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drawings/drawing4.xml" ContentType="application/vnd.openxmlformats-officedocument.drawingml.chartshapes+xml"/>
  <Override PartName="/ppt/charts/chart6.xml" ContentType="application/vnd.openxmlformats-officedocument.drawingml.chart+xml"/>
  <Override PartName="/ppt/drawings/drawing5.xml" ContentType="application/vnd.openxmlformats-officedocument.drawingml.chartshapes+xml"/>
  <Override PartName="/ppt/charts/chart7.xml" ContentType="application/vnd.openxmlformats-officedocument.drawingml.chart+xml"/>
  <Override PartName="/ppt/drawings/drawing6.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88" r:id="rId4"/>
    <p:sldId id="287" r:id="rId5"/>
    <p:sldId id="259" r:id="rId6"/>
    <p:sldId id="312" r:id="rId7"/>
    <p:sldId id="294" r:id="rId8"/>
    <p:sldId id="299" r:id="rId9"/>
    <p:sldId id="314" r:id="rId10"/>
    <p:sldId id="318" r:id="rId11"/>
    <p:sldId id="325" r:id="rId12"/>
    <p:sldId id="323" r:id="rId13"/>
    <p:sldId id="324" r:id="rId14"/>
    <p:sldId id="319" r:id="rId15"/>
    <p:sldId id="321" r:id="rId16"/>
    <p:sldId id="322" r:id="rId17"/>
    <p:sldId id="309" r:id="rId18"/>
    <p:sldId id="31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602" autoAdjust="0"/>
    <p:restoredTop sz="94684" autoAdjust="0"/>
  </p:normalViewPr>
  <p:slideViewPr>
    <p:cSldViewPr>
      <p:cViewPr>
        <p:scale>
          <a:sx n="50" d="100"/>
          <a:sy n="50" d="100"/>
        </p:scale>
        <p:origin x="-1470" y="-72"/>
      </p:cViewPr>
      <p:guideLst>
        <p:guide orient="horz" pos="2160"/>
        <p:guide pos="2880"/>
      </p:guideLst>
    </p:cSldViewPr>
  </p:slideViewPr>
  <p:notesTextViewPr>
    <p:cViewPr>
      <p:scale>
        <a:sx n="1" d="1"/>
        <a:sy n="1" d="1"/>
      </p:scale>
      <p:origin x="0" y="0"/>
    </p:cViewPr>
  </p:notesTextViewPr>
  <p:sorterViewPr>
    <p:cViewPr>
      <p:scale>
        <a:sx n="100" d="100"/>
        <a:sy n="100" d="100"/>
      </p:scale>
      <p:origin x="0" y="55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68817204301075"/>
          <c:y val="0.11004784688995216"/>
          <c:w val="0.65053763440860213"/>
          <c:h val="0.55023923444976075"/>
        </c:manualLayout>
      </c:layout>
      <c:scatterChart>
        <c:scatterStyle val="smoothMarker"/>
        <c:varyColors val="0"/>
        <c:ser>
          <c:idx val="0"/>
          <c:order val="0"/>
          <c:spPr>
            <a:ln w="53975">
              <a:solidFill>
                <a:schemeClr val="tx2"/>
              </a:solidFill>
              <a:prstDash val="solid"/>
            </a:ln>
          </c:spPr>
          <c:marker>
            <c:symbol val="none"/>
          </c:marker>
          <c:xVal>
            <c:numRef>
              <c:f>Sheet10!$A$1:$A$11</c:f>
              <c:numCache>
                <c:formatCode>General</c:formatCode>
                <c:ptCount val="11"/>
                <c:pt idx="0">
                  <c:v>0.5</c:v>
                </c:pt>
                <c:pt idx="1">
                  <c:v>1</c:v>
                </c:pt>
                <c:pt idx="2">
                  <c:v>5</c:v>
                </c:pt>
                <c:pt idx="3">
                  <c:v>10</c:v>
                </c:pt>
                <c:pt idx="4">
                  <c:v>15</c:v>
                </c:pt>
                <c:pt idx="5">
                  <c:v>30</c:v>
                </c:pt>
                <c:pt idx="6">
                  <c:v>50</c:v>
                </c:pt>
                <c:pt idx="7">
                  <c:v>100</c:v>
                </c:pt>
                <c:pt idx="8">
                  <c:v>200</c:v>
                </c:pt>
                <c:pt idx="9">
                  <c:v>500</c:v>
                </c:pt>
                <c:pt idx="10">
                  <c:v>1000</c:v>
                </c:pt>
              </c:numCache>
            </c:numRef>
          </c:xVal>
          <c:yVal>
            <c:numRef>
              <c:f>Sheet10!$B$1:$B$11</c:f>
              <c:numCache>
                <c:formatCode>General</c:formatCode>
                <c:ptCount val="11"/>
                <c:pt idx="0">
                  <c:v>5.0957036332685905E-42</c:v>
                </c:pt>
                <c:pt idx="1">
                  <c:v>1.7788850317712481E-21</c:v>
                </c:pt>
                <c:pt idx="2">
                  <c:v>1.6841714192322998E-5</c:v>
                </c:pt>
                <c:pt idx="3">
                  <c:v>1.0311336037545241E-3</c:v>
                </c:pt>
                <c:pt idx="4">
                  <c:v>3.5197509175350439E-3</c:v>
                </c:pt>
                <c:pt idx="5">
                  <c:v>1.0475149730031027E-2</c:v>
                </c:pt>
                <c:pt idx="6">
                  <c:v>1.5414817522314625E-2</c:v>
                </c:pt>
                <c:pt idx="7">
                  <c:v>2.0162534879552836E-2</c:v>
                </c:pt>
                <c:pt idx="8">
                  <c:v>2.2896751199405152E-2</c:v>
                </c:pt>
                <c:pt idx="9">
                  <c:v>2.4655549997575108E-2</c:v>
                </c:pt>
                <c:pt idx="10">
                  <c:v>2.5261650402904699E-2</c:v>
                </c:pt>
              </c:numCache>
            </c:numRef>
          </c:yVal>
          <c:smooth val="1"/>
        </c:ser>
        <c:dLbls>
          <c:showLegendKey val="0"/>
          <c:showVal val="0"/>
          <c:showCatName val="0"/>
          <c:showSerName val="0"/>
          <c:showPercent val="0"/>
          <c:showBubbleSize val="0"/>
        </c:dLbls>
        <c:axId val="22368256"/>
        <c:axId val="22370176"/>
      </c:scatterChart>
      <c:valAx>
        <c:axId val="22368256"/>
        <c:scaling>
          <c:logBase val="10"/>
          <c:orientation val="minMax"/>
          <c:max val="1000"/>
          <c:min val="1"/>
        </c:scaling>
        <c:delete val="0"/>
        <c:axPos val="b"/>
        <c:title>
          <c:tx>
            <c:rich>
              <a:bodyPr/>
              <a:lstStyle/>
              <a:p>
                <a:pPr>
                  <a:defRPr sz="2450" b="0" i="0" u="none" strike="noStrike" baseline="0">
                    <a:solidFill>
                      <a:srgbClr val="FFFFFF"/>
                    </a:solidFill>
                    <a:latin typeface="Arial"/>
                    <a:ea typeface="Arial"/>
                    <a:cs typeface="Arial"/>
                  </a:defRPr>
                </a:pPr>
                <a:r>
                  <a:rPr lang="en-US" sz="2450" b="0" i="0" u="none" strike="noStrike" baseline="0" dirty="0" smtClean="0">
                    <a:solidFill>
                      <a:srgbClr val="FFFFFF"/>
                    </a:solidFill>
                    <a:latin typeface="Arial"/>
                    <a:cs typeface="Arial"/>
                  </a:rPr>
                  <a:t>Thermal Wavelength </a:t>
                </a:r>
                <a:r>
                  <a:rPr lang="en-US" sz="2450" b="0" i="0" u="none" strike="noStrike" baseline="0" dirty="0">
                    <a:solidFill>
                      <a:srgbClr val="FFFFFF"/>
                    </a:solidFill>
                    <a:latin typeface="Arial"/>
                    <a:cs typeface="Arial"/>
                  </a:rPr>
                  <a:t>-</a:t>
                </a:r>
                <a:r>
                  <a:rPr lang="en-US" sz="2450" b="0" i="0" u="none" strike="noStrike" baseline="0" dirty="0">
                    <a:solidFill>
                      <a:srgbClr val="FFFFFF"/>
                    </a:solidFill>
                    <a:latin typeface="Symbol"/>
                  </a:rPr>
                  <a:t> l</a:t>
                </a:r>
                <a:r>
                  <a:rPr lang="en-US" sz="2450" b="0" i="0" u="none" strike="noStrike" baseline="0" dirty="0">
                    <a:solidFill>
                      <a:srgbClr val="FFFFFF"/>
                    </a:solidFill>
                    <a:latin typeface="Arial"/>
                    <a:cs typeface="Arial"/>
                  </a:rPr>
                  <a:t> - microns</a:t>
                </a:r>
              </a:p>
            </c:rich>
          </c:tx>
          <c:layout>
            <c:manualLayout>
              <c:xMode val="edge"/>
              <c:yMode val="edge"/>
              <c:x val="0.28599358318846507"/>
              <c:y val="0.7887333668544888"/>
            </c:manualLayout>
          </c:layout>
          <c:overlay val="0"/>
          <c:spPr>
            <a:noFill/>
            <a:ln w="55321">
              <a:noFill/>
            </a:ln>
          </c:spPr>
        </c:title>
        <c:numFmt formatCode="General" sourceLinked="1"/>
        <c:majorTickMark val="out"/>
        <c:minorTickMark val="out"/>
        <c:tickLblPos val="nextTo"/>
        <c:spPr>
          <a:ln w="6915">
            <a:solidFill>
              <a:srgbClr val="FFFFFF"/>
            </a:solidFill>
            <a:prstDash val="solid"/>
          </a:ln>
        </c:spPr>
        <c:txPr>
          <a:bodyPr rot="0" vert="horz"/>
          <a:lstStyle/>
          <a:p>
            <a:pPr>
              <a:defRPr sz="2450" b="0" i="0" u="none" strike="noStrike" baseline="0">
                <a:solidFill>
                  <a:srgbClr val="FFFFFF"/>
                </a:solidFill>
                <a:latin typeface="Arial"/>
                <a:ea typeface="Arial"/>
                <a:cs typeface="Arial"/>
              </a:defRPr>
            </a:pPr>
            <a:endParaRPr lang="en-US"/>
          </a:p>
        </c:txPr>
        <c:crossAx val="22370176"/>
        <c:crossesAt val="1.0000000000000001E-5"/>
        <c:crossBetween val="midCat"/>
        <c:majorUnit val="10"/>
        <c:minorUnit val="10"/>
      </c:valAx>
      <c:valAx>
        <c:axId val="22370176"/>
        <c:scaling>
          <c:logBase val="10"/>
          <c:orientation val="minMax"/>
          <c:max val="0.1"/>
          <c:min val="1.0000000000000001E-5"/>
        </c:scaling>
        <c:delete val="0"/>
        <c:axPos val="l"/>
        <c:title>
          <c:tx>
            <c:rich>
              <a:bodyPr/>
              <a:lstStyle/>
              <a:p>
                <a:pPr>
                  <a:defRPr sz="2450" b="0" i="0" u="none" strike="noStrike" baseline="0">
                    <a:solidFill>
                      <a:srgbClr val="FFFFFF"/>
                    </a:solidFill>
                    <a:latin typeface="Arial"/>
                    <a:ea typeface="Arial"/>
                    <a:cs typeface="Arial"/>
                  </a:defRPr>
                </a:pPr>
                <a:r>
                  <a:rPr lang="en-US" dirty="0"/>
                  <a:t>Planck Energy - E - eV</a:t>
                </a:r>
              </a:p>
            </c:rich>
          </c:tx>
          <c:layout>
            <c:manualLayout>
              <c:xMode val="edge"/>
              <c:yMode val="edge"/>
              <c:x val="4.0322580645161289E-2"/>
              <c:y val="2.8708133971291867E-2"/>
            </c:manualLayout>
          </c:layout>
          <c:overlay val="0"/>
          <c:spPr>
            <a:noFill/>
            <a:ln w="55321">
              <a:noFill/>
            </a:ln>
          </c:spPr>
        </c:title>
        <c:numFmt formatCode="General" sourceLinked="1"/>
        <c:majorTickMark val="out"/>
        <c:minorTickMark val="out"/>
        <c:tickLblPos val="nextTo"/>
        <c:spPr>
          <a:ln w="6915">
            <a:solidFill>
              <a:srgbClr val="FFFFFF"/>
            </a:solidFill>
            <a:prstDash val="solid"/>
          </a:ln>
        </c:spPr>
        <c:txPr>
          <a:bodyPr rot="0" vert="horz"/>
          <a:lstStyle/>
          <a:p>
            <a:pPr>
              <a:defRPr sz="2450" b="0" i="0" u="none" strike="noStrike" baseline="0">
                <a:solidFill>
                  <a:srgbClr val="FFFFFF"/>
                </a:solidFill>
                <a:latin typeface="Arial"/>
                <a:ea typeface="Arial"/>
                <a:cs typeface="Arial"/>
              </a:defRPr>
            </a:pPr>
            <a:endParaRPr lang="en-US"/>
          </a:p>
        </c:txPr>
        <c:crossAx val="22368256"/>
        <c:crosses val="autoZero"/>
        <c:crossBetween val="midCat"/>
        <c:majorUnit val="10"/>
        <c:minorUnit val="10"/>
      </c:valAx>
      <c:spPr>
        <a:noFill/>
        <a:ln w="27661">
          <a:solidFill>
            <a:srgbClr val="FFFFFF"/>
          </a:solidFill>
          <a:prstDash val="solid"/>
        </a:ln>
      </c:spPr>
    </c:plotArea>
    <c:plotVisOnly val="1"/>
    <c:dispBlanksAs val="gap"/>
    <c:showDLblsOverMax val="0"/>
  </c:chart>
  <c:spPr>
    <a:noFill/>
    <a:ln>
      <a:noFill/>
    </a:ln>
  </c:spPr>
  <c:txPr>
    <a:bodyPr/>
    <a:lstStyle/>
    <a:p>
      <a:pPr>
        <a:defRPr sz="245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672218515058498"/>
          <c:y val="0.10565999131998265"/>
          <c:w val="0.68887121313225674"/>
          <c:h val="0.73517402040721236"/>
        </c:manualLayout>
      </c:layout>
      <c:scatterChart>
        <c:scatterStyle val="smoothMarker"/>
        <c:varyColors val="0"/>
        <c:ser>
          <c:idx val="0"/>
          <c:order val="0"/>
          <c:spPr>
            <a:ln w="22225">
              <a:solidFill>
                <a:schemeClr val="tx2"/>
              </a:solidFill>
            </a:ln>
          </c:spPr>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stretchout!$D$1:$D$200</c:f>
              <c:numCache>
                <c:formatCode>0.00E+00</c:formatCode>
                <c:ptCount val="200"/>
                <c:pt idx="0">
                  <c:v>-3790000</c:v>
                </c:pt>
                <c:pt idx="1">
                  <c:v>-3660000</c:v>
                </c:pt>
                <c:pt idx="2">
                  <c:v>-3540000</c:v>
                </c:pt>
                <c:pt idx="3">
                  <c:v>-3430000</c:v>
                </c:pt>
                <c:pt idx="4">
                  <c:v>-3310000</c:v>
                </c:pt>
                <c:pt idx="5">
                  <c:v>-3200000</c:v>
                </c:pt>
                <c:pt idx="6">
                  <c:v>-3090000</c:v>
                </c:pt>
                <c:pt idx="7">
                  <c:v>-2980000</c:v>
                </c:pt>
                <c:pt idx="8">
                  <c:v>-2870000</c:v>
                </c:pt>
                <c:pt idx="9">
                  <c:v>-2770000</c:v>
                </c:pt>
                <c:pt idx="10">
                  <c:v>-2660000</c:v>
                </c:pt>
                <c:pt idx="11">
                  <c:v>-2560000</c:v>
                </c:pt>
                <c:pt idx="12">
                  <c:v>-2460000</c:v>
                </c:pt>
                <c:pt idx="13">
                  <c:v>-2370000</c:v>
                </c:pt>
                <c:pt idx="14">
                  <c:v>-2270000</c:v>
                </c:pt>
                <c:pt idx="15">
                  <c:v>-2180000</c:v>
                </c:pt>
                <c:pt idx="16">
                  <c:v>-2090000</c:v>
                </c:pt>
                <c:pt idx="17">
                  <c:v>-1990000</c:v>
                </c:pt>
                <c:pt idx="18">
                  <c:v>-1910000</c:v>
                </c:pt>
                <c:pt idx="19">
                  <c:v>-1820000</c:v>
                </c:pt>
                <c:pt idx="20">
                  <c:v>-1730000</c:v>
                </c:pt>
                <c:pt idx="21">
                  <c:v>-1650000</c:v>
                </c:pt>
                <c:pt idx="22">
                  <c:v>-1570000</c:v>
                </c:pt>
                <c:pt idx="23">
                  <c:v>-1490000</c:v>
                </c:pt>
                <c:pt idx="24">
                  <c:v>-1410000</c:v>
                </c:pt>
                <c:pt idx="25">
                  <c:v>-1330000</c:v>
                </c:pt>
                <c:pt idx="26">
                  <c:v>-1260000</c:v>
                </c:pt>
                <c:pt idx="27">
                  <c:v>-1180000</c:v>
                </c:pt>
                <c:pt idx="28">
                  <c:v>-1110000</c:v>
                </c:pt>
                <c:pt idx="29">
                  <c:v>-1030000</c:v>
                </c:pt>
                <c:pt idx="30">
                  <c:v>-963000</c:v>
                </c:pt>
                <c:pt idx="31">
                  <c:v>-893000</c:v>
                </c:pt>
                <c:pt idx="32">
                  <c:v>-824000</c:v>
                </c:pt>
                <c:pt idx="33">
                  <c:v>-756000</c:v>
                </c:pt>
                <c:pt idx="34">
                  <c:v>-690000</c:v>
                </c:pt>
                <c:pt idx="35">
                  <c:v>-625000</c:v>
                </c:pt>
                <c:pt idx="36">
                  <c:v>-562000</c:v>
                </c:pt>
                <c:pt idx="37">
                  <c:v>-499000</c:v>
                </c:pt>
                <c:pt idx="38">
                  <c:v>-438000</c:v>
                </c:pt>
                <c:pt idx="39">
                  <c:v>-378000</c:v>
                </c:pt>
                <c:pt idx="40">
                  <c:v>-320000</c:v>
                </c:pt>
                <c:pt idx="41">
                  <c:v>-263000</c:v>
                </c:pt>
                <c:pt idx="42">
                  <c:v>-207000</c:v>
                </c:pt>
                <c:pt idx="43">
                  <c:v>-154000</c:v>
                </c:pt>
                <c:pt idx="44">
                  <c:v>-103000</c:v>
                </c:pt>
                <c:pt idx="45">
                  <c:v>-54900</c:v>
                </c:pt>
                <c:pt idx="46">
                  <c:v>-16200</c:v>
                </c:pt>
                <c:pt idx="47">
                  <c:v>-689</c:v>
                </c:pt>
                <c:pt idx="48">
                  <c:v>-3.88</c:v>
                </c:pt>
                <c:pt idx="49">
                  <c:v>-70.5</c:v>
                </c:pt>
                <c:pt idx="50">
                  <c:v>-85.3</c:v>
                </c:pt>
                <c:pt idx="51">
                  <c:v>-82.3</c:v>
                </c:pt>
                <c:pt idx="52">
                  <c:v>-83.8</c:v>
                </c:pt>
                <c:pt idx="53">
                  <c:v>-77.3</c:v>
                </c:pt>
                <c:pt idx="54">
                  <c:v>-73.900000000000006</c:v>
                </c:pt>
                <c:pt idx="55">
                  <c:v>-65</c:v>
                </c:pt>
                <c:pt idx="56">
                  <c:v>-71</c:v>
                </c:pt>
                <c:pt idx="57">
                  <c:v>-53.7</c:v>
                </c:pt>
                <c:pt idx="58">
                  <c:v>-63.9</c:v>
                </c:pt>
                <c:pt idx="59">
                  <c:v>-39.5</c:v>
                </c:pt>
                <c:pt idx="60">
                  <c:v>-45.5</c:v>
                </c:pt>
                <c:pt idx="61">
                  <c:v>-50.7</c:v>
                </c:pt>
                <c:pt idx="62">
                  <c:v>-14.1</c:v>
                </c:pt>
                <c:pt idx="63">
                  <c:v>-5.73</c:v>
                </c:pt>
                <c:pt idx="64">
                  <c:v>12.4</c:v>
                </c:pt>
                <c:pt idx="65">
                  <c:v>41</c:v>
                </c:pt>
                <c:pt idx="66">
                  <c:v>30.9</c:v>
                </c:pt>
                <c:pt idx="67">
                  <c:v>48.8</c:v>
                </c:pt>
                <c:pt idx="68">
                  <c:v>92.6</c:v>
                </c:pt>
                <c:pt idx="69">
                  <c:v>52.4</c:v>
                </c:pt>
                <c:pt idx="70">
                  <c:v>43.1</c:v>
                </c:pt>
                <c:pt idx="71">
                  <c:v>76.2</c:v>
                </c:pt>
                <c:pt idx="72">
                  <c:v>38.200000000000003</c:v>
                </c:pt>
                <c:pt idx="73">
                  <c:v>-5.32</c:v>
                </c:pt>
                <c:pt idx="74">
                  <c:v>17.899999999999999</c:v>
                </c:pt>
                <c:pt idx="75">
                  <c:v>5.8</c:v>
                </c:pt>
                <c:pt idx="76">
                  <c:v>-6.46</c:v>
                </c:pt>
                <c:pt idx="77">
                  <c:v>-22.5</c:v>
                </c:pt>
                <c:pt idx="78">
                  <c:v>-41</c:v>
                </c:pt>
                <c:pt idx="79">
                  <c:v>-71.400000000000006</c:v>
                </c:pt>
                <c:pt idx="80">
                  <c:v>-85.8</c:v>
                </c:pt>
                <c:pt idx="81">
                  <c:v>-111</c:v>
                </c:pt>
                <c:pt idx="82">
                  <c:v>-83.4</c:v>
                </c:pt>
                <c:pt idx="83">
                  <c:v>-69.7</c:v>
                </c:pt>
                <c:pt idx="84">
                  <c:v>-122</c:v>
                </c:pt>
                <c:pt idx="85">
                  <c:v>-49.7</c:v>
                </c:pt>
                <c:pt idx="86">
                  <c:v>-41</c:v>
                </c:pt>
                <c:pt idx="87">
                  <c:v>-87.7</c:v>
                </c:pt>
                <c:pt idx="88">
                  <c:v>-51.9</c:v>
                </c:pt>
                <c:pt idx="89">
                  <c:v>-6.13</c:v>
                </c:pt>
                <c:pt idx="90">
                  <c:v>-20.7</c:v>
                </c:pt>
                <c:pt idx="91">
                  <c:v>5.95</c:v>
                </c:pt>
                <c:pt idx="92">
                  <c:v>43.1</c:v>
                </c:pt>
                <c:pt idx="93">
                  <c:v>51.7</c:v>
                </c:pt>
                <c:pt idx="94">
                  <c:v>60.2</c:v>
                </c:pt>
                <c:pt idx="95">
                  <c:v>34.1</c:v>
                </c:pt>
                <c:pt idx="96">
                  <c:v>26</c:v>
                </c:pt>
                <c:pt idx="97">
                  <c:v>10.1</c:v>
                </c:pt>
                <c:pt idx="98">
                  <c:v>19.3</c:v>
                </c:pt>
                <c:pt idx="99">
                  <c:v>4.2699999999999996</c:v>
                </c:pt>
                <c:pt idx="100">
                  <c:v>46100</c:v>
                </c:pt>
                <c:pt idx="101">
                  <c:v>49600</c:v>
                </c:pt>
                <c:pt idx="102">
                  <c:v>52100</c:v>
                </c:pt>
                <c:pt idx="103">
                  <c:v>53800</c:v>
                </c:pt>
                <c:pt idx="104">
                  <c:v>54900</c:v>
                </c:pt>
                <c:pt idx="105">
                  <c:v>55400</c:v>
                </c:pt>
                <c:pt idx="106">
                  <c:v>55500</c:v>
                </c:pt>
                <c:pt idx="107">
                  <c:v>55200</c:v>
                </c:pt>
                <c:pt idx="108">
                  <c:v>54600</c:v>
                </c:pt>
                <c:pt idx="109">
                  <c:v>53700</c:v>
                </c:pt>
                <c:pt idx="110">
                  <c:v>52600</c:v>
                </c:pt>
                <c:pt idx="111">
                  <c:v>51300</c:v>
                </c:pt>
                <c:pt idx="112">
                  <c:v>49700</c:v>
                </c:pt>
                <c:pt idx="113">
                  <c:v>48100</c:v>
                </c:pt>
                <c:pt idx="114">
                  <c:v>46200</c:v>
                </c:pt>
                <c:pt idx="115">
                  <c:v>44300</c:v>
                </c:pt>
                <c:pt idx="116">
                  <c:v>42300</c:v>
                </c:pt>
                <c:pt idx="117">
                  <c:v>40200</c:v>
                </c:pt>
                <c:pt idx="118">
                  <c:v>38000</c:v>
                </c:pt>
                <c:pt idx="119">
                  <c:v>35800</c:v>
                </c:pt>
                <c:pt idx="120">
                  <c:v>33600</c:v>
                </c:pt>
                <c:pt idx="121">
                  <c:v>31400</c:v>
                </c:pt>
                <c:pt idx="122">
                  <c:v>29200</c:v>
                </c:pt>
                <c:pt idx="123">
                  <c:v>27000</c:v>
                </c:pt>
                <c:pt idx="124">
                  <c:v>24900</c:v>
                </c:pt>
                <c:pt idx="125">
                  <c:v>22800</c:v>
                </c:pt>
                <c:pt idx="126">
                  <c:v>20800</c:v>
                </c:pt>
                <c:pt idx="127">
                  <c:v>18900</c:v>
                </c:pt>
                <c:pt idx="128">
                  <c:v>17100</c:v>
                </c:pt>
                <c:pt idx="129">
                  <c:v>15400</c:v>
                </c:pt>
                <c:pt idx="130">
                  <c:v>13800</c:v>
                </c:pt>
                <c:pt idx="131">
                  <c:v>12400</c:v>
                </c:pt>
                <c:pt idx="132">
                  <c:v>11000</c:v>
                </c:pt>
                <c:pt idx="133">
                  <c:v>9780</c:v>
                </c:pt>
                <c:pt idx="134">
                  <c:v>8660</c:v>
                </c:pt>
                <c:pt idx="135">
                  <c:v>7660</c:v>
                </c:pt>
                <c:pt idx="136">
                  <c:v>6770</c:v>
                </c:pt>
                <c:pt idx="137">
                  <c:v>5990</c:v>
                </c:pt>
                <c:pt idx="138">
                  <c:v>5300</c:v>
                </c:pt>
                <c:pt idx="139">
                  <c:v>4700</c:v>
                </c:pt>
                <c:pt idx="140">
                  <c:v>4180</c:v>
                </c:pt>
                <c:pt idx="141">
                  <c:v>3710</c:v>
                </c:pt>
                <c:pt idx="142">
                  <c:v>3310</c:v>
                </c:pt>
                <c:pt idx="143">
                  <c:v>2960</c:v>
                </c:pt>
                <c:pt idx="144">
                  <c:v>2650</c:v>
                </c:pt>
                <c:pt idx="145">
                  <c:v>2380</c:v>
                </c:pt>
                <c:pt idx="146">
                  <c:v>2150</c:v>
                </c:pt>
                <c:pt idx="147">
                  <c:v>1940</c:v>
                </c:pt>
                <c:pt idx="148">
                  <c:v>1750</c:v>
                </c:pt>
                <c:pt idx="149">
                  <c:v>1590</c:v>
                </c:pt>
                <c:pt idx="150">
                  <c:v>1440</c:v>
                </c:pt>
                <c:pt idx="151">
                  <c:v>1300</c:v>
                </c:pt>
                <c:pt idx="152">
                  <c:v>1180</c:v>
                </c:pt>
                <c:pt idx="153">
                  <c:v>1070</c:v>
                </c:pt>
                <c:pt idx="154">
                  <c:v>970</c:v>
                </c:pt>
                <c:pt idx="155">
                  <c:v>881</c:v>
                </c:pt>
                <c:pt idx="156">
                  <c:v>804</c:v>
                </c:pt>
                <c:pt idx="157">
                  <c:v>729</c:v>
                </c:pt>
                <c:pt idx="158">
                  <c:v>659</c:v>
                </c:pt>
                <c:pt idx="159">
                  <c:v>602</c:v>
                </c:pt>
                <c:pt idx="160">
                  <c:v>544</c:v>
                </c:pt>
                <c:pt idx="161">
                  <c:v>495</c:v>
                </c:pt>
                <c:pt idx="162">
                  <c:v>451</c:v>
                </c:pt>
                <c:pt idx="163">
                  <c:v>410</c:v>
                </c:pt>
                <c:pt idx="164">
                  <c:v>371</c:v>
                </c:pt>
                <c:pt idx="165">
                  <c:v>337</c:v>
                </c:pt>
                <c:pt idx="166">
                  <c:v>307</c:v>
                </c:pt>
                <c:pt idx="167">
                  <c:v>281</c:v>
                </c:pt>
                <c:pt idx="168">
                  <c:v>253</c:v>
                </c:pt>
                <c:pt idx="169">
                  <c:v>229</c:v>
                </c:pt>
                <c:pt idx="170">
                  <c:v>210</c:v>
                </c:pt>
                <c:pt idx="171">
                  <c:v>193</c:v>
                </c:pt>
                <c:pt idx="172">
                  <c:v>175</c:v>
                </c:pt>
                <c:pt idx="173">
                  <c:v>160</c:v>
                </c:pt>
                <c:pt idx="174">
                  <c:v>146</c:v>
                </c:pt>
                <c:pt idx="175">
                  <c:v>133</c:v>
                </c:pt>
                <c:pt idx="176">
                  <c:v>122</c:v>
                </c:pt>
                <c:pt idx="177">
                  <c:v>111</c:v>
                </c:pt>
                <c:pt idx="178">
                  <c:v>102</c:v>
                </c:pt>
                <c:pt idx="179">
                  <c:v>93.6</c:v>
                </c:pt>
                <c:pt idx="180">
                  <c:v>83.7</c:v>
                </c:pt>
                <c:pt idx="181">
                  <c:v>78.099999999999994</c:v>
                </c:pt>
                <c:pt idx="182">
                  <c:v>72</c:v>
                </c:pt>
                <c:pt idx="183">
                  <c:v>64.3</c:v>
                </c:pt>
                <c:pt idx="184">
                  <c:v>59.9</c:v>
                </c:pt>
                <c:pt idx="185">
                  <c:v>55.2</c:v>
                </c:pt>
                <c:pt idx="186">
                  <c:v>50.8</c:v>
                </c:pt>
                <c:pt idx="187">
                  <c:v>46.8</c:v>
                </c:pt>
                <c:pt idx="188">
                  <c:v>43.3</c:v>
                </c:pt>
                <c:pt idx="189">
                  <c:v>39.200000000000003</c:v>
                </c:pt>
                <c:pt idx="190">
                  <c:v>35.1</c:v>
                </c:pt>
                <c:pt idx="191">
                  <c:v>33</c:v>
                </c:pt>
                <c:pt idx="192">
                  <c:v>31.2</c:v>
                </c:pt>
                <c:pt idx="193">
                  <c:v>27.1</c:v>
                </c:pt>
                <c:pt idx="194">
                  <c:v>24.8</c:v>
                </c:pt>
                <c:pt idx="195">
                  <c:v>22.4</c:v>
                </c:pt>
                <c:pt idx="196">
                  <c:v>21.5</c:v>
                </c:pt>
                <c:pt idx="197">
                  <c:v>19</c:v>
                </c:pt>
                <c:pt idx="198">
                  <c:v>17.2</c:v>
                </c:pt>
                <c:pt idx="199">
                  <c:v>15.6</c:v>
                </c:pt>
              </c:numCache>
            </c:numRef>
          </c:yVal>
          <c:smooth val="1"/>
        </c:ser>
        <c:ser>
          <c:idx val="2"/>
          <c:order val="1"/>
          <c:spPr>
            <a:ln w="19050">
              <a:solidFill>
                <a:schemeClr val="accent2"/>
              </a:solidFill>
            </a:ln>
          </c:spPr>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stretchout!$F$1:$F$200</c:f>
              <c:numCache>
                <c:formatCode>0.00E+00</c:formatCode>
                <c:ptCount val="200"/>
                <c:pt idx="0">
                  <c:v>-3490000</c:v>
                </c:pt>
                <c:pt idx="1">
                  <c:v>-3390000</c:v>
                </c:pt>
                <c:pt idx="2">
                  <c:v>-3280000</c:v>
                </c:pt>
                <c:pt idx="3">
                  <c:v>-3190000</c:v>
                </c:pt>
                <c:pt idx="4">
                  <c:v>-3090000</c:v>
                </c:pt>
                <c:pt idx="5">
                  <c:v>-2990000</c:v>
                </c:pt>
                <c:pt idx="6">
                  <c:v>-2900000</c:v>
                </c:pt>
                <c:pt idx="7">
                  <c:v>-2810000</c:v>
                </c:pt>
                <c:pt idx="8">
                  <c:v>-2720000</c:v>
                </c:pt>
                <c:pt idx="9">
                  <c:v>-2630000</c:v>
                </c:pt>
                <c:pt idx="10">
                  <c:v>-2540000</c:v>
                </c:pt>
                <c:pt idx="11">
                  <c:v>-2450000</c:v>
                </c:pt>
                <c:pt idx="12">
                  <c:v>-2370000</c:v>
                </c:pt>
                <c:pt idx="13">
                  <c:v>-2280000</c:v>
                </c:pt>
                <c:pt idx="14">
                  <c:v>-2200000</c:v>
                </c:pt>
                <c:pt idx="15">
                  <c:v>-2110000</c:v>
                </c:pt>
                <c:pt idx="16">
                  <c:v>-2030000</c:v>
                </c:pt>
                <c:pt idx="17">
                  <c:v>-1950000</c:v>
                </c:pt>
                <c:pt idx="18">
                  <c:v>-1870000</c:v>
                </c:pt>
                <c:pt idx="19">
                  <c:v>-1790000</c:v>
                </c:pt>
                <c:pt idx="20">
                  <c:v>-1710000</c:v>
                </c:pt>
                <c:pt idx="21">
                  <c:v>-1640000</c:v>
                </c:pt>
                <c:pt idx="22">
                  <c:v>-1560000</c:v>
                </c:pt>
                <c:pt idx="23">
                  <c:v>-1480000</c:v>
                </c:pt>
                <c:pt idx="24">
                  <c:v>-1410000</c:v>
                </c:pt>
                <c:pt idx="25">
                  <c:v>-1340000</c:v>
                </c:pt>
                <c:pt idx="26">
                  <c:v>-1260000</c:v>
                </c:pt>
                <c:pt idx="27">
                  <c:v>-1190000</c:v>
                </c:pt>
                <c:pt idx="28">
                  <c:v>-1120000</c:v>
                </c:pt>
                <c:pt idx="29">
                  <c:v>-1050000</c:v>
                </c:pt>
                <c:pt idx="30">
                  <c:v>-981000</c:v>
                </c:pt>
                <c:pt idx="31">
                  <c:v>-913000</c:v>
                </c:pt>
                <c:pt idx="32">
                  <c:v>-845000</c:v>
                </c:pt>
                <c:pt idx="33">
                  <c:v>-778000</c:v>
                </c:pt>
                <c:pt idx="34">
                  <c:v>-713000</c:v>
                </c:pt>
                <c:pt idx="35">
                  <c:v>-648000</c:v>
                </c:pt>
                <c:pt idx="36">
                  <c:v>-584000</c:v>
                </c:pt>
                <c:pt idx="37">
                  <c:v>-521000</c:v>
                </c:pt>
                <c:pt idx="38">
                  <c:v>-459000</c:v>
                </c:pt>
                <c:pt idx="39">
                  <c:v>-398000</c:v>
                </c:pt>
                <c:pt idx="40">
                  <c:v>-338000</c:v>
                </c:pt>
                <c:pt idx="41">
                  <c:v>-279000</c:v>
                </c:pt>
                <c:pt idx="42">
                  <c:v>-222000</c:v>
                </c:pt>
                <c:pt idx="43">
                  <c:v>-166000</c:v>
                </c:pt>
                <c:pt idx="44">
                  <c:v>-112000</c:v>
                </c:pt>
                <c:pt idx="45">
                  <c:v>-61200</c:v>
                </c:pt>
                <c:pt idx="46">
                  <c:v>-19500</c:v>
                </c:pt>
                <c:pt idx="47">
                  <c:v>-1880</c:v>
                </c:pt>
                <c:pt idx="48">
                  <c:v>-19.600000000000001</c:v>
                </c:pt>
                <c:pt idx="49">
                  <c:v>793</c:v>
                </c:pt>
                <c:pt idx="50">
                  <c:v>1350</c:v>
                </c:pt>
                <c:pt idx="51">
                  <c:v>1650</c:v>
                </c:pt>
                <c:pt idx="52">
                  <c:v>1760</c:v>
                </c:pt>
                <c:pt idx="53">
                  <c:v>1690</c:v>
                </c:pt>
                <c:pt idx="54">
                  <c:v>1520</c:v>
                </c:pt>
                <c:pt idx="55">
                  <c:v>1250</c:v>
                </c:pt>
                <c:pt idx="56">
                  <c:v>899</c:v>
                </c:pt>
                <c:pt idx="57">
                  <c:v>496</c:v>
                </c:pt>
                <c:pt idx="58">
                  <c:v>19.8</c:v>
                </c:pt>
                <c:pt idx="59">
                  <c:v>-491</c:v>
                </c:pt>
                <c:pt idx="60">
                  <c:v>-1090</c:v>
                </c:pt>
                <c:pt idx="61">
                  <c:v>-1750</c:v>
                </c:pt>
                <c:pt idx="62">
                  <c:v>-2430</c:v>
                </c:pt>
                <c:pt idx="63">
                  <c:v>-3170</c:v>
                </c:pt>
                <c:pt idx="64">
                  <c:v>-3890</c:v>
                </c:pt>
                <c:pt idx="65">
                  <c:v>-4560</c:v>
                </c:pt>
                <c:pt idx="66">
                  <c:v>-5130</c:v>
                </c:pt>
                <c:pt idx="67">
                  <c:v>-5410</c:v>
                </c:pt>
                <c:pt idx="68">
                  <c:v>-5280</c:v>
                </c:pt>
                <c:pt idx="69">
                  <c:v>-4640</c:v>
                </c:pt>
                <c:pt idx="70">
                  <c:v>-3450</c:v>
                </c:pt>
                <c:pt idx="71">
                  <c:v>-2040</c:v>
                </c:pt>
                <c:pt idx="72">
                  <c:v>-762</c:v>
                </c:pt>
                <c:pt idx="73">
                  <c:v>379</c:v>
                </c:pt>
                <c:pt idx="74">
                  <c:v>1480</c:v>
                </c:pt>
                <c:pt idx="75">
                  <c:v>2460</c:v>
                </c:pt>
                <c:pt idx="76">
                  <c:v>3420</c:v>
                </c:pt>
                <c:pt idx="77">
                  <c:v>4380</c:v>
                </c:pt>
                <c:pt idx="78">
                  <c:v>5380</c:v>
                </c:pt>
                <c:pt idx="79">
                  <c:v>6450</c:v>
                </c:pt>
                <c:pt idx="80">
                  <c:v>7630</c:v>
                </c:pt>
                <c:pt idx="81">
                  <c:v>8960</c:v>
                </c:pt>
                <c:pt idx="82">
                  <c:v>10400</c:v>
                </c:pt>
                <c:pt idx="83">
                  <c:v>11400</c:v>
                </c:pt>
                <c:pt idx="84">
                  <c:v>11500</c:v>
                </c:pt>
                <c:pt idx="85">
                  <c:v>10900</c:v>
                </c:pt>
                <c:pt idx="86">
                  <c:v>10000</c:v>
                </c:pt>
                <c:pt idx="87">
                  <c:v>8930</c:v>
                </c:pt>
                <c:pt idx="88">
                  <c:v>7870</c:v>
                </c:pt>
                <c:pt idx="89">
                  <c:v>6810</c:v>
                </c:pt>
                <c:pt idx="90">
                  <c:v>5720</c:v>
                </c:pt>
                <c:pt idx="91">
                  <c:v>4700</c:v>
                </c:pt>
                <c:pt idx="92">
                  <c:v>3730</c:v>
                </c:pt>
                <c:pt idx="93">
                  <c:v>2750</c:v>
                </c:pt>
                <c:pt idx="94">
                  <c:v>1800</c:v>
                </c:pt>
                <c:pt idx="95">
                  <c:v>968</c:v>
                </c:pt>
                <c:pt idx="96">
                  <c:v>363</c:v>
                </c:pt>
                <c:pt idx="97">
                  <c:v>22.7</c:v>
                </c:pt>
                <c:pt idx="98">
                  <c:v>-94.6</c:v>
                </c:pt>
                <c:pt idx="99">
                  <c:v>-85</c:v>
                </c:pt>
                <c:pt idx="100">
                  <c:v>127000</c:v>
                </c:pt>
                <c:pt idx="101">
                  <c:v>135000</c:v>
                </c:pt>
                <c:pt idx="102">
                  <c:v>143000</c:v>
                </c:pt>
                <c:pt idx="103">
                  <c:v>149000</c:v>
                </c:pt>
                <c:pt idx="104">
                  <c:v>155000</c:v>
                </c:pt>
                <c:pt idx="105">
                  <c:v>159000</c:v>
                </c:pt>
                <c:pt idx="106">
                  <c:v>163000</c:v>
                </c:pt>
                <c:pt idx="107">
                  <c:v>167000</c:v>
                </c:pt>
                <c:pt idx="108">
                  <c:v>170000</c:v>
                </c:pt>
                <c:pt idx="109">
                  <c:v>172000</c:v>
                </c:pt>
                <c:pt idx="110">
                  <c:v>174000</c:v>
                </c:pt>
                <c:pt idx="111">
                  <c:v>176000</c:v>
                </c:pt>
                <c:pt idx="112">
                  <c:v>177000</c:v>
                </c:pt>
                <c:pt idx="113">
                  <c:v>178000</c:v>
                </c:pt>
                <c:pt idx="114">
                  <c:v>178000</c:v>
                </c:pt>
                <c:pt idx="115">
                  <c:v>179000</c:v>
                </c:pt>
                <c:pt idx="116">
                  <c:v>179000</c:v>
                </c:pt>
                <c:pt idx="117">
                  <c:v>179000</c:v>
                </c:pt>
                <c:pt idx="118">
                  <c:v>178000</c:v>
                </c:pt>
                <c:pt idx="119">
                  <c:v>178000</c:v>
                </c:pt>
                <c:pt idx="120">
                  <c:v>177000</c:v>
                </c:pt>
                <c:pt idx="121">
                  <c:v>176000</c:v>
                </c:pt>
                <c:pt idx="122">
                  <c:v>175000</c:v>
                </c:pt>
                <c:pt idx="123">
                  <c:v>174000</c:v>
                </c:pt>
                <c:pt idx="124">
                  <c:v>173000</c:v>
                </c:pt>
                <c:pt idx="125">
                  <c:v>171000</c:v>
                </c:pt>
                <c:pt idx="126">
                  <c:v>170000</c:v>
                </c:pt>
                <c:pt idx="127">
                  <c:v>168000</c:v>
                </c:pt>
                <c:pt idx="128">
                  <c:v>167000</c:v>
                </c:pt>
                <c:pt idx="129">
                  <c:v>165000</c:v>
                </c:pt>
                <c:pt idx="130">
                  <c:v>164000</c:v>
                </c:pt>
                <c:pt idx="131">
                  <c:v>162000</c:v>
                </c:pt>
                <c:pt idx="132">
                  <c:v>160000</c:v>
                </c:pt>
                <c:pt idx="133">
                  <c:v>159000</c:v>
                </c:pt>
                <c:pt idx="134">
                  <c:v>157000</c:v>
                </c:pt>
                <c:pt idx="135">
                  <c:v>156000</c:v>
                </c:pt>
                <c:pt idx="136">
                  <c:v>154000</c:v>
                </c:pt>
                <c:pt idx="137">
                  <c:v>153000</c:v>
                </c:pt>
                <c:pt idx="138">
                  <c:v>151000</c:v>
                </c:pt>
                <c:pt idx="139">
                  <c:v>150000</c:v>
                </c:pt>
                <c:pt idx="140">
                  <c:v>148000</c:v>
                </c:pt>
                <c:pt idx="141">
                  <c:v>147000</c:v>
                </c:pt>
                <c:pt idx="142">
                  <c:v>146000</c:v>
                </c:pt>
                <c:pt idx="143">
                  <c:v>144000</c:v>
                </c:pt>
                <c:pt idx="144">
                  <c:v>143000</c:v>
                </c:pt>
                <c:pt idx="145">
                  <c:v>142000</c:v>
                </c:pt>
                <c:pt idx="146">
                  <c:v>140000</c:v>
                </c:pt>
                <c:pt idx="147">
                  <c:v>139000</c:v>
                </c:pt>
                <c:pt idx="148">
                  <c:v>138000</c:v>
                </c:pt>
                <c:pt idx="149">
                  <c:v>137000</c:v>
                </c:pt>
                <c:pt idx="150">
                  <c:v>136000</c:v>
                </c:pt>
                <c:pt idx="151">
                  <c:v>134000</c:v>
                </c:pt>
                <c:pt idx="152">
                  <c:v>133000</c:v>
                </c:pt>
                <c:pt idx="153">
                  <c:v>132000</c:v>
                </c:pt>
                <c:pt idx="154">
                  <c:v>131000</c:v>
                </c:pt>
                <c:pt idx="155">
                  <c:v>130000</c:v>
                </c:pt>
                <c:pt idx="156">
                  <c:v>129000</c:v>
                </c:pt>
                <c:pt idx="157">
                  <c:v>128000</c:v>
                </c:pt>
                <c:pt idx="158">
                  <c:v>127000</c:v>
                </c:pt>
                <c:pt idx="159">
                  <c:v>126000</c:v>
                </c:pt>
                <c:pt idx="160">
                  <c:v>125000</c:v>
                </c:pt>
                <c:pt idx="161">
                  <c:v>124000</c:v>
                </c:pt>
                <c:pt idx="162">
                  <c:v>123000</c:v>
                </c:pt>
                <c:pt idx="163">
                  <c:v>122000</c:v>
                </c:pt>
                <c:pt idx="164">
                  <c:v>121000</c:v>
                </c:pt>
                <c:pt idx="165">
                  <c:v>120000</c:v>
                </c:pt>
                <c:pt idx="166">
                  <c:v>119000</c:v>
                </c:pt>
                <c:pt idx="167">
                  <c:v>119000</c:v>
                </c:pt>
                <c:pt idx="168">
                  <c:v>118000</c:v>
                </c:pt>
                <c:pt idx="169">
                  <c:v>117000</c:v>
                </c:pt>
                <c:pt idx="170">
                  <c:v>116000</c:v>
                </c:pt>
                <c:pt idx="171">
                  <c:v>115000</c:v>
                </c:pt>
                <c:pt idx="172">
                  <c:v>115000</c:v>
                </c:pt>
                <c:pt idx="173">
                  <c:v>114000</c:v>
                </c:pt>
                <c:pt idx="174">
                  <c:v>113000</c:v>
                </c:pt>
                <c:pt idx="175">
                  <c:v>113000</c:v>
                </c:pt>
                <c:pt idx="176">
                  <c:v>112000</c:v>
                </c:pt>
                <c:pt idx="177">
                  <c:v>111000</c:v>
                </c:pt>
                <c:pt idx="178">
                  <c:v>111000</c:v>
                </c:pt>
                <c:pt idx="179">
                  <c:v>110000</c:v>
                </c:pt>
                <c:pt idx="180">
                  <c:v>110000</c:v>
                </c:pt>
                <c:pt idx="181">
                  <c:v>109000</c:v>
                </c:pt>
                <c:pt idx="182">
                  <c:v>109000</c:v>
                </c:pt>
                <c:pt idx="183">
                  <c:v>108000</c:v>
                </c:pt>
                <c:pt idx="184">
                  <c:v>108000</c:v>
                </c:pt>
                <c:pt idx="185">
                  <c:v>107000</c:v>
                </c:pt>
                <c:pt idx="186">
                  <c:v>107000</c:v>
                </c:pt>
                <c:pt idx="187">
                  <c:v>106000</c:v>
                </c:pt>
                <c:pt idx="188">
                  <c:v>106000</c:v>
                </c:pt>
                <c:pt idx="189">
                  <c:v>105000</c:v>
                </c:pt>
                <c:pt idx="190">
                  <c:v>105000</c:v>
                </c:pt>
                <c:pt idx="191">
                  <c:v>105000</c:v>
                </c:pt>
                <c:pt idx="192">
                  <c:v>104000</c:v>
                </c:pt>
                <c:pt idx="193">
                  <c:v>104000</c:v>
                </c:pt>
                <c:pt idx="194">
                  <c:v>104000</c:v>
                </c:pt>
                <c:pt idx="195">
                  <c:v>103000</c:v>
                </c:pt>
                <c:pt idx="196">
                  <c:v>103000</c:v>
                </c:pt>
                <c:pt idx="197">
                  <c:v>103000</c:v>
                </c:pt>
                <c:pt idx="198">
                  <c:v>102000</c:v>
                </c:pt>
                <c:pt idx="199">
                  <c:v>102000</c:v>
                </c:pt>
              </c:numCache>
            </c:numRef>
          </c:yVal>
          <c:smooth val="1"/>
        </c:ser>
        <c:dLbls>
          <c:showLegendKey val="0"/>
          <c:showVal val="0"/>
          <c:showCatName val="0"/>
          <c:showSerName val="0"/>
          <c:showPercent val="0"/>
          <c:showBubbleSize val="0"/>
        </c:dLbls>
        <c:axId val="21703680"/>
        <c:axId val="21750912"/>
      </c:scatterChart>
      <c:valAx>
        <c:axId val="21703680"/>
        <c:scaling>
          <c:orientation val="minMax"/>
          <c:max val="10000"/>
        </c:scaling>
        <c:delete val="0"/>
        <c:axPos val="b"/>
        <c:numFmt formatCode="General" sourceLinked="1"/>
        <c:majorTickMark val="out"/>
        <c:minorTickMark val="none"/>
        <c:tickLblPos val="nextTo"/>
        <c:txPr>
          <a:bodyPr/>
          <a:lstStyle/>
          <a:p>
            <a:pPr>
              <a:defRPr sz="1200"/>
            </a:pPr>
            <a:endParaRPr lang="en-US"/>
          </a:p>
        </c:txPr>
        <c:crossAx val="21750912"/>
        <c:crosses val="autoZero"/>
        <c:crossBetween val="midCat"/>
      </c:valAx>
      <c:valAx>
        <c:axId val="21750912"/>
        <c:scaling>
          <c:orientation val="minMax"/>
          <c:max val="200000"/>
          <c:min val="-50000"/>
        </c:scaling>
        <c:delete val="0"/>
        <c:axPos val="l"/>
        <c:majorGridlines>
          <c:spPr>
            <a:ln>
              <a:noFill/>
            </a:ln>
          </c:spPr>
        </c:majorGridlines>
        <c:numFmt formatCode="General" sourceLinked="0"/>
        <c:majorTickMark val="out"/>
        <c:minorTickMark val="out"/>
        <c:tickLblPos val="nextTo"/>
        <c:txPr>
          <a:bodyPr/>
          <a:lstStyle/>
          <a:p>
            <a:pPr>
              <a:defRPr sz="1200"/>
            </a:pPr>
            <a:endParaRPr lang="en-US"/>
          </a:p>
        </c:txPr>
        <c:crossAx val="21703680"/>
        <c:crosses val="autoZero"/>
        <c:crossBetween val="midCat"/>
        <c:majorUnit val="50000"/>
        <c:minorUnit val="25000"/>
      </c:valAx>
      <c:spPr>
        <a:ln>
          <a:solidFill>
            <a:schemeClr val="tx1"/>
          </a:solidFill>
        </a:ln>
      </c:spPr>
    </c:plotArea>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430987305472164"/>
          <c:y val="2.0694565957033149E-2"/>
          <c:w val="0.69135870516185471"/>
          <c:h val="0.717701134332145"/>
        </c:manualLayout>
      </c:layout>
      <c:scatterChart>
        <c:scatterStyle val="smoothMarker"/>
        <c:varyColors val="0"/>
        <c:ser>
          <c:idx val="0"/>
          <c:order val="0"/>
          <c:spPr>
            <a:ln w="22225"/>
          </c:spPr>
          <c:marker>
            <c:symbol val="none"/>
          </c:marker>
          <c:xVal>
            <c:numRef>
              <c:f>stretchoutD5ETA000!$A$1:$A$200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stretchoutD5ETA000!$G$1:$G$200</c:f>
              <c:numCache>
                <c:formatCode>0.00E+00</c:formatCode>
                <c:ptCount val="2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21000000</c:v>
                </c:pt>
                <c:pt idx="101">
                  <c:v>22400000</c:v>
                </c:pt>
                <c:pt idx="102">
                  <c:v>23700000</c:v>
                </c:pt>
                <c:pt idx="103">
                  <c:v>24700000</c:v>
                </c:pt>
                <c:pt idx="104">
                  <c:v>25600000</c:v>
                </c:pt>
                <c:pt idx="105">
                  <c:v>26300000</c:v>
                </c:pt>
                <c:pt idx="106">
                  <c:v>27000000</c:v>
                </c:pt>
                <c:pt idx="107">
                  <c:v>27500000</c:v>
                </c:pt>
                <c:pt idx="108">
                  <c:v>28000000</c:v>
                </c:pt>
                <c:pt idx="109">
                  <c:v>28400000</c:v>
                </c:pt>
                <c:pt idx="110">
                  <c:v>28700000</c:v>
                </c:pt>
                <c:pt idx="111">
                  <c:v>28900000</c:v>
                </c:pt>
                <c:pt idx="112">
                  <c:v>29100000</c:v>
                </c:pt>
                <c:pt idx="113">
                  <c:v>29300000</c:v>
                </c:pt>
                <c:pt idx="114">
                  <c:v>29400000</c:v>
                </c:pt>
                <c:pt idx="115">
                  <c:v>29400000</c:v>
                </c:pt>
                <c:pt idx="116">
                  <c:v>29400000</c:v>
                </c:pt>
                <c:pt idx="117">
                  <c:v>29300000</c:v>
                </c:pt>
                <c:pt idx="118">
                  <c:v>29300000</c:v>
                </c:pt>
                <c:pt idx="119">
                  <c:v>29200000</c:v>
                </c:pt>
                <c:pt idx="120">
                  <c:v>29000000</c:v>
                </c:pt>
                <c:pt idx="121">
                  <c:v>28900000</c:v>
                </c:pt>
                <c:pt idx="122">
                  <c:v>28700000</c:v>
                </c:pt>
                <c:pt idx="123">
                  <c:v>28500000</c:v>
                </c:pt>
                <c:pt idx="124">
                  <c:v>28200000</c:v>
                </c:pt>
                <c:pt idx="125">
                  <c:v>28000000</c:v>
                </c:pt>
                <c:pt idx="126">
                  <c:v>27700000</c:v>
                </c:pt>
                <c:pt idx="127">
                  <c:v>27500000</c:v>
                </c:pt>
                <c:pt idx="128">
                  <c:v>27200000</c:v>
                </c:pt>
                <c:pt idx="129">
                  <c:v>26900000</c:v>
                </c:pt>
                <c:pt idx="130">
                  <c:v>26600000</c:v>
                </c:pt>
                <c:pt idx="131">
                  <c:v>26400000</c:v>
                </c:pt>
                <c:pt idx="132">
                  <c:v>26100000</c:v>
                </c:pt>
                <c:pt idx="133">
                  <c:v>25800000</c:v>
                </c:pt>
                <c:pt idx="134">
                  <c:v>25500000</c:v>
                </c:pt>
                <c:pt idx="135">
                  <c:v>25300000</c:v>
                </c:pt>
                <c:pt idx="136">
                  <c:v>25000000</c:v>
                </c:pt>
                <c:pt idx="137">
                  <c:v>24700000</c:v>
                </c:pt>
                <c:pt idx="138">
                  <c:v>24500000</c:v>
                </c:pt>
                <c:pt idx="139">
                  <c:v>24200000</c:v>
                </c:pt>
                <c:pt idx="140">
                  <c:v>24000000</c:v>
                </c:pt>
                <c:pt idx="141">
                  <c:v>23800000</c:v>
                </c:pt>
                <c:pt idx="142">
                  <c:v>23500000</c:v>
                </c:pt>
                <c:pt idx="143">
                  <c:v>23300000</c:v>
                </c:pt>
                <c:pt idx="144">
                  <c:v>23100000</c:v>
                </c:pt>
                <c:pt idx="145">
                  <c:v>22900000</c:v>
                </c:pt>
                <c:pt idx="146">
                  <c:v>22700000</c:v>
                </c:pt>
                <c:pt idx="147">
                  <c:v>22400000</c:v>
                </c:pt>
                <c:pt idx="148">
                  <c:v>22200000</c:v>
                </c:pt>
                <c:pt idx="149">
                  <c:v>22000000</c:v>
                </c:pt>
                <c:pt idx="150">
                  <c:v>21800000</c:v>
                </c:pt>
                <c:pt idx="151">
                  <c:v>21600000</c:v>
                </c:pt>
                <c:pt idx="152">
                  <c:v>21400000</c:v>
                </c:pt>
                <c:pt idx="153">
                  <c:v>21300000</c:v>
                </c:pt>
                <c:pt idx="154">
                  <c:v>21100000</c:v>
                </c:pt>
                <c:pt idx="155">
                  <c:v>20900000</c:v>
                </c:pt>
                <c:pt idx="156">
                  <c:v>20700000</c:v>
                </c:pt>
                <c:pt idx="157">
                  <c:v>20500000</c:v>
                </c:pt>
                <c:pt idx="158">
                  <c:v>20400000</c:v>
                </c:pt>
                <c:pt idx="159">
                  <c:v>20200000</c:v>
                </c:pt>
                <c:pt idx="160">
                  <c:v>20000000</c:v>
                </c:pt>
                <c:pt idx="161">
                  <c:v>19900000</c:v>
                </c:pt>
                <c:pt idx="162">
                  <c:v>19700000</c:v>
                </c:pt>
                <c:pt idx="163">
                  <c:v>19500000</c:v>
                </c:pt>
                <c:pt idx="164">
                  <c:v>19400000</c:v>
                </c:pt>
                <c:pt idx="165">
                  <c:v>19200000</c:v>
                </c:pt>
                <c:pt idx="166">
                  <c:v>19100000</c:v>
                </c:pt>
                <c:pt idx="167">
                  <c:v>19000000</c:v>
                </c:pt>
                <c:pt idx="168">
                  <c:v>18800000</c:v>
                </c:pt>
                <c:pt idx="169">
                  <c:v>18700000</c:v>
                </c:pt>
                <c:pt idx="170">
                  <c:v>18600000</c:v>
                </c:pt>
                <c:pt idx="171">
                  <c:v>18500000</c:v>
                </c:pt>
                <c:pt idx="172">
                  <c:v>18300000</c:v>
                </c:pt>
                <c:pt idx="173">
                  <c:v>18200000</c:v>
                </c:pt>
                <c:pt idx="174">
                  <c:v>18100000</c:v>
                </c:pt>
                <c:pt idx="175">
                  <c:v>18000000</c:v>
                </c:pt>
                <c:pt idx="176">
                  <c:v>17900000</c:v>
                </c:pt>
                <c:pt idx="177">
                  <c:v>17800000</c:v>
                </c:pt>
                <c:pt idx="178">
                  <c:v>17700000</c:v>
                </c:pt>
                <c:pt idx="179">
                  <c:v>17600000</c:v>
                </c:pt>
                <c:pt idx="180">
                  <c:v>17500000</c:v>
                </c:pt>
                <c:pt idx="181">
                  <c:v>17400000</c:v>
                </c:pt>
                <c:pt idx="182">
                  <c:v>17300000</c:v>
                </c:pt>
                <c:pt idx="183">
                  <c:v>17200000</c:v>
                </c:pt>
                <c:pt idx="184">
                  <c:v>17200000</c:v>
                </c:pt>
                <c:pt idx="185">
                  <c:v>17100000</c:v>
                </c:pt>
                <c:pt idx="186">
                  <c:v>17000000</c:v>
                </c:pt>
                <c:pt idx="187">
                  <c:v>16900000</c:v>
                </c:pt>
                <c:pt idx="188">
                  <c:v>16900000</c:v>
                </c:pt>
                <c:pt idx="189">
                  <c:v>16800000</c:v>
                </c:pt>
                <c:pt idx="190">
                  <c:v>16800000</c:v>
                </c:pt>
                <c:pt idx="191">
                  <c:v>16700000</c:v>
                </c:pt>
                <c:pt idx="192">
                  <c:v>16600000</c:v>
                </c:pt>
                <c:pt idx="193">
                  <c:v>16600000</c:v>
                </c:pt>
                <c:pt idx="194">
                  <c:v>16500000</c:v>
                </c:pt>
                <c:pt idx="195">
                  <c:v>16500000</c:v>
                </c:pt>
                <c:pt idx="196">
                  <c:v>16400000</c:v>
                </c:pt>
                <c:pt idx="197">
                  <c:v>16400000</c:v>
                </c:pt>
                <c:pt idx="198">
                  <c:v>16400000</c:v>
                </c:pt>
                <c:pt idx="199">
                  <c:v>16300000</c:v>
                </c:pt>
              </c:numCache>
            </c:numRef>
          </c:yVal>
          <c:smooth val="1"/>
        </c:ser>
        <c:ser>
          <c:idx val="1"/>
          <c:order val="1"/>
          <c:spPr>
            <a:ln w="22225"/>
          </c:spPr>
          <c:marker>
            <c:symbol val="none"/>
          </c:marker>
          <c:xVal>
            <c:numRef>
              <c:f>stretchoutD5ETA000!$A$1:$A$200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stretchoutD5ETA000!$I$1:$I$200</c:f>
              <c:numCache>
                <c:formatCode>0.00E+00</c:formatCode>
                <c:ptCount val="2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37300000</c:v>
                </c:pt>
                <c:pt idx="101">
                  <c:v>37600000</c:v>
                </c:pt>
                <c:pt idx="102">
                  <c:v>36900000</c:v>
                </c:pt>
                <c:pt idx="103">
                  <c:v>35400000</c:v>
                </c:pt>
                <c:pt idx="104">
                  <c:v>33100000</c:v>
                </c:pt>
                <c:pt idx="105">
                  <c:v>30400000</c:v>
                </c:pt>
                <c:pt idx="106">
                  <c:v>27400000</c:v>
                </c:pt>
                <c:pt idx="107">
                  <c:v>24700000</c:v>
                </c:pt>
                <c:pt idx="108">
                  <c:v>22500000</c:v>
                </c:pt>
                <c:pt idx="109">
                  <c:v>21100000</c:v>
                </c:pt>
                <c:pt idx="110">
                  <c:v>20000000</c:v>
                </c:pt>
                <c:pt idx="111">
                  <c:v>19200000</c:v>
                </c:pt>
                <c:pt idx="112">
                  <c:v>18400000</c:v>
                </c:pt>
                <c:pt idx="113">
                  <c:v>17800000</c:v>
                </c:pt>
                <c:pt idx="114">
                  <c:v>17300000</c:v>
                </c:pt>
                <c:pt idx="115">
                  <c:v>16900000</c:v>
                </c:pt>
                <c:pt idx="116">
                  <c:v>16500000</c:v>
                </c:pt>
                <c:pt idx="117">
                  <c:v>16100000</c:v>
                </c:pt>
                <c:pt idx="118">
                  <c:v>15800000</c:v>
                </c:pt>
                <c:pt idx="119">
                  <c:v>15600000</c:v>
                </c:pt>
                <c:pt idx="120">
                  <c:v>15400000</c:v>
                </c:pt>
                <c:pt idx="121">
                  <c:v>15200000</c:v>
                </c:pt>
                <c:pt idx="122">
                  <c:v>15000000</c:v>
                </c:pt>
                <c:pt idx="123">
                  <c:v>14800000</c:v>
                </c:pt>
                <c:pt idx="124">
                  <c:v>14700000</c:v>
                </c:pt>
                <c:pt idx="125">
                  <c:v>14600000</c:v>
                </c:pt>
                <c:pt idx="126">
                  <c:v>14500000</c:v>
                </c:pt>
                <c:pt idx="127">
                  <c:v>14400000</c:v>
                </c:pt>
                <c:pt idx="128">
                  <c:v>14400000</c:v>
                </c:pt>
                <c:pt idx="129">
                  <c:v>14500000</c:v>
                </c:pt>
                <c:pt idx="130">
                  <c:v>14500000</c:v>
                </c:pt>
                <c:pt idx="131">
                  <c:v>14600000</c:v>
                </c:pt>
                <c:pt idx="132">
                  <c:v>14600000</c:v>
                </c:pt>
                <c:pt idx="133">
                  <c:v>14700000</c:v>
                </c:pt>
                <c:pt idx="134">
                  <c:v>14700000</c:v>
                </c:pt>
                <c:pt idx="135">
                  <c:v>14700000</c:v>
                </c:pt>
                <c:pt idx="136">
                  <c:v>14700000</c:v>
                </c:pt>
                <c:pt idx="137">
                  <c:v>14700000</c:v>
                </c:pt>
                <c:pt idx="138">
                  <c:v>14600000</c:v>
                </c:pt>
                <c:pt idx="139">
                  <c:v>14400000</c:v>
                </c:pt>
                <c:pt idx="140">
                  <c:v>14300000</c:v>
                </c:pt>
                <c:pt idx="141">
                  <c:v>14200000</c:v>
                </c:pt>
                <c:pt idx="142">
                  <c:v>14200000</c:v>
                </c:pt>
                <c:pt idx="143">
                  <c:v>14300000</c:v>
                </c:pt>
                <c:pt idx="144">
                  <c:v>14400000</c:v>
                </c:pt>
                <c:pt idx="145">
                  <c:v>14500000</c:v>
                </c:pt>
                <c:pt idx="146">
                  <c:v>14600000</c:v>
                </c:pt>
                <c:pt idx="147">
                  <c:v>14700000</c:v>
                </c:pt>
                <c:pt idx="148">
                  <c:v>14700000</c:v>
                </c:pt>
                <c:pt idx="149">
                  <c:v>14800000</c:v>
                </c:pt>
                <c:pt idx="150">
                  <c:v>14800000</c:v>
                </c:pt>
                <c:pt idx="151">
                  <c:v>14700000</c:v>
                </c:pt>
                <c:pt idx="152">
                  <c:v>14700000</c:v>
                </c:pt>
                <c:pt idx="153">
                  <c:v>14600000</c:v>
                </c:pt>
                <c:pt idx="154">
                  <c:v>14500000</c:v>
                </c:pt>
                <c:pt idx="155">
                  <c:v>14400000</c:v>
                </c:pt>
                <c:pt idx="156">
                  <c:v>14400000</c:v>
                </c:pt>
                <c:pt idx="157">
                  <c:v>14400000</c:v>
                </c:pt>
                <c:pt idx="158">
                  <c:v>14400000</c:v>
                </c:pt>
                <c:pt idx="159">
                  <c:v>14500000</c:v>
                </c:pt>
                <c:pt idx="160">
                  <c:v>14600000</c:v>
                </c:pt>
                <c:pt idx="161">
                  <c:v>14700000</c:v>
                </c:pt>
                <c:pt idx="162">
                  <c:v>14800000</c:v>
                </c:pt>
                <c:pt idx="163">
                  <c:v>14800000</c:v>
                </c:pt>
                <c:pt idx="164">
                  <c:v>14800000</c:v>
                </c:pt>
                <c:pt idx="165">
                  <c:v>14700000</c:v>
                </c:pt>
                <c:pt idx="166">
                  <c:v>14700000</c:v>
                </c:pt>
                <c:pt idx="167">
                  <c:v>14600000</c:v>
                </c:pt>
                <c:pt idx="168">
                  <c:v>14500000</c:v>
                </c:pt>
                <c:pt idx="169">
                  <c:v>14400000</c:v>
                </c:pt>
                <c:pt idx="170">
                  <c:v>14400000</c:v>
                </c:pt>
                <c:pt idx="171">
                  <c:v>14400000</c:v>
                </c:pt>
                <c:pt idx="172">
                  <c:v>14500000</c:v>
                </c:pt>
                <c:pt idx="173">
                  <c:v>14600000</c:v>
                </c:pt>
                <c:pt idx="174">
                  <c:v>14700000</c:v>
                </c:pt>
                <c:pt idx="175">
                  <c:v>14800000</c:v>
                </c:pt>
                <c:pt idx="176">
                  <c:v>14800000</c:v>
                </c:pt>
                <c:pt idx="177">
                  <c:v>14800000</c:v>
                </c:pt>
                <c:pt idx="178">
                  <c:v>14800000</c:v>
                </c:pt>
                <c:pt idx="179">
                  <c:v>14700000</c:v>
                </c:pt>
                <c:pt idx="180">
                  <c:v>14600000</c:v>
                </c:pt>
                <c:pt idx="181">
                  <c:v>14500000</c:v>
                </c:pt>
                <c:pt idx="182">
                  <c:v>14500000</c:v>
                </c:pt>
                <c:pt idx="183">
                  <c:v>14400000</c:v>
                </c:pt>
                <c:pt idx="184">
                  <c:v>14400000</c:v>
                </c:pt>
                <c:pt idx="185">
                  <c:v>14400000</c:v>
                </c:pt>
                <c:pt idx="186">
                  <c:v>14500000</c:v>
                </c:pt>
                <c:pt idx="187">
                  <c:v>14600000</c:v>
                </c:pt>
                <c:pt idx="188">
                  <c:v>14800000</c:v>
                </c:pt>
                <c:pt idx="189">
                  <c:v>14900000</c:v>
                </c:pt>
                <c:pt idx="190">
                  <c:v>15100000</c:v>
                </c:pt>
                <c:pt idx="191">
                  <c:v>15200000</c:v>
                </c:pt>
                <c:pt idx="192">
                  <c:v>15200000</c:v>
                </c:pt>
                <c:pt idx="193">
                  <c:v>15100000</c:v>
                </c:pt>
                <c:pt idx="194">
                  <c:v>15000000</c:v>
                </c:pt>
                <c:pt idx="195">
                  <c:v>14800000</c:v>
                </c:pt>
                <c:pt idx="196">
                  <c:v>14700000</c:v>
                </c:pt>
                <c:pt idx="197">
                  <c:v>14600000</c:v>
                </c:pt>
                <c:pt idx="198">
                  <c:v>14500000</c:v>
                </c:pt>
                <c:pt idx="199">
                  <c:v>14500000</c:v>
                </c:pt>
              </c:numCache>
            </c:numRef>
          </c:yVal>
          <c:smooth val="1"/>
        </c:ser>
        <c:ser>
          <c:idx val="2"/>
          <c:order val="2"/>
          <c:spPr>
            <a:ln w="22225"/>
          </c:spPr>
          <c:marker>
            <c:symbol val="none"/>
          </c:marker>
          <c:xVal>
            <c:numRef>
              <c:f>stretchoutD5ETA000!$A$1:$A$200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stretchoutD5ETA000!$J$1:$J$200</c:f>
              <c:numCache>
                <c:formatCode>0.00E+00</c:formatCode>
                <c:ptCount val="2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32000000</c:v>
                </c:pt>
                <c:pt idx="101">
                  <c:v>33300000</c:v>
                </c:pt>
                <c:pt idx="102">
                  <c:v>34100000</c:v>
                </c:pt>
                <c:pt idx="103">
                  <c:v>34500000</c:v>
                </c:pt>
                <c:pt idx="104">
                  <c:v>34500000</c:v>
                </c:pt>
                <c:pt idx="105">
                  <c:v>34300000</c:v>
                </c:pt>
                <c:pt idx="106">
                  <c:v>33700000</c:v>
                </c:pt>
                <c:pt idx="107">
                  <c:v>33000000</c:v>
                </c:pt>
                <c:pt idx="108">
                  <c:v>32100000</c:v>
                </c:pt>
                <c:pt idx="109">
                  <c:v>31000000</c:v>
                </c:pt>
                <c:pt idx="110">
                  <c:v>29800000</c:v>
                </c:pt>
                <c:pt idx="111">
                  <c:v>28500000</c:v>
                </c:pt>
                <c:pt idx="112">
                  <c:v>27300000</c:v>
                </c:pt>
                <c:pt idx="113">
                  <c:v>26100000</c:v>
                </c:pt>
                <c:pt idx="114">
                  <c:v>24900000</c:v>
                </c:pt>
                <c:pt idx="115">
                  <c:v>23900000</c:v>
                </c:pt>
                <c:pt idx="116">
                  <c:v>23100000</c:v>
                </c:pt>
                <c:pt idx="117">
                  <c:v>22300000</c:v>
                </c:pt>
                <c:pt idx="118">
                  <c:v>21700000</c:v>
                </c:pt>
                <c:pt idx="119">
                  <c:v>21100000</c:v>
                </c:pt>
                <c:pt idx="120">
                  <c:v>20500000</c:v>
                </c:pt>
                <c:pt idx="121">
                  <c:v>20100000</c:v>
                </c:pt>
                <c:pt idx="122">
                  <c:v>19600000</c:v>
                </c:pt>
                <c:pt idx="123">
                  <c:v>19200000</c:v>
                </c:pt>
                <c:pt idx="124">
                  <c:v>18800000</c:v>
                </c:pt>
                <c:pt idx="125">
                  <c:v>18500000</c:v>
                </c:pt>
                <c:pt idx="126">
                  <c:v>18200000</c:v>
                </c:pt>
                <c:pt idx="127">
                  <c:v>17900000</c:v>
                </c:pt>
                <c:pt idx="128">
                  <c:v>17600000</c:v>
                </c:pt>
                <c:pt idx="129">
                  <c:v>17400000</c:v>
                </c:pt>
                <c:pt idx="130">
                  <c:v>17100000</c:v>
                </c:pt>
                <c:pt idx="131">
                  <c:v>16900000</c:v>
                </c:pt>
                <c:pt idx="132">
                  <c:v>16700000</c:v>
                </c:pt>
                <c:pt idx="133">
                  <c:v>16600000</c:v>
                </c:pt>
                <c:pt idx="134">
                  <c:v>16400000</c:v>
                </c:pt>
                <c:pt idx="135">
                  <c:v>16200000</c:v>
                </c:pt>
                <c:pt idx="136">
                  <c:v>16100000</c:v>
                </c:pt>
                <c:pt idx="137">
                  <c:v>16000000</c:v>
                </c:pt>
                <c:pt idx="138">
                  <c:v>15800000</c:v>
                </c:pt>
                <c:pt idx="139">
                  <c:v>15700000</c:v>
                </c:pt>
                <c:pt idx="140">
                  <c:v>15600000</c:v>
                </c:pt>
                <c:pt idx="141">
                  <c:v>15500000</c:v>
                </c:pt>
                <c:pt idx="142">
                  <c:v>15500000</c:v>
                </c:pt>
                <c:pt idx="143">
                  <c:v>15400000</c:v>
                </c:pt>
                <c:pt idx="144">
                  <c:v>15300000</c:v>
                </c:pt>
                <c:pt idx="145">
                  <c:v>15300000</c:v>
                </c:pt>
                <c:pt idx="146">
                  <c:v>15300000</c:v>
                </c:pt>
                <c:pt idx="147">
                  <c:v>15200000</c:v>
                </c:pt>
                <c:pt idx="148">
                  <c:v>15200000</c:v>
                </c:pt>
                <c:pt idx="149">
                  <c:v>15200000</c:v>
                </c:pt>
                <c:pt idx="150">
                  <c:v>15200000</c:v>
                </c:pt>
                <c:pt idx="151">
                  <c:v>15200000</c:v>
                </c:pt>
                <c:pt idx="152">
                  <c:v>15200000</c:v>
                </c:pt>
                <c:pt idx="153">
                  <c:v>15200000</c:v>
                </c:pt>
                <c:pt idx="154">
                  <c:v>15200000</c:v>
                </c:pt>
                <c:pt idx="155">
                  <c:v>15200000</c:v>
                </c:pt>
                <c:pt idx="156">
                  <c:v>15200000</c:v>
                </c:pt>
                <c:pt idx="157">
                  <c:v>15200000</c:v>
                </c:pt>
                <c:pt idx="158">
                  <c:v>15200000</c:v>
                </c:pt>
                <c:pt idx="159">
                  <c:v>15200000</c:v>
                </c:pt>
                <c:pt idx="160">
                  <c:v>15200000</c:v>
                </c:pt>
                <c:pt idx="161">
                  <c:v>15200000</c:v>
                </c:pt>
                <c:pt idx="162">
                  <c:v>15200000</c:v>
                </c:pt>
                <c:pt idx="163">
                  <c:v>15200000</c:v>
                </c:pt>
                <c:pt idx="164">
                  <c:v>15300000</c:v>
                </c:pt>
                <c:pt idx="165">
                  <c:v>15300000</c:v>
                </c:pt>
                <c:pt idx="166">
                  <c:v>15300000</c:v>
                </c:pt>
                <c:pt idx="167">
                  <c:v>15300000</c:v>
                </c:pt>
                <c:pt idx="168">
                  <c:v>15300000</c:v>
                </c:pt>
                <c:pt idx="169">
                  <c:v>15300000</c:v>
                </c:pt>
                <c:pt idx="170">
                  <c:v>15300000</c:v>
                </c:pt>
                <c:pt idx="171">
                  <c:v>15200000</c:v>
                </c:pt>
                <c:pt idx="172">
                  <c:v>15200000</c:v>
                </c:pt>
                <c:pt idx="173">
                  <c:v>15200000</c:v>
                </c:pt>
                <c:pt idx="174">
                  <c:v>15200000</c:v>
                </c:pt>
                <c:pt idx="175">
                  <c:v>15200000</c:v>
                </c:pt>
                <c:pt idx="176">
                  <c:v>15200000</c:v>
                </c:pt>
                <c:pt idx="177">
                  <c:v>15200000</c:v>
                </c:pt>
                <c:pt idx="178">
                  <c:v>15200000</c:v>
                </c:pt>
                <c:pt idx="179">
                  <c:v>15200000</c:v>
                </c:pt>
                <c:pt idx="180">
                  <c:v>15200000</c:v>
                </c:pt>
                <c:pt idx="181">
                  <c:v>15200000</c:v>
                </c:pt>
                <c:pt idx="182">
                  <c:v>15200000</c:v>
                </c:pt>
                <c:pt idx="183">
                  <c:v>15200000</c:v>
                </c:pt>
                <c:pt idx="184">
                  <c:v>15200000</c:v>
                </c:pt>
                <c:pt idx="185">
                  <c:v>15200000</c:v>
                </c:pt>
                <c:pt idx="186">
                  <c:v>15200000</c:v>
                </c:pt>
                <c:pt idx="187">
                  <c:v>15200000</c:v>
                </c:pt>
                <c:pt idx="188">
                  <c:v>15200000</c:v>
                </c:pt>
                <c:pt idx="189">
                  <c:v>15200000</c:v>
                </c:pt>
                <c:pt idx="190">
                  <c:v>15200000</c:v>
                </c:pt>
                <c:pt idx="191">
                  <c:v>15200000</c:v>
                </c:pt>
                <c:pt idx="192">
                  <c:v>15200000</c:v>
                </c:pt>
                <c:pt idx="193">
                  <c:v>15200000</c:v>
                </c:pt>
                <c:pt idx="194">
                  <c:v>15200000</c:v>
                </c:pt>
                <c:pt idx="195">
                  <c:v>15200000</c:v>
                </c:pt>
                <c:pt idx="196">
                  <c:v>15200000</c:v>
                </c:pt>
                <c:pt idx="197">
                  <c:v>15200000</c:v>
                </c:pt>
                <c:pt idx="198">
                  <c:v>15200000</c:v>
                </c:pt>
                <c:pt idx="199">
                  <c:v>15200000</c:v>
                </c:pt>
              </c:numCache>
            </c:numRef>
          </c:yVal>
          <c:smooth val="1"/>
        </c:ser>
        <c:dLbls>
          <c:showLegendKey val="0"/>
          <c:showVal val="0"/>
          <c:showCatName val="0"/>
          <c:showSerName val="0"/>
          <c:showPercent val="0"/>
          <c:showBubbleSize val="0"/>
        </c:dLbls>
        <c:axId val="23083264"/>
        <c:axId val="23085056"/>
      </c:scatterChart>
      <c:valAx>
        <c:axId val="23083264"/>
        <c:scaling>
          <c:orientation val="minMax"/>
          <c:max val="10000"/>
        </c:scaling>
        <c:delete val="0"/>
        <c:axPos val="b"/>
        <c:numFmt formatCode="General" sourceLinked="1"/>
        <c:majorTickMark val="out"/>
        <c:minorTickMark val="none"/>
        <c:tickLblPos val="nextTo"/>
        <c:txPr>
          <a:bodyPr/>
          <a:lstStyle/>
          <a:p>
            <a:pPr>
              <a:defRPr sz="1200"/>
            </a:pPr>
            <a:endParaRPr lang="en-US"/>
          </a:p>
        </c:txPr>
        <c:crossAx val="23085056"/>
        <c:crosses val="autoZero"/>
        <c:crossBetween val="midCat"/>
      </c:valAx>
      <c:valAx>
        <c:axId val="23085056"/>
        <c:scaling>
          <c:orientation val="minMax"/>
          <c:min val="0"/>
        </c:scaling>
        <c:delete val="0"/>
        <c:axPos val="l"/>
        <c:majorGridlines>
          <c:spPr>
            <a:ln>
              <a:noFill/>
            </a:ln>
          </c:spPr>
        </c:majorGridlines>
        <c:numFmt formatCode="0.E+00" sourceLinked="0"/>
        <c:majorTickMark val="out"/>
        <c:minorTickMark val="none"/>
        <c:tickLblPos val="nextTo"/>
        <c:txPr>
          <a:bodyPr/>
          <a:lstStyle/>
          <a:p>
            <a:pPr>
              <a:defRPr sz="1200"/>
            </a:pPr>
            <a:endParaRPr lang="en-US"/>
          </a:p>
        </c:txPr>
        <c:crossAx val="23083264"/>
        <c:crosses val="autoZero"/>
        <c:crossBetween val="midCat"/>
        <c:majorUnit val="10000000"/>
      </c:valAx>
      <c:spPr>
        <a:ln>
          <a:solidFill>
            <a:schemeClr val="tx1"/>
          </a:solidFill>
        </a:ln>
      </c:spPr>
    </c:plotArea>
    <c:plotVisOnly val="1"/>
    <c:dispBlanksAs val="gap"/>
    <c:showDLblsOverMax val="0"/>
  </c:chart>
  <c:spPr>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003171478565178"/>
          <c:y val="0.168880626032857"/>
          <c:w val="0.63900106421943881"/>
          <c:h val="0.66965660542432193"/>
        </c:manualLayout>
      </c:layout>
      <c:scatterChart>
        <c:scatterStyle val="smoothMarker"/>
        <c:varyColors val="0"/>
        <c:ser>
          <c:idx val="0"/>
          <c:order val="0"/>
          <c:spPr>
            <a:ln w="22225"/>
          </c:spPr>
          <c:marker>
            <c:symbol val="none"/>
          </c:marker>
          <c:xVal>
            <c:numRef>
              <c:f>stretchoutD5ETA001!$A$1:$A$200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stretchoutD5ETA001!$H$1:$H$200</c:f>
              <c:numCache>
                <c:formatCode>0.00E+00</c:formatCode>
                <c:ptCount val="200"/>
                <c:pt idx="0">
                  <c:v>8.7887999999999993E-9</c:v>
                </c:pt>
                <c:pt idx="1">
                  <c:v>8.7891999999999994E-9</c:v>
                </c:pt>
                <c:pt idx="2">
                  <c:v>8.7895999999999995E-9</c:v>
                </c:pt>
                <c:pt idx="3">
                  <c:v>8.7899999999999996E-9</c:v>
                </c:pt>
                <c:pt idx="4">
                  <c:v>8.7903999999999998E-9</c:v>
                </c:pt>
                <c:pt idx="5">
                  <c:v>8.7907999999999999E-9</c:v>
                </c:pt>
                <c:pt idx="6">
                  <c:v>8.7912E-9</c:v>
                </c:pt>
                <c:pt idx="7">
                  <c:v>8.7916000000000001E-9</c:v>
                </c:pt>
                <c:pt idx="8">
                  <c:v>8.7920000000000002E-9</c:v>
                </c:pt>
                <c:pt idx="9">
                  <c:v>8.7924000000000004E-9</c:v>
                </c:pt>
                <c:pt idx="10">
                  <c:v>8.7928000000000005E-9</c:v>
                </c:pt>
                <c:pt idx="11">
                  <c:v>8.7931000000000002E-9</c:v>
                </c:pt>
                <c:pt idx="12">
                  <c:v>8.7935000000000003E-9</c:v>
                </c:pt>
                <c:pt idx="13">
                  <c:v>8.7938E-9</c:v>
                </c:pt>
                <c:pt idx="14">
                  <c:v>8.7942000000000001E-9</c:v>
                </c:pt>
                <c:pt idx="15">
                  <c:v>8.7944999999999998E-9</c:v>
                </c:pt>
                <c:pt idx="16">
                  <c:v>8.7948999999999999E-9</c:v>
                </c:pt>
                <c:pt idx="17">
                  <c:v>8.7951999999999996E-9</c:v>
                </c:pt>
                <c:pt idx="18">
                  <c:v>8.7954999999999993E-9</c:v>
                </c:pt>
                <c:pt idx="19">
                  <c:v>8.7958000000000006E-9</c:v>
                </c:pt>
                <c:pt idx="20">
                  <c:v>8.7961000000000003E-9</c:v>
                </c:pt>
                <c:pt idx="21">
                  <c:v>8.7963999999999999E-9</c:v>
                </c:pt>
                <c:pt idx="22">
                  <c:v>8.7966999999999996E-9</c:v>
                </c:pt>
                <c:pt idx="23">
                  <c:v>8.7969999999999993E-9</c:v>
                </c:pt>
                <c:pt idx="24">
                  <c:v>8.7973000000000006E-9</c:v>
                </c:pt>
                <c:pt idx="25">
                  <c:v>8.7976000000000003E-9</c:v>
                </c:pt>
                <c:pt idx="26">
                  <c:v>8.7977999999999995E-9</c:v>
                </c:pt>
                <c:pt idx="27">
                  <c:v>8.7980999999999992E-9</c:v>
                </c:pt>
                <c:pt idx="28">
                  <c:v>8.7984000000000006E-9</c:v>
                </c:pt>
                <c:pt idx="29">
                  <c:v>8.7985999999999998E-9</c:v>
                </c:pt>
                <c:pt idx="30">
                  <c:v>8.7988999999999995E-9</c:v>
                </c:pt>
                <c:pt idx="31">
                  <c:v>8.7992000000000008E-9</c:v>
                </c:pt>
                <c:pt idx="32">
                  <c:v>8.7994E-9</c:v>
                </c:pt>
                <c:pt idx="33">
                  <c:v>8.7996999999999997E-9</c:v>
                </c:pt>
                <c:pt idx="34">
                  <c:v>8.7999999999999994E-9</c:v>
                </c:pt>
                <c:pt idx="35">
                  <c:v>8.8002000000000003E-9</c:v>
                </c:pt>
                <c:pt idx="36">
                  <c:v>8.8005E-9</c:v>
                </c:pt>
                <c:pt idx="37">
                  <c:v>8.8007999999999996E-9</c:v>
                </c:pt>
                <c:pt idx="38">
                  <c:v>8.8010000000000005E-9</c:v>
                </c:pt>
                <c:pt idx="39">
                  <c:v>8.8013000000000002E-9</c:v>
                </c:pt>
                <c:pt idx="40">
                  <c:v>8.8015999999999999E-9</c:v>
                </c:pt>
                <c:pt idx="41">
                  <c:v>8.8018000000000008E-9</c:v>
                </c:pt>
                <c:pt idx="42">
                  <c:v>8.8021000000000004E-9</c:v>
                </c:pt>
                <c:pt idx="43">
                  <c:v>8.8024000000000001E-9</c:v>
                </c:pt>
                <c:pt idx="44">
                  <c:v>8.8025999999999994E-9</c:v>
                </c:pt>
                <c:pt idx="45">
                  <c:v>8.8029999999999995E-9</c:v>
                </c:pt>
                <c:pt idx="46">
                  <c:v>8.8033000000000008E-9</c:v>
                </c:pt>
                <c:pt idx="47">
                  <c:v>8.8036000000000005E-9</c:v>
                </c:pt>
                <c:pt idx="48">
                  <c:v>8.8040000000000006E-9</c:v>
                </c:pt>
                <c:pt idx="49">
                  <c:v>8.8041999999999999E-9</c:v>
                </c:pt>
                <c:pt idx="50">
                  <c:v>8.8044000000000007E-9</c:v>
                </c:pt>
                <c:pt idx="51">
                  <c:v>8.8044999999999995E-9</c:v>
                </c:pt>
                <c:pt idx="52">
                  <c:v>8.8044000000000007E-9</c:v>
                </c:pt>
                <c:pt idx="53">
                  <c:v>8.8043000000000003E-9</c:v>
                </c:pt>
                <c:pt idx="54">
                  <c:v>8.8040999999999994E-9</c:v>
                </c:pt>
                <c:pt idx="55">
                  <c:v>8.8037999999999997E-9</c:v>
                </c:pt>
                <c:pt idx="56">
                  <c:v>8.8035000000000001E-9</c:v>
                </c:pt>
                <c:pt idx="57">
                  <c:v>8.8032000000000004E-9</c:v>
                </c:pt>
                <c:pt idx="58">
                  <c:v>8.8029000000000007E-9</c:v>
                </c:pt>
                <c:pt idx="59">
                  <c:v>8.8025000000000006E-9</c:v>
                </c:pt>
                <c:pt idx="60">
                  <c:v>8.8021000000000004E-9</c:v>
                </c:pt>
                <c:pt idx="61">
                  <c:v>8.8017000000000003E-9</c:v>
                </c:pt>
                <c:pt idx="62">
                  <c:v>8.8011999999999998E-9</c:v>
                </c:pt>
                <c:pt idx="63">
                  <c:v>8.8006999999999992E-9</c:v>
                </c:pt>
                <c:pt idx="64">
                  <c:v>8.8002000000000003E-9</c:v>
                </c:pt>
                <c:pt idx="65">
                  <c:v>8.7995999999999993E-9</c:v>
                </c:pt>
                <c:pt idx="66">
                  <c:v>8.7989999999999999E-9</c:v>
                </c:pt>
                <c:pt idx="67">
                  <c:v>8.7984000000000006E-9</c:v>
                </c:pt>
                <c:pt idx="68">
                  <c:v>8.7977999999999995E-9</c:v>
                </c:pt>
                <c:pt idx="69">
                  <c:v>8.7970999999999997E-9</c:v>
                </c:pt>
                <c:pt idx="70">
                  <c:v>8.7963999999999999E-9</c:v>
                </c:pt>
                <c:pt idx="71">
                  <c:v>8.7957000000000001E-9</c:v>
                </c:pt>
                <c:pt idx="72">
                  <c:v>8.7950000000000003E-9</c:v>
                </c:pt>
                <c:pt idx="73">
                  <c:v>8.7943999999999993E-9</c:v>
                </c:pt>
                <c:pt idx="74">
                  <c:v>8.7939999999999992E-9</c:v>
                </c:pt>
                <c:pt idx="75">
                  <c:v>8.7940999999999996E-9</c:v>
                </c:pt>
                <c:pt idx="76">
                  <c:v>8.7943000000000005E-9</c:v>
                </c:pt>
                <c:pt idx="77">
                  <c:v>8.7947000000000007E-9</c:v>
                </c:pt>
                <c:pt idx="78">
                  <c:v>8.7951000000000008E-9</c:v>
                </c:pt>
                <c:pt idx="79">
                  <c:v>8.7955999999999997E-9</c:v>
                </c:pt>
                <c:pt idx="80">
                  <c:v>8.7961000000000003E-9</c:v>
                </c:pt>
                <c:pt idx="81">
                  <c:v>8.7965999999999992E-9</c:v>
                </c:pt>
                <c:pt idx="82">
                  <c:v>8.7972000000000002E-9</c:v>
                </c:pt>
                <c:pt idx="83">
                  <c:v>8.7977999999999995E-9</c:v>
                </c:pt>
                <c:pt idx="84">
                  <c:v>8.7984000000000006E-9</c:v>
                </c:pt>
                <c:pt idx="85">
                  <c:v>8.7992000000000008E-9</c:v>
                </c:pt>
                <c:pt idx="86">
                  <c:v>8.7999000000000006E-9</c:v>
                </c:pt>
                <c:pt idx="87">
                  <c:v>8.8003999999999995E-9</c:v>
                </c:pt>
                <c:pt idx="88">
                  <c:v>8.8005E-9</c:v>
                </c:pt>
                <c:pt idx="89">
                  <c:v>8.8003000000000007E-9</c:v>
                </c:pt>
                <c:pt idx="90">
                  <c:v>8.7999999999999994E-9</c:v>
                </c:pt>
                <c:pt idx="91">
                  <c:v>8.7995000000000005E-9</c:v>
                </c:pt>
                <c:pt idx="92">
                  <c:v>8.7991000000000004E-9</c:v>
                </c:pt>
                <c:pt idx="93">
                  <c:v>8.7985999999999998E-9</c:v>
                </c:pt>
                <c:pt idx="94">
                  <c:v>8.7981999999999997E-9</c:v>
                </c:pt>
                <c:pt idx="95">
                  <c:v>8.7977999999999995E-9</c:v>
                </c:pt>
                <c:pt idx="96">
                  <c:v>8.7974999999999999E-9</c:v>
                </c:pt>
                <c:pt idx="97">
                  <c:v>8.7972000000000002E-9</c:v>
                </c:pt>
                <c:pt idx="98">
                  <c:v>8.7969999999999993E-9</c:v>
                </c:pt>
                <c:pt idx="99">
                  <c:v>8.8469999999999997E-9</c:v>
                </c:pt>
                <c:pt idx="100">
                  <c:v>8.8469999999999997E-9</c:v>
                </c:pt>
                <c:pt idx="101">
                  <c:v>8.8469999999999997E-9</c:v>
                </c:pt>
                <c:pt idx="102">
                  <c:v>8.8469999999999997E-9</c:v>
                </c:pt>
                <c:pt idx="103">
                  <c:v>8.8469999999999997E-9</c:v>
                </c:pt>
                <c:pt idx="104">
                  <c:v>8.8469999999999997E-9</c:v>
                </c:pt>
                <c:pt idx="105">
                  <c:v>8.8469999999999997E-9</c:v>
                </c:pt>
                <c:pt idx="106">
                  <c:v>8.8469999999999997E-9</c:v>
                </c:pt>
                <c:pt idx="107">
                  <c:v>8.8469999999999997E-9</c:v>
                </c:pt>
                <c:pt idx="108">
                  <c:v>8.8469999999999997E-9</c:v>
                </c:pt>
                <c:pt idx="109">
                  <c:v>8.8469999999999997E-9</c:v>
                </c:pt>
                <c:pt idx="110">
                  <c:v>8.8469999999999997E-9</c:v>
                </c:pt>
                <c:pt idx="111">
                  <c:v>8.8469999999999997E-9</c:v>
                </c:pt>
                <c:pt idx="112">
                  <c:v>8.8469999999999997E-9</c:v>
                </c:pt>
                <c:pt idx="113">
                  <c:v>8.8469999999999997E-9</c:v>
                </c:pt>
                <c:pt idx="114">
                  <c:v>8.8469999999999997E-9</c:v>
                </c:pt>
                <c:pt idx="115">
                  <c:v>8.8469999999999997E-9</c:v>
                </c:pt>
                <c:pt idx="116">
                  <c:v>8.8469999999999997E-9</c:v>
                </c:pt>
                <c:pt idx="117">
                  <c:v>8.8469999999999997E-9</c:v>
                </c:pt>
                <c:pt idx="118">
                  <c:v>8.8469999999999997E-9</c:v>
                </c:pt>
                <c:pt idx="119">
                  <c:v>8.8469999999999997E-9</c:v>
                </c:pt>
                <c:pt idx="120">
                  <c:v>8.8469999999999997E-9</c:v>
                </c:pt>
                <c:pt idx="121">
                  <c:v>8.8469999999999997E-9</c:v>
                </c:pt>
                <c:pt idx="122">
                  <c:v>8.8469999999999997E-9</c:v>
                </c:pt>
                <c:pt idx="123">
                  <c:v>8.8469999999999997E-9</c:v>
                </c:pt>
                <c:pt idx="124">
                  <c:v>8.8469999999999997E-9</c:v>
                </c:pt>
                <c:pt idx="125">
                  <c:v>8.8469999999999997E-9</c:v>
                </c:pt>
                <c:pt idx="126">
                  <c:v>8.8469999999999997E-9</c:v>
                </c:pt>
                <c:pt idx="127">
                  <c:v>8.8469999999999997E-9</c:v>
                </c:pt>
                <c:pt idx="128">
                  <c:v>8.8469999999999997E-9</c:v>
                </c:pt>
                <c:pt idx="129">
                  <c:v>8.8469999999999997E-9</c:v>
                </c:pt>
                <c:pt idx="130">
                  <c:v>8.8469999999999997E-9</c:v>
                </c:pt>
                <c:pt idx="131">
                  <c:v>8.8469999999999997E-9</c:v>
                </c:pt>
                <c:pt idx="132">
                  <c:v>8.8469999999999997E-9</c:v>
                </c:pt>
                <c:pt idx="133">
                  <c:v>8.8469999999999997E-9</c:v>
                </c:pt>
                <c:pt idx="134">
                  <c:v>8.8469999999999997E-9</c:v>
                </c:pt>
                <c:pt idx="135">
                  <c:v>8.8469999999999997E-9</c:v>
                </c:pt>
                <c:pt idx="136">
                  <c:v>8.8469999999999997E-9</c:v>
                </c:pt>
                <c:pt idx="137">
                  <c:v>8.8469999999999997E-9</c:v>
                </c:pt>
                <c:pt idx="138">
                  <c:v>8.8469999999999997E-9</c:v>
                </c:pt>
                <c:pt idx="139">
                  <c:v>8.8469999999999997E-9</c:v>
                </c:pt>
                <c:pt idx="140">
                  <c:v>8.8469999999999997E-9</c:v>
                </c:pt>
                <c:pt idx="141">
                  <c:v>8.8469999999999997E-9</c:v>
                </c:pt>
                <c:pt idx="142">
                  <c:v>8.8469999999999997E-9</c:v>
                </c:pt>
                <c:pt idx="143">
                  <c:v>8.8469999999999997E-9</c:v>
                </c:pt>
                <c:pt idx="144">
                  <c:v>8.8469999999999997E-9</c:v>
                </c:pt>
                <c:pt idx="145">
                  <c:v>8.8469999999999997E-9</c:v>
                </c:pt>
                <c:pt idx="146">
                  <c:v>8.8469999999999997E-9</c:v>
                </c:pt>
                <c:pt idx="147">
                  <c:v>8.8469999999999997E-9</c:v>
                </c:pt>
                <c:pt idx="148">
                  <c:v>8.8469999999999997E-9</c:v>
                </c:pt>
                <c:pt idx="149">
                  <c:v>8.8469999999999997E-9</c:v>
                </c:pt>
                <c:pt idx="150">
                  <c:v>8.8469999999999997E-9</c:v>
                </c:pt>
                <c:pt idx="151">
                  <c:v>8.8469999999999997E-9</c:v>
                </c:pt>
                <c:pt idx="152">
                  <c:v>8.8469999999999997E-9</c:v>
                </c:pt>
                <c:pt idx="153">
                  <c:v>8.8469999999999997E-9</c:v>
                </c:pt>
                <c:pt idx="154">
                  <c:v>8.8469999999999997E-9</c:v>
                </c:pt>
                <c:pt idx="155">
                  <c:v>8.8469999999999997E-9</c:v>
                </c:pt>
                <c:pt idx="156">
                  <c:v>8.8469999999999997E-9</c:v>
                </c:pt>
                <c:pt idx="157">
                  <c:v>8.8469999999999997E-9</c:v>
                </c:pt>
                <c:pt idx="158">
                  <c:v>8.8469999999999997E-9</c:v>
                </c:pt>
                <c:pt idx="159">
                  <c:v>8.8469999999999997E-9</c:v>
                </c:pt>
                <c:pt idx="160">
                  <c:v>8.8469999999999997E-9</c:v>
                </c:pt>
                <c:pt idx="161">
                  <c:v>8.8469999999999997E-9</c:v>
                </c:pt>
                <c:pt idx="162">
                  <c:v>8.8469999999999997E-9</c:v>
                </c:pt>
                <c:pt idx="163">
                  <c:v>8.8469999999999997E-9</c:v>
                </c:pt>
                <c:pt idx="164">
                  <c:v>8.8469999999999997E-9</c:v>
                </c:pt>
                <c:pt idx="165">
                  <c:v>8.8469999999999997E-9</c:v>
                </c:pt>
                <c:pt idx="166">
                  <c:v>8.8469999999999997E-9</c:v>
                </c:pt>
                <c:pt idx="167">
                  <c:v>8.8469999999999997E-9</c:v>
                </c:pt>
                <c:pt idx="168">
                  <c:v>8.8469999999999997E-9</c:v>
                </c:pt>
                <c:pt idx="169">
                  <c:v>8.8469999999999997E-9</c:v>
                </c:pt>
                <c:pt idx="170">
                  <c:v>8.8469999999999997E-9</c:v>
                </c:pt>
                <c:pt idx="171">
                  <c:v>8.8469999999999997E-9</c:v>
                </c:pt>
                <c:pt idx="172">
                  <c:v>8.8469999999999997E-9</c:v>
                </c:pt>
                <c:pt idx="173">
                  <c:v>8.8469999999999997E-9</c:v>
                </c:pt>
                <c:pt idx="174">
                  <c:v>8.8469999999999997E-9</c:v>
                </c:pt>
                <c:pt idx="175">
                  <c:v>8.8469999999999997E-9</c:v>
                </c:pt>
                <c:pt idx="176">
                  <c:v>8.8469999999999997E-9</c:v>
                </c:pt>
                <c:pt idx="177">
                  <c:v>8.8469999999999997E-9</c:v>
                </c:pt>
                <c:pt idx="178">
                  <c:v>8.8469999999999997E-9</c:v>
                </c:pt>
                <c:pt idx="179">
                  <c:v>8.8469999999999997E-9</c:v>
                </c:pt>
                <c:pt idx="180">
                  <c:v>8.8469999999999997E-9</c:v>
                </c:pt>
                <c:pt idx="181">
                  <c:v>8.8469999999999997E-9</c:v>
                </c:pt>
                <c:pt idx="182">
                  <c:v>8.8469999999999997E-9</c:v>
                </c:pt>
                <c:pt idx="183">
                  <c:v>8.8469999999999997E-9</c:v>
                </c:pt>
                <c:pt idx="184">
                  <c:v>8.8469999999999997E-9</c:v>
                </c:pt>
                <c:pt idx="185">
                  <c:v>8.8469999999999997E-9</c:v>
                </c:pt>
                <c:pt idx="186">
                  <c:v>8.8469999999999997E-9</c:v>
                </c:pt>
                <c:pt idx="187">
                  <c:v>8.8469999999999997E-9</c:v>
                </c:pt>
                <c:pt idx="188">
                  <c:v>8.8469999999999997E-9</c:v>
                </c:pt>
                <c:pt idx="189">
                  <c:v>8.8469999999999997E-9</c:v>
                </c:pt>
                <c:pt idx="190">
                  <c:v>8.8469999999999997E-9</c:v>
                </c:pt>
                <c:pt idx="191">
                  <c:v>8.8469999999999997E-9</c:v>
                </c:pt>
                <c:pt idx="192">
                  <c:v>8.8469999999999997E-9</c:v>
                </c:pt>
                <c:pt idx="193">
                  <c:v>8.8469999999999997E-9</c:v>
                </c:pt>
                <c:pt idx="194">
                  <c:v>8.8469999999999997E-9</c:v>
                </c:pt>
                <c:pt idx="195">
                  <c:v>8.8469999999999997E-9</c:v>
                </c:pt>
                <c:pt idx="196">
                  <c:v>8.8469999999999997E-9</c:v>
                </c:pt>
                <c:pt idx="197">
                  <c:v>8.8469999999999997E-9</c:v>
                </c:pt>
                <c:pt idx="198">
                  <c:v>8.8469999999999997E-9</c:v>
                </c:pt>
                <c:pt idx="199">
                  <c:v>8.8469999999999997E-9</c:v>
                </c:pt>
              </c:numCache>
            </c:numRef>
          </c:yVal>
          <c:smooth val="1"/>
        </c:ser>
        <c:dLbls>
          <c:showLegendKey val="0"/>
          <c:showVal val="0"/>
          <c:showCatName val="0"/>
          <c:showSerName val="0"/>
          <c:showPercent val="0"/>
          <c:showBubbleSize val="0"/>
        </c:dLbls>
        <c:axId val="24643072"/>
        <c:axId val="24644608"/>
      </c:scatterChart>
      <c:valAx>
        <c:axId val="24643072"/>
        <c:scaling>
          <c:orientation val="minMax"/>
          <c:max val="10000"/>
        </c:scaling>
        <c:delete val="0"/>
        <c:axPos val="b"/>
        <c:numFmt formatCode="General" sourceLinked="1"/>
        <c:majorTickMark val="out"/>
        <c:minorTickMark val="none"/>
        <c:tickLblPos val="nextTo"/>
        <c:txPr>
          <a:bodyPr/>
          <a:lstStyle/>
          <a:p>
            <a:pPr>
              <a:defRPr sz="1200"/>
            </a:pPr>
            <a:endParaRPr lang="en-US"/>
          </a:p>
        </c:txPr>
        <c:crossAx val="24644608"/>
        <c:crosses val="autoZero"/>
        <c:crossBetween val="midCat"/>
      </c:valAx>
      <c:valAx>
        <c:axId val="24644608"/>
        <c:scaling>
          <c:orientation val="minMax"/>
        </c:scaling>
        <c:delete val="0"/>
        <c:axPos val="l"/>
        <c:majorGridlines>
          <c:spPr>
            <a:ln>
              <a:noFill/>
            </a:ln>
          </c:spPr>
        </c:majorGridlines>
        <c:numFmt formatCode="0.00E+00" sourceLinked="1"/>
        <c:majorTickMark val="out"/>
        <c:minorTickMark val="none"/>
        <c:tickLblPos val="nextTo"/>
        <c:txPr>
          <a:bodyPr/>
          <a:lstStyle/>
          <a:p>
            <a:pPr>
              <a:defRPr sz="1200"/>
            </a:pPr>
            <a:endParaRPr lang="en-US"/>
          </a:p>
        </c:txPr>
        <c:crossAx val="24643072"/>
        <c:crosses val="autoZero"/>
        <c:crossBetween val="midCat"/>
        <c:majorUnit val="2.0000000000000012E-11"/>
      </c:valAx>
      <c:spPr>
        <a:ln>
          <a:solidFill>
            <a:schemeClr val="tx1"/>
          </a:solidFill>
        </a:ln>
      </c:spPr>
    </c:plotArea>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723072081929815"/>
          <c:y val="5.1400554097404488E-2"/>
          <c:w val="0.66948381452318473"/>
          <c:h val="0.76419231686948219"/>
        </c:manualLayout>
      </c:layout>
      <c:scatterChart>
        <c:scatterStyle val="smoothMarker"/>
        <c:varyColors val="0"/>
        <c:ser>
          <c:idx val="0"/>
          <c:order val="0"/>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stretchout!$D$1:$D$200</c:f>
              <c:numCache>
                <c:formatCode>0.00E+00</c:formatCode>
                <c:ptCount val="200"/>
                <c:pt idx="0">
                  <c:v>-3790000</c:v>
                </c:pt>
                <c:pt idx="1">
                  <c:v>-3660000</c:v>
                </c:pt>
                <c:pt idx="2">
                  <c:v>-3540000</c:v>
                </c:pt>
                <c:pt idx="3">
                  <c:v>-3430000</c:v>
                </c:pt>
                <c:pt idx="4">
                  <c:v>-3310000</c:v>
                </c:pt>
                <c:pt idx="5">
                  <c:v>-3200000</c:v>
                </c:pt>
                <c:pt idx="6">
                  <c:v>-3090000</c:v>
                </c:pt>
                <c:pt idx="7">
                  <c:v>-2980000</c:v>
                </c:pt>
                <c:pt idx="8">
                  <c:v>-2870000</c:v>
                </c:pt>
                <c:pt idx="9">
                  <c:v>-2770000</c:v>
                </c:pt>
                <c:pt idx="10">
                  <c:v>-2660000</c:v>
                </c:pt>
                <c:pt idx="11">
                  <c:v>-2560000</c:v>
                </c:pt>
                <c:pt idx="12">
                  <c:v>-2460000</c:v>
                </c:pt>
                <c:pt idx="13">
                  <c:v>-2370000</c:v>
                </c:pt>
                <c:pt idx="14">
                  <c:v>-2270000</c:v>
                </c:pt>
                <c:pt idx="15">
                  <c:v>-2180000</c:v>
                </c:pt>
                <c:pt idx="16">
                  <c:v>-2090000</c:v>
                </c:pt>
                <c:pt idx="17">
                  <c:v>-1990000</c:v>
                </c:pt>
                <c:pt idx="18">
                  <c:v>-1910000</c:v>
                </c:pt>
                <c:pt idx="19">
                  <c:v>-1820000</c:v>
                </c:pt>
                <c:pt idx="20">
                  <c:v>-1730000</c:v>
                </c:pt>
                <c:pt idx="21">
                  <c:v>-1650000</c:v>
                </c:pt>
                <c:pt idx="22">
                  <c:v>-1570000</c:v>
                </c:pt>
                <c:pt idx="23">
                  <c:v>-1490000</c:v>
                </c:pt>
                <c:pt idx="24">
                  <c:v>-1410000</c:v>
                </c:pt>
                <c:pt idx="25">
                  <c:v>-1330000</c:v>
                </c:pt>
                <c:pt idx="26">
                  <c:v>-1260000</c:v>
                </c:pt>
                <c:pt idx="27">
                  <c:v>-1180000</c:v>
                </c:pt>
                <c:pt idx="28">
                  <c:v>-1110000</c:v>
                </c:pt>
                <c:pt idx="29">
                  <c:v>-1030000</c:v>
                </c:pt>
                <c:pt idx="30">
                  <c:v>-963000</c:v>
                </c:pt>
                <c:pt idx="31">
                  <c:v>-893000</c:v>
                </c:pt>
                <c:pt idx="32">
                  <c:v>-824000</c:v>
                </c:pt>
                <c:pt idx="33">
                  <c:v>-756000</c:v>
                </c:pt>
                <c:pt idx="34">
                  <c:v>-690000</c:v>
                </c:pt>
                <c:pt idx="35">
                  <c:v>-625000</c:v>
                </c:pt>
                <c:pt idx="36">
                  <c:v>-562000</c:v>
                </c:pt>
                <c:pt idx="37">
                  <c:v>-499000</c:v>
                </c:pt>
                <c:pt idx="38">
                  <c:v>-438000</c:v>
                </c:pt>
                <c:pt idx="39">
                  <c:v>-378000</c:v>
                </c:pt>
                <c:pt idx="40">
                  <c:v>-320000</c:v>
                </c:pt>
                <c:pt idx="41">
                  <c:v>-263000</c:v>
                </c:pt>
                <c:pt idx="42">
                  <c:v>-207000</c:v>
                </c:pt>
                <c:pt idx="43">
                  <c:v>-154000</c:v>
                </c:pt>
                <c:pt idx="44">
                  <c:v>-103000</c:v>
                </c:pt>
                <c:pt idx="45">
                  <c:v>-54900</c:v>
                </c:pt>
                <c:pt idx="46">
                  <c:v>-16200</c:v>
                </c:pt>
                <c:pt idx="47">
                  <c:v>-689</c:v>
                </c:pt>
                <c:pt idx="48">
                  <c:v>-3.88</c:v>
                </c:pt>
                <c:pt idx="49">
                  <c:v>-70.5</c:v>
                </c:pt>
                <c:pt idx="50">
                  <c:v>-85.3</c:v>
                </c:pt>
                <c:pt idx="51">
                  <c:v>-82.3</c:v>
                </c:pt>
                <c:pt idx="52">
                  <c:v>-83.8</c:v>
                </c:pt>
                <c:pt idx="53">
                  <c:v>-77.3</c:v>
                </c:pt>
                <c:pt idx="54">
                  <c:v>-73.900000000000006</c:v>
                </c:pt>
                <c:pt idx="55">
                  <c:v>-65</c:v>
                </c:pt>
                <c:pt idx="56">
                  <c:v>-71</c:v>
                </c:pt>
                <c:pt idx="57">
                  <c:v>-53.7</c:v>
                </c:pt>
                <c:pt idx="58">
                  <c:v>-63.9</c:v>
                </c:pt>
                <c:pt idx="59">
                  <c:v>-39.5</c:v>
                </c:pt>
                <c:pt idx="60">
                  <c:v>-45.5</c:v>
                </c:pt>
                <c:pt idx="61">
                  <c:v>-50.7</c:v>
                </c:pt>
                <c:pt idx="62">
                  <c:v>-14.1</c:v>
                </c:pt>
                <c:pt idx="63">
                  <c:v>-5.73</c:v>
                </c:pt>
                <c:pt idx="64">
                  <c:v>12.4</c:v>
                </c:pt>
                <c:pt idx="65">
                  <c:v>41</c:v>
                </c:pt>
                <c:pt idx="66">
                  <c:v>30.9</c:v>
                </c:pt>
                <c:pt idx="67">
                  <c:v>48.8</c:v>
                </c:pt>
                <c:pt idx="68">
                  <c:v>92.6</c:v>
                </c:pt>
                <c:pt idx="69">
                  <c:v>52.4</c:v>
                </c:pt>
                <c:pt idx="70">
                  <c:v>43.1</c:v>
                </c:pt>
                <c:pt idx="71">
                  <c:v>76.2</c:v>
                </c:pt>
                <c:pt idx="72">
                  <c:v>38.200000000000003</c:v>
                </c:pt>
                <c:pt idx="73">
                  <c:v>-5.32</c:v>
                </c:pt>
                <c:pt idx="74">
                  <c:v>17.899999999999999</c:v>
                </c:pt>
                <c:pt idx="75">
                  <c:v>5.8</c:v>
                </c:pt>
                <c:pt idx="76">
                  <c:v>-6.46</c:v>
                </c:pt>
                <c:pt idx="77">
                  <c:v>-22.5</c:v>
                </c:pt>
                <c:pt idx="78">
                  <c:v>-41</c:v>
                </c:pt>
                <c:pt idx="79">
                  <c:v>-71.400000000000006</c:v>
                </c:pt>
                <c:pt idx="80">
                  <c:v>-85.8</c:v>
                </c:pt>
                <c:pt idx="81">
                  <c:v>-111</c:v>
                </c:pt>
                <c:pt idx="82">
                  <c:v>-83.4</c:v>
                </c:pt>
                <c:pt idx="83">
                  <c:v>-69.7</c:v>
                </c:pt>
                <c:pt idx="84">
                  <c:v>-122</c:v>
                </c:pt>
                <c:pt idx="85">
                  <c:v>-49.7</c:v>
                </c:pt>
                <c:pt idx="86">
                  <c:v>-41</c:v>
                </c:pt>
                <c:pt idx="87">
                  <c:v>-87.7</c:v>
                </c:pt>
                <c:pt idx="88">
                  <c:v>-51.9</c:v>
                </c:pt>
                <c:pt idx="89">
                  <c:v>-6.13</c:v>
                </c:pt>
                <c:pt idx="90">
                  <c:v>-20.7</c:v>
                </c:pt>
                <c:pt idx="91">
                  <c:v>5.95</c:v>
                </c:pt>
                <c:pt idx="92">
                  <c:v>43.1</c:v>
                </c:pt>
                <c:pt idx="93">
                  <c:v>51.7</c:v>
                </c:pt>
                <c:pt idx="94">
                  <c:v>60.2</c:v>
                </c:pt>
                <c:pt idx="95">
                  <c:v>34.1</c:v>
                </c:pt>
                <c:pt idx="96">
                  <c:v>26</c:v>
                </c:pt>
                <c:pt idx="97">
                  <c:v>10.1</c:v>
                </c:pt>
                <c:pt idx="98">
                  <c:v>19.3</c:v>
                </c:pt>
                <c:pt idx="99">
                  <c:v>4.2699999999999996</c:v>
                </c:pt>
                <c:pt idx="100">
                  <c:v>51800</c:v>
                </c:pt>
                <c:pt idx="101">
                  <c:v>61100</c:v>
                </c:pt>
                <c:pt idx="102">
                  <c:v>69200</c:v>
                </c:pt>
                <c:pt idx="103">
                  <c:v>76200</c:v>
                </c:pt>
                <c:pt idx="104">
                  <c:v>82300</c:v>
                </c:pt>
                <c:pt idx="105">
                  <c:v>87700</c:v>
                </c:pt>
                <c:pt idx="106">
                  <c:v>92300</c:v>
                </c:pt>
                <c:pt idx="107">
                  <c:v>96200</c:v>
                </c:pt>
                <c:pt idx="108">
                  <c:v>99600</c:v>
                </c:pt>
                <c:pt idx="109">
                  <c:v>102000</c:v>
                </c:pt>
                <c:pt idx="110">
                  <c:v>105000</c:v>
                </c:pt>
                <c:pt idx="111">
                  <c:v>107000</c:v>
                </c:pt>
                <c:pt idx="112">
                  <c:v>108000</c:v>
                </c:pt>
                <c:pt idx="113">
                  <c:v>109000</c:v>
                </c:pt>
                <c:pt idx="114">
                  <c:v>110000</c:v>
                </c:pt>
                <c:pt idx="115">
                  <c:v>111000</c:v>
                </c:pt>
                <c:pt idx="116">
                  <c:v>111000</c:v>
                </c:pt>
                <c:pt idx="117">
                  <c:v>111000</c:v>
                </c:pt>
                <c:pt idx="118">
                  <c:v>111000</c:v>
                </c:pt>
                <c:pt idx="119">
                  <c:v>111000</c:v>
                </c:pt>
                <c:pt idx="120">
                  <c:v>110000</c:v>
                </c:pt>
                <c:pt idx="121">
                  <c:v>110000</c:v>
                </c:pt>
                <c:pt idx="122">
                  <c:v>109000</c:v>
                </c:pt>
                <c:pt idx="123">
                  <c:v>108000</c:v>
                </c:pt>
                <c:pt idx="124">
                  <c:v>107000</c:v>
                </c:pt>
                <c:pt idx="125">
                  <c:v>106000</c:v>
                </c:pt>
                <c:pt idx="126">
                  <c:v>105000</c:v>
                </c:pt>
                <c:pt idx="127">
                  <c:v>104000</c:v>
                </c:pt>
                <c:pt idx="128">
                  <c:v>103000</c:v>
                </c:pt>
                <c:pt idx="129">
                  <c:v>102000</c:v>
                </c:pt>
                <c:pt idx="130">
                  <c:v>101000</c:v>
                </c:pt>
                <c:pt idx="131">
                  <c:v>99800</c:v>
                </c:pt>
                <c:pt idx="132">
                  <c:v>98900</c:v>
                </c:pt>
                <c:pt idx="133">
                  <c:v>98100</c:v>
                </c:pt>
                <c:pt idx="134">
                  <c:v>97200</c:v>
                </c:pt>
                <c:pt idx="135">
                  <c:v>96500</c:v>
                </c:pt>
                <c:pt idx="136">
                  <c:v>95800</c:v>
                </c:pt>
                <c:pt idx="137">
                  <c:v>95200</c:v>
                </c:pt>
                <c:pt idx="138">
                  <c:v>94700</c:v>
                </c:pt>
                <c:pt idx="139">
                  <c:v>94200</c:v>
                </c:pt>
                <c:pt idx="140">
                  <c:v>93700</c:v>
                </c:pt>
                <c:pt idx="141">
                  <c:v>93300</c:v>
                </c:pt>
                <c:pt idx="142">
                  <c:v>93000</c:v>
                </c:pt>
                <c:pt idx="143">
                  <c:v>92600</c:v>
                </c:pt>
                <c:pt idx="144">
                  <c:v>92400</c:v>
                </c:pt>
                <c:pt idx="145">
                  <c:v>92100</c:v>
                </c:pt>
                <c:pt idx="146">
                  <c:v>91900</c:v>
                </c:pt>
                <c:pt idx="147">
                  <c:v>91700</c:v>
                </c:pt>
                <c:pt idx="148">
                  <c:v>91500</c:v>
                </c:pt>
                <c:pt idx="149">
                  <c:v>91400</c:v>
                </c:pt>
                <c:pt idx="150">
                  <c:v>91200</c:v>
                </c:pt>
                <c:pt idx="151">
                  <c:v>91100</c:v>
                </c:pt>
                <c:pt idx="152">
                  <c:v>91000</c:v>
                </c:pt>
                <c:pt idx="153">
                  <c:v>90900</c:v>
                </c:pt>
                <c:pt idx="154">
                  <c:v>90800</c:v>
                </c:pt>
                <c:pt idx="155">
                  <c:v>90700</c:v>
                </c:pt>
                <c:pt idx="156">
                  <c:v>90600</c:v>
                </c:pt>
                <c:pt idx="157">
                  <c:v>90500</c:v>
                </c:pt>
                <c:pt idx="158">
                  <c:v>90400</c:v>
                </c:pt>
                <c:pt idx="159">
                  <c:v>90400</c:v>
                </c:pt>
                <c:pt idx="160">
                  <c:v>90300</c:v>
                </c:pt>
                <c:pt idx="161">
                  <c:v>90300</c:v>
                </c:pt>
                <c:pt idx="162">
                  <c:v>90200</c:v>
                </c:pt>
                <c:pt idx="163">
                  <c:v>90200</c:v>
                </c:pt>
                <c:pt idx="164">
                  <c:v>90200</c:v>
                </c:pt>
                <c:pt idx="165">
                  <c:v>90100</c:v>
                </c:pt>
                <c:pt idx="166">
                  <c:v>90100</c:v>
                </c:pt>
                <c:pt idx="167">
                  <c:v>90100</c:v>
                </c:pt>
                <c:pt idx="168">
                  <c:v>90000</c:v>
                </c:pt>
                <c:pt idx="169">
                  <c:v>90000</c:v>
                </c:pt>
                <c:pt idx="170">
                  <c:v>90000</c:v>
                </c:pt>
                <c:pt idx="171">
                  <c:v>90000</c:v>
                </c:pt>
                <c:pt idx="172">
                  <c:v>89900</c:v>
                </c:pt>
                <c:pt idx="173">
                  <c:v>89900</c:v>
                </c:pt>
                <c:pt idx="174">
                  <c:v>89900</c:v>
                </c:pt>
                <c:pt idx="175">
                  <c:v>89900</c:v>
                </c:pt>
                <c:pt idx="176">
                  <c:v>89900</c:v>
                </c:pt>
                <c:pt idx="177">
                  <c:v>89900</c:v>
                </c:pt>
                <c:pt idx="178">
                  <c:v>89800</c:v>
                </c:pt>
                <c:pt idx="179">
                  <c:v>89800</c:v>
                </c:pt>
                <c:pt idx="180">
                  <c:v>89800</c:v>
                </c:pt>
                <c:pt idx="181">
                  <c:v>89800</c:v>
                </c:pt>
                <c:pt idx="182">
                  <c:v>89800</c:v>
                </c:pt>
                <c:pt idx="183">
                  <c:v>89800</c:v>
                </c:pt>
                <c:pt idx="184">
                  <c:v>89800</c:v>
                </c:pt>
                <c:pt idx="185">
                  <c:v>89800</c:v>
                </c:pt>
                <c:pt idx="186">
                  <c:v>89800</c:v>
                </c:pt>
                <c:pt idx="187">
                  <c:v>89800</c:v>
                </c:pt>
                <c:pt idx="188">
                  <c:v>89800</c:v>
                </c:pt>
                <c:pt idx="189">
                  <c:v>89700</c:v>
                </c:pt>
                <c:pt idx="190">
                  <c:v>89700</c:v>
                </c:pt>
                <c:pt idx="191">
                  <c:v>89700</c:v>
                </c:pt>
                <c:pt idx="192">
                  <c:v>89700</c:v>
                </c:pt>
                <c:pt idx="193">
                  <c:v>89700</c:v>
                </c:pt>
                <c:pt idx="194">
                  <c:v>89700</c:v>
                </c:pt>
                <c:pt idx="195">
                  <c:v>89700</c:v>
                </c:pt>
                <c:pt idx="196">
                  <c:v>89700</c:v>
                </c:pt>
                <c:pt idx="197">
                  <c:v>89700</c:v>
                </c:pt>
                <c:pt idx="198">
                  <c:v>89700</c:v>
                </c:pt>
                <c:pt idx="199">
                  <c:v>89700</c:v>
                </c:pt>
              </c:numCache>
            </c:numRef>
          </c:yVal>
          <c:smooth val="1"/>
        </c:ser>
        <c:ser>
          <c:idx val="1"/>
          <c:order val="1"/>
          <c:spPr>
            <a:ln w="22225">
              <a:solidFill>
                <a:schemeClr val="accent1"/>
              </a:solidFill>
            </a:ln>
          </c:spPr>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stretchout!$E$1:$E$200</c:f>
              <c:numCache>
                <c:formatCode>0.00E+00</c:formatCode>
                <c:ptCount val="200"/>
                <c:pt idx="0">
                  <c:v>-3770000</c:v>
                </c:pt>
                <c:pt idx="1">
                  <c:v>-3650000</c:v>
                </c:pt>
                <c:pt idx="2">
                  <c:v>-3530000</c:v>
                </c:pt>
                <c:pt idx="3">
                  <c:v>-3420000</c:v>
                </c:pt>
                <c:pt idx="4">
                  <c:v>-3300000</c:v>
                </c:pt>
                <c:pt idx="5">
                  <c:v>-3190000</c:v>
                </c:pt>
                <c:pt idx="6">
                  <c:v>-3080000</c:v>
                </c:pt>
                <c:pt idx="7">
                  <c:v>-2970000</c:v>
                </c:pt>
                <c:pt idx="8">
                  <c:v>-2860000</c:v>
                </c:pt>
                <c:pt idx="9">
                  <c:v>-2760000</c:v>
                </c:pt>
                <c:pt idx="10">
                  <c:v>-2650000</c:v>
                </c:pt>
                <c:pt idx="11">
                  <c:v>-2550000</c:v>
                </c:pt>
                <c:pt idx="12">
                  <c:v>-2450000</c:v>
                </c:pt>
                <c:pt idx="13">
                  <c:v>-2360000</c:v>
                </c:pt>
                <c:pt idx="14">
                  <c:v>-2260000</c:v>
                </c:pt>
                <c:pt idx="15">
                  <c:v>-2170000</c:v>
                </c:pt>
                <c:pt idx="16">
                  <c:v>-2080000</c:v>
                </c:pt>
                <c:pt idx="17">
                  <c:v>-1990000</c:v>
                </c:pt>
                <c:pt idx="18">
                  <c:v>-1900000</c:v>
                </c:pt>
                <c:pt idx="19">
                  <c:v>-1810000</c:v>
                </c:pt>
                <c:pt idx="20">
                  <c:v>-1730000</c:v>
                </c:pt>
                <c:pt idx="21">
                  <c:v>-1640000</c:v>
                </c:pt>
                <c:pt idx="22">
                  <c:v>-1560000</c:v>
                </c:pt>
                <c:pt idx="23">
                  <c:v>-1480000</c:v>
                </c:pt>
                <c:pt idx="24">
                  <c:v>-1400000</c:v>
                </c:pt>
                <c:pt idx="25">
                  <c:v>-1320000</c:v>
                </c:pt>
                <c:pt idx="26">
                  <c:v>-1250000</c:v>
                </c:pt>
                <c:pt idx="27">
                  <c:v>-1170000</c:v>
                </c:pt>
                <c:pt idx="28">
                  <c:v>-1100000</c:v>
                </c:pt>
                <c:pt idx="29">
                  <c:v>-1030000</c:v>
                </c:pt>
                <c:pt idx="30">
                  <c:v>-956000</c:v>
                </c:pt>
                <c:pt idx="31">
                  <c:v>-887000</c:v>
                </c:pt>
                <c:pt idx="32">
                  <c:v>-818000</c:v>
                </c:pt>
                <c:pt idx="33">
                  <c:v>-751000</c:v>
                </c:pt>
                <c:pt idx="34">
                  <c:v>-685000</c:v>
                </c:pt>
                <c:pt idx="35">
                  <c:v>-620000</c:v>
                </c:pt>
                <c:pt idx="36">
                  <c:v>-557000</c:v>
                </c:pt>
                <c:pt idx="37">
                  <c:v>-494000</c:v>
                </c:pt>
                <c:pt idx="38">
                  <c:v>-434000</c:v>
                </c:pt>
                <c:pt idx="39">
                  <c:v>-374000</c:v>
                </c:pt>
                <c:pt idx="40">
                  <c:v>-316000</c:v>
                </c:pt>
                <c:pt idx="41">
                  <c:v>-259000</c:v>
                </c:pt>
                <c:pt idx="42">
                  <c:v>-204000</c:v>
                </c:pt>
                <c:pt idx="43">
                  <c:v>-151000</c:v>
                </c:pt>
                <c:pt idx="44">
                  <c:v>-100000</c:v>
                </c:pt>
                <c:pt idx="45">
                  <c:v>-53200</c:v>
                </c:pt>
                <c:pt idx="46">
                  <c:v>-15300</c:v>
                </c:pt>
                <c:pt idx="47">
                  <c:v>-479</c:v>
                </c:pt>
                <c:pt idx="48">
                  <c:v>-24.8</c:v>
                </c:pt>
                <c:pt idx="49">
                  <c:v>-101</c:v>
                </c:pt>
                <c:pt idx="50">
                  <c:v>-99.1</c:v>
                </c:pt>
                <c:pt idx="51">
                  <c:v>-90.6</c:v>
                </c:pt>
                <c:pt idx="52">
                  <c:v>-81.400000000000006</c:v>
                </c:pt>
                <c:pt idx="53">
                  <c:v>-78.2</c:v>
                </c:pt>
                <c:pt idx="54">
                  <c:v>-70.400000000000006</c:v>
                </c:pt>
                <c:pt idx="55">
                  <c:v>-70.599999999999994</c:v>
                </c:pt>
                <c:pt idx="56">
                  <c:v>-63.6</c:v>
                </c:pt>
                <c:pt idx="57">
                  <c:v>-59.6</c:v>
                </c:pt>
                <c:pt idx="58">
                  <c:v>-60.1</c:v>
                </c:pt>
                <c:pt idx="59">
                  <c:v>-42.6</c:v>
                </c:pt>
                <c:pt idx="60">
                  <c:v>-44.2</c:v>
                </c:pt>
                <c:pt idx="61">
                  <c:v>-50.1</c:v>
                </c:pt>
                <c:pt idx="62">
                  <c:v>-18.3</c:v>
                </c:pt>
                <c:pt idx="63">
                  <c:v>-6.94</c:v>
                </c:pt>
                <c:pt idx="64">
                  <c:v>13.4</c:v>
                </c:pt>
                <c:pt idx="65">
                  <c:v>35.799999999999997</c:v>
                </c:pt>
                <c:pt idx="66">
                  <c:v>31.9</c:v>
                </c:pt>
                <c:pt idx="67">
                  <c:v>54.4</c:v>
                </c:pt>
                <c:pt idx="68">
                  <c:v>95.6</c:v>
                </c:pt>
                <c:pt idx="69">
                  <c:v>56.4</c:v>
                </c:pt>
                <c:pt idx="70">
                  <c:v>40.299999999999997</c:v>
                </c:pt>
                <c:pt idx="71">
                  <c:v>71.099999999999994</c:v>
                </c:pt>
                <c:pt idx="72">
                  <c:v>34.299999999999997</c:v>
                </c:pt>
                <c:pt idx="73">
                  <c:v>6.34</c:v>
                </c:pt>
                <c:pt idx="74">
                  <c:v>20.3</c:v>
                </c:pt>
                <c:pt idx="75">
                  <c:v>0.184</c:v>
                </c:pt>
                <c:pt idx="76">
                  <c:v>-14.6</c:v>
                </c:pt>
                <c:pt idx="77">
                  <c:v>-15.7</c:v>
                </c:pt>
                <c:pt idx="78">
                  <c:v>-44.4</c:v>
                </c:pt>
                <c:pt idx="79">
                  <c:v>-57.4</c:v>
                </c:pt>
                <c:pt idx="80">
                  <c:v>-78.3</c:v>
                </c:pt>
                <c:pt idx="81">
                  <c:v>-111</c:v>
                </c:pt>
                <c:pt idx="82">
                  <c:v>-76.099999999999994</c:v>
                </c:pt>
                <c:pt idx="83">
                  <c:v>-92.8</c:v>
                </c:pt>
                <c:pt idx="84">
                  <c:v>-87.8</c:v>
                </c:pt>
                <c:pt idx="85">
                  <c:v>-55</c:v>
                </c:pt>
                <c:pt idx="86">
                  <c:v>-33.9</c:v>
                </c:pt>
                <c:pt idx="87">
                  <c:v>-95.5</c:v>
                </c:pt>
                <c:pt idx="88">
                  <c:v>-50.2</c:v>
                </c:pt>
                <c:pt idx="89">
                  <c:v>-7.83</c:v>
                </c:pt>
                <c:pt idx="90">
                  <c:v>-17.600000000000001</c:v>
                </c:pt>
                <c:pt idx="91">
                  <c:v>13.3</c:v>
                </c:pt>
                <c:pt idx="92">
                  <c:v>42.7</c:v>
                </c:pt>
                <c:pt idx="93">
                  <c:v>40.799999999999997</c:v>
                </c:pt>
                <c:pt idx="94">
                  <c:v>51.1</c:v>
                </c:pt>
                <c:pt idx="95">
                  <c:v>38</c:v>
                </c:pt>
                <c:pt idx="96">
                  <c:v>24.4</c:v>
                </c:pt>
                <c:pt idx="97">
                  <c:v>18.600000000000001</c:v>
                </c:pt>
                <c:pt idx="98">
                  <c:v>11.4</c:v>
                </c:pt>
                <c:pt idx="99">
                  <c:v>-0.98099999999999998</c:v>
                </c:pt>
                <c:pt idx="100">
                  <c:v>51800</c:v>
                </c:pt>
                <c:pt idx="101">
                  <c:v>61100</c:v>
                </c:pt>
                <c:pt idx="102">
                  <c:v>69200</c:v>
                </c:pt>
                <c:pt idx="103">
                  <c:v>76200</c:v>
                </c:pt>
                <c:pt idx="104">
                  <c:v>82300</c:v>
                </c:pt>
                <c:pt idx="105">
                  <c:v>87700</c:v>
                </c:pt>
                <c:pt idx="106">
                  <c:v>92300</c:v>
                </c:pt>
                <c:pt idx="107">
                  <c:v>96200</c:v>
                </c:pt>
                <c:pt idx="108">
                  <c:v>99600</c:v>
                </c:pt>
                <c:pt idx="109">
                  <c:v>102000</c:v>
                </c:pt>
                <c:pt idx="110">
                  <c:v>105000</c:v>
                </c:pt>
                <c:pt idx="111">
                  <c:v>107000</c:v>
                </c:pt>
                <c:pt idx="112">
                  <c:v>108000</c:v>
                </c:pt>
                <c:pt idx="113">
                  <c:v>109000</c:v>
                </c:pt>
                <c:pt idx="114">
                  <c:v>110000</c:v>
                </c:pt>
                <c:pt idx="115">
                  <c:v>111000</c:v>
                </c:pt>
                <c:pt idx="116">
                  <c:v>111000</c:v>
                </c:pt>
                <c:pt idx="117">
                  <c:v>111000</c:v>
                </c:pt>
                <c:pt idx="118">
                  <c:v>111000</c:v>
                </c:pt>
                <c:pt idx="119">
                  <c:v>111000</c:v>
                </c:pt>
                <c:pt idx="120">
                  <c:v>110000</c:v>
                </c:pt>
                <c:pt idx="121">
                  <c:v>110000</c:v>
                </c:pt>
                <c:pt idx="122">
                  <c:v>109000</c:v>
                </c:pt>
                <c:pt idx="123">
                  <c:v>108000</c:v>
                </c:pt>
                <c:pt idx="124">
                  <c:v>107000</c:v>
                </c:pt>
                <c:pt idx="125">
                  <c:v>106000</c:v>
                </c:pt>
                <c:pt idx="126">
                  <c:v>105000</c:v>
                </c:pt>
                <c:pt idx="127">
                  <c:v>104000</c:v>
                </c:pt>
                <c:pt idx="128">
                  <c:v>103000</c:v>
                </c:pt>
                <c:pt idx="129">
                  <c:v>102000</c:v>
                </c:pt>
                <c:pt idx="130">
                  <c:v>101000</c:v>
                </c:pt>
                <c:pt idx="131">
                  <c:v>99800</c:v>
                </c:pt>
                <c:pt idx="132">
                  <c:v>98900</c:v>
                </c:pt>
                <c:pt idx="133">
                  <c:v>98100</c:v>
                </c:pt>
                <c:pt idx="134">
                  <c:v>97200</c:v>
                </c:pt>
                <c:pt idx="135">
                  <c:v>96500</c:v>
                </c:pt>
                <c:pt idx="136">
                  <c:v>95800</c:v>
                </c:pt>
                <c:pt idx="137">
                  <c:v>95200</c:v>
                </c:pt>
                <c:pt idx="138">
                  <c:v>94700</c:v>
                </c:pt>
                <c:pt idx="139">
                  <c:v>94200</c:v>
                </c:pt>
                <c:pt idx="140">
                  <c:v>93700</c:v>
                </c:pt>
                <c:pt idx="141">
                  <c:v>93300</c:v>
                </c:pt>
                <c:pt idx="142">
                  <c:v>93000</c:v>
                </c:pt>
                <c:pt idx="143">
                  <c:v>92600</c:v>
                </c:pt>
                <c:pt idx="144">
                  <c:v>92400</c:v>
                </c:pt>
                <c:pt idx="145">
                  <c:v>92100</c:v>
                </c:pt>
                <c:pt idx="146">
                  <c:v>91900</c:v>
                </c:pt>
                <c:pt idx="147">
                  <c:v>91700</c:v>
                </c:pt>
                <c:pt idx="148">
                  <c:v>91500</c:v>
                </c:pt>
                <c:pt idx="149">
                  <c:v>91400</c:v>
                </c:pt>
                <c:pt idx="150">
                  <c:v>91200</c:v>
                </c:pt>
                <c:pt idx="151">
                  <c:v>91100</c:v>
                </c:pt>
                <c:pt idx="152">
                  <c:v>91000</c:v>
                </c:pt>
                <c:pt idx="153">
                  <c:v>90900</c:v>
                </c:pt>
                <c:pt idx="154">
                  <c:v>90800</c:v>
                </c:pt>
                <c:pt idx="155">
                  <c:v>90700</c:v>
                </c:pt>
                <c:pt idx="156">
                  <c:v>90600</c:v>
                </c:pt>
                <c:pt idx="157">
                  <c:v>90500</c:v>
                </c:pt>
                <c:pt idx="158">
                  <c:v>90400</c:v>
                </c:pt>
                <c:pt idx="159">
                  <c:v>90400</c:v>
                </c:pt>
                <c:pt idx="160">
                  <c:v>90300</c:v>
                </c:pt>
                <c:pt idx="161">
                  <c:v>90300</c:v>
                </c:pt>
                <c:pt idx="162">
                  <c:v>90200</c:v>
                </c:pt>
                <c:pt idx="163">
                  <c:v>90200</c:v>
                </c:pt>
                <c:pt idx="164">
                  <c:v>90100</c:v>
                </c:pt>
                <c:pt idx="165">
                  <c:v>90100</c:v>
                </c:pt>
                <c:pt idx="166">
                  <c:v>90100</c:v>
                </c:pt>
                <c:pt idx="167">
                  <c:v>90100</c:v>
                </c:pt>
                <c:pt idx="168">
                  <c:v>90000</c:v>
                </c:pt>
                <c:pt idx="169">
                  <c:v>90000</c:v>
                </c:pt>
                <c:pt idx="170">
                  <c:v>90000</c:v>
                </c:pt>
                <c:pt idx="171">
                  <c:v>90000</c:v>
                </c:pt>
                <c:pt idx="172">
                  <c:v>89900</c:v>
                </c:pt>
                <c:pt idx="173">
                  <c:v>89900</c:v>
                </c:pt>
                <c:pt idx="174">
                  <c:v>89900</c:v>
                </c:pt>
                <c:pt idx="175">
                  <c:v>89900</c:v>
                </c:pt>
                <c:pt idx="176">
                  <c:v>89900</c:v>
                </c:pt>
                <c:pt idx="177">
                  <c:v>89900</c:v>
                </c:pt>
                <c:pt idx="178">
                  <c:v>89800</c:v>
                </c:pt>
                <c:pt idx="179">
                  <c:v>89800</c:v>
                </c:pt>
                <c:pt idx="180">
                  <c:v>89800</c:v>
                </c:pt>
                <c:pt idx="181">
                  <c:v>89800</c:v>
                </c:pt>
                <c:pt idx="182">
                  <c:v>89800</c:v>
                </c:pt>
                <c:pt idx="183">
                  <c:v>89800</c:v>
                </c:pt>
                <c:pt idx="184">
                  <c:v>89800</c:v>
                </c:pt>
                <c:pt idx="185">
                  <c:v>89800</c:v>
                </c:pt>
                <c:pt idx="186">
                  <c:v>89800</c:v>
                </c:pt>
                <c:pt idx="187">
                  <c:v>89800</c:v>
                </c:pt>
                <c:pt idx="188">
                  <c:v>89800</c:v>
                </c:pt>
                <c:pt idx="189">
                  <c:v>89700</c:v>
                </c:pt>
                <c:pt idx="190">
                  <c:v>89700</c:v>
                </c:pt>
                <c:pt idx="191">
                  <c:v>89700</c:v>
                </c:pt>
                <c:pt idx="192">
                  <c:v>89700</c:v>
                </c:pt>
                <c:pt idx="193">
                  <c:v>89700</c:v>
                </c:pt>
                <c:pt idx="194">
                  <c:v>89700</c:v>
                </c:pt>
                <c:pt idx="195">
                  <c:v>89700</c:v>
                </c:pt>
                <c:pt idx="196">
                  <c:v>89700</c:v>
                </c:pt>
                <c:pt idx="197">
                  <c:v>89700</c:v>
                </c:pt>
                <c:pt idx="198">
                  <c:v>89700</c:v>
                </c:pt>
                <c:pt idx="199">
                  <c:v>89700</c:v>
                </c:pt>
              </c:numCache>
            </c:numRef>
          </c:yVal>
          <c:smooth val="1"/>
        </c:ser>
        <c:ser>
          <c:idx val="2"/>
          <c:order val="2"/>
          <c:spPr>
            <a:ln w="22225">
              <a:solidFill>
                <a:schemeClr val="accent2"/>
              </a:solidFill>
            </a:ln>
          </c:spPr>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stretchout!$F$1:$F$200</c:f>
              <c:numCache>
                <c:formatCode>0.00E+00</c:formatCode>
                <c:ptCount val="200"/>
                <c:pt idx="0">
                  <c:v>-3490000</c:v>
                </c:pt>
                <c:pt idx="1">
                  <c:v>-3390000</c:v>
                </c:pt>
                <c:pt idx="2">
                  <c:v>-3280000</c:v>
                </c:pt>
                <c:pt idx="3">
                  <c:v>-3190000</c:v>
                </c:pt>
                <c:pt idx="4">
                  <c:v>-3090000</c:v>
                </c:pt>
                <c:pt idx="5">
                  <c:v>-2990000</c:v>
                </c:pt>
                <c:pt idx="6">
                  <c:v>-2900000</c:v>
                </c:pt>
                <c:pt idx="7">
                  <c:v>-2810000</c:v>
                </c:pt>
                <c:pt idx="8">
                  <c:v>-2720000</c:v>
                </c:pt>
                <c:pt idx="9">
                  <c:v>-2630000</c:v>
                </c:pt>
                <c:pt idx="10">
                  <c:v>-2540000</c:v>
                </c:pt>
                <c:pt idx="11">
                  <c:v>-2450000</c:v>
                </c:pt>
                <c:pt idx="12">
                  <c:v>-2370000</c:v>
                </c:pt>
                <c:pt idx="13">
                  <c:v>-2280000</c:v>
                </c:pt>
                <c:pt idx="14">
                  <c:v>-2200000</c:v>
                </c:pt>
                <c:pt idx="15">
                  <c:v>-2110000</c:v>
                </c:pt>
                <c:pt idx="16">
                  <c:v>-2030000</c:v>
                </c:pt>
                <c:pt idx="17">
                  <c:v>-1950000</c:v>
                </c:pt>
                <c:pt idx="18">
                  <c:v>-1870000</c:v>
                </c:pt>
                <c:pt idx="19">
                  <c:v>-1790000</c:v>
                </c:pt>
                <c:pt idx="20">
                  <c:v>-1710000</c:v>
                </c:pt>
                <c:pt idx="21">
                  <c:v>-1640000</c:v>
                </c:pt>
                <c:pt idx="22">
                  <c:v>-1560000</c:v>
                </c:pt>
                <c:pt idx="23">
                  <c:v>-1480000</c:v>
                </c:pt>
                <c:pt idx="24">
                  <c:v>-1410000</c:v>
                </c:pt>
                <c:pt idx="25">
                  <c:v>-1340000</c:v>
                </c:pt>
                <c:pt idx="26">
                  <c:v>-1260000</c:v>
                </c:pt>
                <c:pt idx="27">
                  <c:v>-1190000</c:v>
                </c:pt>
                <c:pt idx="28">
                  <c:v>-1120000</c:v>
                </c:pt>
                <c:pt idx="29">
                  <c:v>-1050000</c:v>
                </c:pt>
                <c:pt idx="30">
                  <c:v>-981000</c:v>
                </c:pt>
                <c:pt idx="31">
                  <c:v>-913000</c:v>
                </c:pt>
                <c:pt idx="32">
                  <c:v>-845000</c:v>
                </c:pt>
                <c:pt idx="33">
                  <c:v>-778000</c:v>
                </c:pt>
                <c:pt idx="34">
                  <c:v>-713000</c:v>
                </c:pt>
                <c:pt idx="35">
                  <c:v>-648000</c:v>
                </c:pt>
                <c:pt idx="36">
                  <c:v>-584000</c:v>
                </c:pt>
                <c:pt idx="37">
                  <c:v>-521000</c:v>
                </c:pt>
                <c:pt idx="38">
                  <c:v>-459000</c:v>
                </c:pt>
                <c:pt idx="39">
                  <c:v>-398000</c:v>
                </c:pt>
                <c:pt idx="40">
                  <c:v>-338000</c:v>
                </c:pt>
                <c:pt idx="41">
                  <c:v>-279000</c:v>
                </c:pt>
                <c:pt idx="42">
                  <c:v>-222000</c:v>
                </c:pt>
                <c:pt idx="43">
                  <c:v>-166000</c:v>
                </c:pt>
                <c:pt idx="44">
                  <c:v>-112000</c:v>
                </c:pt>
                <c:pt idx="45">
                  <c:v>-61200</c:v>
                </c:pt>
                <c:pt idx="46">
                  <c:v>-19500</c:v>
                </c:pt>
                <c:pt idx="47">
                  <c:v>-1880</c:v>
                </c:pt>
                <c:pt idx="48">
                  <c:v>-19.600000000000001</c:v>
                </c:pt>
                <c:pt idx="49">
                  <c:v>793</c:v>
                </c:pt>
                <c:pt idx="50">
                  <c:v>1350</c:v>
                </c:pt>
                <c:pt idx="51">
                  <c:v>1650</c:v>
                </c:pt>
                <c:pt idx="52">
                  <c:v>1760</c:v>
                </c:pt>
                <c:pt idx="53">
                  <c:v>1690</c:v>
                </c:pt>
                <c:pt idx="54">
                  <c:v>1520</c:v>
                </c:pt>
                <c:pt idx="55">
                  <c:v>1250</c:v>
                </c:pt>
                <c:pt idx="56">
                  <c:v>899</c:v>
                </c:pt>
                <c:pt idx="57">
                  <c:v>496</c:v>
                </c:pt>
                <c:pt idx="58">
                  <c:v>19.8</c:v>
                </c:pt>
                <c:pt idx="59">
                  <c:v>-491</c:v>
                </c:pt>
                <c:pt idx="60">
                  <c:v>-1090</c:v>
                </c:pt>
                <c:pt idx="61">
                  <c:v>-1750</c:v>
                </c:pt>
                <c:pt idx="62">
                  <c:v>-2430</c:v>
                </c:pt>
                <c:pt idx="63">
                  <c:v>-3170</c:v>
                </c:pt>
                <c:pt idx="64">
                  <c:v>-3890</c:v>
                </c:pt>
                <c:pt idx="65">
                  <c:v>-4560</c:v>
                </c:pt>
                <c:pt idx="66">
                  <c:v>-5130</c:v>
                </c:pt>
                <c:pt idx="67">
                  <c:v>-5410</c:v>
                </c:pt>
                <c:pt idx="68">
                  <c:v>-5280</c:v>
                </c:pt>
                <c:pt idx="69">
                  <c:v>-4640</c:v>
                </c:pt>
                <c:pt idx="70">
                  <c:v>-3450</c:v>
                </c:pt>
                <c:pt idx="71">
                  <c:v>-2040</c:v>
                </c:pt>
                <c:pt idx="72">
                  <c:v>-762</c:v>
                </c:pt>
                <c:pt idx="73">
                  <c:v>379</c:v>
                </c:pt>
                <c:pt idx="74">
                  <c:v>1480</c:v>
                </c:pt>
                <c:pt idx="75">
                  <c:v>2460</c:v>
                </c:pt>
                <c:pt idx="76">
                  <c:v>3420</c:v>
                </c:pt>
                <c:pt idx="77">
                  <c:v>4380</c:v>
                </c:pt>
                <c:pt idx="78">
                  <c:v>5380</c:v>
                </c:pt>
                <c:pt idx="79">
                  <c:v>6450</c:v>
                </c:pt>
                <c:pt idx="80">
                  <c:v>7630</c:v>
                </c:pt>
                <c:pt idx="81">
                  <c:v>8960</c:v>
                </c:pt>
                <c:pt idx="82">
                  <c:v>10400</c:v>
                </c:pt>
                <c:pt idx="83">
                  <c:v>11400</c:v>
                </c:pt>
                <c:pt idx="84">
                  <c:v>11500</c:v>
                </c:pt>
                <c:pt idx="85">
                  <c:v>10900</c:v>
                </c:pt>
                <c:pt idx="86">
                  <c:v>10000</c:v>
                </c:pt>
                <c:pt idx="87">
                  <c:v>8930</c:v>
                </c:pt>
                <c:pt idx="88">
                  <c:v>7870</c:v>
                </c:pt>
                <c:pt idx="89">
                  <c:v>6810</c:v>
                </c:pt>
                <c:pt idx="90">
                  <c:v>5720</c:v>
                </c:pt>
                <c:pt idx="91">
                  <c:v>4700</c:v>
                </c:pt>
                <c:pt idx="92">
                  <c:v>3730</c:v>
                </c:pt>
                <c:pt idx="93">
                  <c:v>2750</c:v>
                </c:pt>
                <c:pt idx="94">
                  <c:v>1800</c:v>
                </c:pt>
                <c:pt idx="95">
                  <c:v>968</c:v>
                </c:pt>
                <c:pt idx="96">
                  <c:v>363</c:v>
                </c:pt>
                <c:pt idx="97">
                  <c:v>22.7</c:v>
                </c:pt>
                <c:pt idx="98">
                  <c:v>-94.6</c:v>
                </c:pt>
                <c:pt idx="99">
                  <c:v>-85</c:v>
                </c:pt>
                <c:pt idx="100">
                  <c:v>132000</c:v>
                </c:pt>
                <c:pt idx="101">
                  <c:v>146000</c:v>
                </c:pt>
                <c:pt idx="102">
                  <c:v>159000</c:v>
                </c:pt>
                <c:pt idx="103">
                  <c:v>171000</c:v>
                </c:pt>
                <c:pt idx="104">
                  <c:v>181000</c:v>
                </c:pt>
                <c:pt idx="105">
                  <c:v>190000</c:v>
                </c:pt>
                <c:pt idx="106">
                  <c:v>199000</c:v>
                </c:pt>
                <c:pt idx="107">
                  <c:v>206000</c:v>
                </c:pt>
                <c:pt idx="108">
                  <c:v>213000</c:v>
                </c:pt>
                <c:pt idx="109">
                  <c:v>219000</c:v>
                </c:pt>
                <c:pt idx="110">
                  <c:v>224000</c:v>
                </c:pt>
                <c:pt idx="111">
                  <c:v>229000</c:v>
                </c:pt>
                <c:pt idx="112">
                  <c:v>233000</c:v>
                </c:pt>
                <c:pt idx="113">
                  <c:v>237000</c:v>
                </c:pt>
                <c:pt idx="114">
                  <c:v>240000</c:v>
                </c:pt>
                <c:pt idx="115">
                  <c:v>243000</c:v>
                </c:pt>
                <c:pt idx="116">
                  <c:v>246000</c:v>
                </c:pt>
                <c:pt idx="117">
                  <c:v>247000</c:v>
                </c:pt>
                <c:pt idx="118">
                  <c:v>249000</c:v>
                </c:pt>
                <c:pt idx="119">
                  <c:v>250000</c:v>
                </c:pt>
                <c:pt idx="120">
                  <c:v>251000</c:v>
                </c:pt>
                <c:pt idx="121">
                  <c:v>252000</c:v>
                </c:pt>
                <c:pt idx="122">
                  <c:v>252000</c:v>
                </c:pt>
                <c:pt idx="123">
                  <c:v>252000</c:v>
                </c:pt>
                <c:pt idx="124">
                  <c:v>252000</c:v>
                </c:pt>
                <c:pt idx="125">
                  <c:v>251000</c:v>
                </c:pt>
                <c:pt idx="126">
                  <c:v>251000</c:v>
                </c:pt>
                <c:pt idx="127">
                  <c:v>250000</c:v>
                </c:pt>
                <c:pt idx="128">
                  <c:v>249000</c:v>
                </c:pt>
                <c:pt idx="129">
                  <c:v>248000</c:v>
                </c:pt>
                <c:pt idx="130">
                  <c:v>247000</c:v>
                </c:pt>
                <c:pt idx="131">
                  <c:v>246000</c:v>
                </c:pt>
                <c:pt idx="132">
                  <c:v>244000</c:v>
                </c:pt>
                <c:pt idx="133">
                  <c:v>243000</c:v>
                </c:pt>
                <c:pt idx="134">
                  <c:v>241000</c:v>
                </c:pt>
                <c:pt idx="135">
                  <c:v>240000</c:v>
                </c:pt>
                <c:pt idx="136">
                  <c:v>238000</c:v>
                </c:pt>
                <c:pt idx="137">
                  <c:v>237000</c:v>
                </c:pt>
                <c:pt idx="138">
                  <c:v>235000</c:v>
                </c:pt>
                <c:pt idx="139">
                  <c:v>234000</c:v>
                </c:pt>
                <c:pt idx="140">
                  <c:v>232000</c:v>
                </c:pt>
                <c:pt idx="141">
                  <c:v>231000</c:v>
                </c:pt>
                <c:pt idx="142">
                  <c:v>229000</c:v>
                </c:pt>
                <c:pt idx="143">
                  <c:v>228000</c:v>
                </c:pt>
                <c:pt idx="144">
                  <c:v>226000</c:v>
                </c:pt>
                <c:pt idx="145">
                  <c:v>225000</c:v>
                </c:pt>
                <c:pt idx="146">
                  <c:v>224000</c:v>
                </c:pt>
                <c:pt idx="147">
                  <c:v>222000</c:v>
                </c:pt>
                <c:pt idx="148">
                  <c:v>221000</c:v>
                </c:pt>
                <c:pt idx="149">
                  <c:v>219000</c:v>
                </c:pt>
                <c:pt idx="150">
                  <c:v>218000</c:v>
                </c:pt>
                <c:pt idx="151">
                  <c:v>217000</c:v>
                </c:pt>
                <c:pt idx="152">
                  <c:v>216000</c:v>
                </c:pt>
                <c:pt idx="153">
                  <c:v>214000</c:v>
                </c:pt>
                <c:pt idx="154">
                  <c:v>213000</c:v>
                </c:pt>
                <c:pt idx="155">
                  <c:v>212000</c:v>
                </c:pt>
                <c:pt idx="156">
                  <c:v>211000</c:v>
                </c:pt>
                <c:pt idx="157">
                  <c:v>210000</c:v>
                </c:pt>
                <c:pt idx="158">
                  <c:v>208000</c:v>
                </c:pt>
                <c:pt idx="159">
                  <c:v>207000</c:v>
                </c:pt>
                <c:pt idx="160">
                  <c:v>206000</c:v>
                </c:pt>
                <c:pt idx="161">
                  <c:v>205000</c:v>
                </c:pt>
                <c:pt idx="162">
                  <c:v>204000</c:v>
                </c:pt>
                <c:pt idx="163">
                  <c:v>203000</c:v>
                </c:pt>
                <c:pt idx="164">
                  <c:v>202000</c:v>
                </c:pt>
                <c:pt idx="165">
                  <c:v>201000</c:v>
                </c:pt>
                <c:pt idx="166">
                  <c:v>201000</c:v>
                </c:pt>
                <c:pt idx="167">
                  <c:v>200000</c:v>
                </c:pt>
                <c:pt idx="168">
                  <c:v>199000</c:v>
                </c:pt>
                <c:pt idx="169">
                  <c:v>198000</c:v>
                </c:pt>
                <c:pt idx="170">
                  <c:v>197000</c:v>
                </c:pt>
                <c:pt idx="171">
                  <c:v>197000</c:v>
                </c:pt>
                <c:pt idx="172">
                  <c:v>196000</c:v>
                </c:pt>
                <c:pt idx="173">
                  <c:v>195000</c:v>
                </c:pt>
                <c:pt idx="174">
                  <c:v>194000</c:v>
                </c:pt>
                <c:pt idx="175">
                  <c:v>194000</c:v>
                </c:pt>
                <c:pt idx="176">
                  <c:v>193000</c:v>
                </c:pt>
                <c:pt idx="177">
                  <c:v>193000</c:v>
                </c:pt>
                <c:pt idx="178">
                  <c:v>192000</c:v>
                </c:pt>
                <c:pt idx="179">
                  <c:v>191000</c:v>
                </c:pt>
                <c:pt idx="180">
                  <c:v>191000</c:v>
                </c:pt>
                <c:pt idx="181">
                  <c:v>190000</c:v>
                </c:pt>
                <c:pt idx="182">
                  <c:v>190000</c:v>
                </c:pt>
                <c:pt idx="183">
                  <c:v>189000</c:v>
                </c:pt>
                <c:pt idx="184">
                  <c:v>189000</c:v>
                </c:pt>
                <c:pt idx="185">
                  <c:v>188000</c:v>
                </c:pt>
                <c:pt idx="186">
                  <c:v>188000</c:v>
                </c:pt>
                <c:pt idx="187">
                  <c:v>188000</c:v>
                </c:pt>
                <c:pt idx="188">
                  <c:v>187000</c:v>
                </c:pt>
                <c:pt idx="189">
                  <c:v>187000</c:v>
                </c:pt>
                <c:pt idx="190">
                  <c:v>187000</c:v>
                </c:pt>
                <c:pt idx="191">
                  <c:v>186000</c:v>
                </c:pt>
                <c:pt idx="192">
                  <c:v>186000</c:v>
                </c:pt>
                <c:pt idx="193">
                  <c:v>186000</c:v>
                </c:pt>
                <c:pt idx="194">
                  <c:v>185000</c:v>
                </c:pt>
                <c:pt idx="195">
                  <c:v>185000</c:v>
                </c:pt>
                <c:pt idx="196">
                  <c:v>185000</c:v>
                </c:pt>
                <c:pt idx="197">
                  <c:v>184000</c:v>
                </c:pt>
                <c:pt idx="198">
                  <c:v>184000</c:v>
                </c:pt>
                <c:pt idx="199">
                  <c:v>184000</c:v>
                </c:pt>
              </c:numCache>
            </c:numRef>
          </c:yVal>
          <c:smooth val="1"/>
        </c:ser>
        <c:dLbls>
          <c:showLegendKey val="0"/>
          <c:showVal val="0"/>
          <c:showCatName val="0"/>
          <c:showSerName val="0"/>
          <c:showPercent val="0"/>
          <c:showBubbleSize val="0"/>
        </c:dLbls>
        <c:axId val="24540672"/>
        <c:axId val="24542592"/>
      </c:scatterChart>
      <c:valAx>
        <c:axId val="24540672"/>
        <c:scaling>
          <c:orientation val="minMax"/>
          <c:max val="10000"/>
        </c:scaling>
        <c:delete val="0"/>
        <c:axPos val="b"/>
        <c:numFmt formatCode="General" sourceLinked="1"/>
        <c:majorTickMark val="out"/>
        <c:minorTickMark val="none"/>
        <c:tickLblPos val="nextTo"/>
        <c:txPr>
          <a:bodyPr/>
          <a:lstStyle/>
          <a:p>
            <a:pPr>
              <a:defRPr sz="1200"/>
            </a:pPr>
            <a:endParaRPr lang="en-US"/>
          </a:p>
        </c:txPr>
        <c:crossAx val="24542592"/>
        <c:crosses val="autoZero"/>
        <c:crossBetween val="midCat"/>
      </c:valAx>
      <c:valAx>
        <c:axId val="24542592"/>
        <c:scaling>
          <c:orientation val="minMax"/>
          <c:max val="300000"/>
          <c:min val="-50000"/>
        </c:scaling>
        <c:delete val="0"/>
        <c:axPos val="l"/>
        <c:majorGridlines>
          <c:spPr>
            <a:ln>
              <a:noFill/>
            </a:ln>
          </c:spPr>
        </c:majorGridlines>
        <c:numFmt formatCode="General" sourceLinked="0"/>
        <c:majorTickMark val="out"/>
        <c:minorTickMark val="out"/>
        <c:tickLblPos val="nextTo"/>
        <c:txPr>
          <a:bodyPr/>
          <a:lstStyle/>
          <a:p>
            <a:pPr>
              <a:defRPr sz="1200"/>
            </a:pPr>
            <a:endParaRPr lang="en-US"/>
          </a:p>
        </c:txPr>
        <c:crossAx val="24540672"/>
        <c:crosses val="autoZero"/>
        <c:crossBetween val="midCat"/>
        <c:minorUnit val="25000"/>
      </c:valAx>
      <c:spPr>
        <a:ln>
          <a:solidFill>
            <a:schemeClr val="tx1"/>
          </a:solidFill>
        </a:ln>
      </c:spPr>
    </c:plotArea>
    <c:plotVisOnly val="1"/>
    <c:dispBlanksAs val="gap"/>
    <c:showDLblsOverMax val="0"/>
  </c:chart>
  <c:spPr>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711049807156289"/>
          <c:y val="0.12728302570374617"/>
          <c:w val="0.6425597644888984"/>
          <c:h val="0.69003899936236779"/>
        </c:manualLayout>
      </c:layout>
      <c:scatterChart>
        <c:scatterStyle val="smoothMarker"/>
        <c:varyColors val="0"/>
        <c:ser>
          <c:idx val="0"/>
          <c:order val="0"/>
          <c:spPr>
            <a:ln w="22225">
              <a:solidFill>
                <a:schemeClr val="accent2"/>
              </a:solidFill>
            </a:ln>
          </c:spPr>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stretchout!$G$1:$G$200</c:f>
              <c:numCache>
                <c:formatCode>0.00E+00</c:formatCode>
                <c:ptCount val="2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23100000</c:v>
                </c:pt>
                <c:pt idx="101">
                  <c:v>26400000</c:v>
                </c:pt>
                <c:pt idx="102">
                  <c:v>29400000</c:v>
                </c:pt>
                <c:pt idx="103">
                  <c:v>32100000</c:v>
                </c:pt>
                <c:pt idx="104">
                  <c:v>34700000</c:v>
                </c:pt>
                <c:pt idx="105">
                  <c:v>37000000</c:v>
                </c:pt>
                <c:pt idx="106">
                  <c:v>39200000</c:v>
                </c:pt>
                <c:pt idx="107">
                  <c:v>41100000</c:v>
                </c:pt>
                <c:pt idx="108">
                  <c:v>42900000</c:v>
                </c:pt>
                <c:pt idx="109">
                  <c:v>44500000</c:v>
                </c:pt>
                <c:pt idx="110">
                  <c:v>46000000</c:v>
                </c:pt>
                <c:pt idx="111">
                  <c:v>47400000</c:v>
                </c:pt>
                <c:pt idx="112">
                  <c:v>48600000</c:v>
                </c:pt>
                <c:pt idx="113">
                  <c:v>49700000</c:v>
                </c:pt>
                <c:pt idx="114">
                  <c:v>50700000</c:v>
                </c:pt>
                <c:pt idx="115">
                  <c:v>51600000</c:v>
                </c:pt>
                <c:pt idx="116">
                  <c:v>52400000</c:v>
                </c:pt>
                <c:pt idx="117">
                  <c:v>53100000</c:v>
                </c:pt>
                <c:pt idx="118">
                  <c:v>53700000</c:v>
                </c:pt>
                <c:pt idx="119">
                  <c:v>54200000</c:v>
                </c:pt>
                <c:pt idx="120">
                  <c:v>54600000</c:v>
                </c:pt>
                <c:pt idx="121">
                  <c:v>55000000</c:v>
                </c:pt>
                <c:pt idx="122">
                  <c:v>55300000</c:v>
                </c:pt>
                <c:pt idx="123">
                  <c:v>55500000</c:v>
                </c:pt>
                <c:pt idx="124">
                  <c:v>55700000</c:v>
                </c:pt>
                <c:pt idx="125">
                  <c:v>55800000</c:v>
                </c:pt>
                <c:pt idx="126">
                  <c:v>55800000</c:v>
                </c:pt>
                <c:pt idx="127">
                  <c:v>55800000</c:v>
                </c:pt>
                <c:pt idx="128">
                  <c:v>55800000</c:v>
                </c:pt>
                <c:pt idx="129">
                  <c:v>55700000</c:v>
                </c:pt>
                <c:pt idx="130">
                  <c:v>55600000</c:v>
                </c:pt>
                <c:pt idx="131">
                  <c:v>55400000</c:v>
                </c:pt>
                <c:pt idx="132">
                  <c:v>55200000</c:v>
                </c:pt>
                <c:pt idx="133">
                  <c:v>55000000</c:v>
                </c:pt>
                <c:pt idx="134">
                  <c:v>54800000</c:v>
                </c:pt>
                <c:pt idx="135">
                  <c:v>54600000</c:v>
                </c:pt>
                <c:pt idx="136">
                  <c:v>54300000</c:v>
                </c:pt>
                <c:pt idx="137">
                  <c:v>54100000</c:v>
                </c:pt>
                <c:pt idx="138">
                  <c:v>53800000</c:v>
                </c:pt>
                <c:pt idx="139">
                  <c:v>53500000</c:v>
                </c:pt>
                <c:pt idx="140">
                  <c:v>53200000</c:v>
                </c:pt>
                <c:pt idx="141">
                  <c:v>53000000</c:v>
                </c:pt>
                <c:pt idx="142">
                  <c:v>52700000</c:v>
                </c:pt>
                <c:pt idx="143">
                  <c:v>52400000</c:v>
                </c:pt>
                <c:pt idx="144">
                  <c:v>52200000</c:v>
                </c:pt>
                <c:pt idx="145">
                  <c:v>51900000</c:v>
                </c:pt>
                <c:pt idx="146">
                  <c:v>51700000</c:v>
                </c:pt>
                <c:pt idx="147">
                  <c:v>51400000</c:v>
                </c:pt>
                <c:pt idx="148">
                  <c:v>51100000</c:v>
                </c:pt>
                <c:pt idx="149">
                  <c:v>50900000</c:v>
                </c:pt>
                <c:pt idx="150">
                  <c:v>50700000</c:v>
                </c:pt>
                <c:pt idx="151">
                  <c:v>50400000</c:v>
                </c:pt>
                <c:pt idx="152">
                  <c:v>50200000</c:v>
                </c:pt>
                <c:pt idx="153">
                  <c:v>50000000</c:v>
                </c:pt>
                <c:pt idx="154">
                  <c:v>49800000</c:v>
                </c:pt>
                <c:pt idx="155">
                  <c:v>49600000</c:v>
                </c:pt>
                <c:pt idx="156">
                  <c:v>49400000</c:v>
                </c:pt>
                <c:pt idx="157">
                  <c:v>49200000</c:v>
                </c:pt>
                <c:pt idx="158">
                  <c:v>49000000</c:v>
                </c:pt>
                <c:pt idx="159">
                  <c:v>48800000</c:v>
                </c:pt>
                <c:pt idx="160">
                  <c:v>48600000</c:v>
                </c:pt>
                <c:pt idx="161">
                  <c:v>48400000</c:v>
                </c:pt>
                <c:pt idx="162">
                  <c:v>48300000</c:v>
                </c:pt>
                <c:pt idx="163">
                  <c:v>48100000</c:v>
                </c:pt>
                <c:pt idx="164">
                  <c:v>48000000</c:v>
                </c:pt>
                <c:pt idx="165">
                  <c:v>47800000</c:v>
                </c:pt>
                <c:pt idx="166">
                  <c:v>47700000</c:v>
                </c:pt>
                <c:pt idx="167">
                  <c:v>47500000</c:v>
                </c:pt>
                <c:pt idx="168">
                  <c:v>47400000</c:v>
                </c:pt>
                <c:pt idx="169">
                  <c:v>47300000</c:v>
                </c:pt>
                <c:pt idx="170">
                  <c:v>47100000</c:v>
                </c:pt>
                <c:pt idx="171">
                  <c:v>47000000</c:v>
                </c:pt>
                <c:pt idx="172">
                  <c:v>46900000</c:v>
                </c:pt>
                <c:pt idx="173">
                  <c:v>46800000</c:v>
                </c:pt>
                <c:pt idx="174">
                  <c:v>46700000</c:v>
                </c:pt>
                <c:pt idx="175">
                  <c:v>46600000</c:v>
                </c:pt>
                <c:pt idx="176">
                  <c:v>46500000</c:v>
                </c:pt>
                <c:pt idx="177">
                  <c:v>46400000</c:v>
                </c:pt>
                <c:pt idx="178">
                  <c:v>46300000</c:v>
                </c:pt>
                <c:pt idx="179">
                  <c:v>46200000</c:v>
                </c:pt>
                <c:pt idx="180">
                  <c:v>46100000</c:v>
                </c:pt>
                <c:pt idx="181">
                  <c:v>46100000</c:v>
                </c:pt>
                <c:pt idx="182">
                  <c:v>46000000</c:v>
                </c:pt>
                <c:pt idx="183">
                  <c:v>45900000</c:v>
                </c:pt>
                <c:pt idx="184">
                  <c:v>45800000</c:v>
                </c:pt>
                <c:pt idx="185">
                  <c:v>45800000</c:v>
                </c:pt>
                <c:pt idx="186">
                  <c:v>45700000</c:v>
                </c:pt>
                <c:pt idx="187">
                  <c:v>45700000</c:v>
                </c:pt>
                <c:pt idx="188">
                  <c:v>45600000</c:v>
                </c:pt>
                <c:pt idx="189">
                  <c:v>45600000</c:v>
                </c:pt>
                <c:pt idx="190">
                  <c:v>45500000</c:v>
                </c:pt>
                <c:pt idx="191">
                  <c:v>45500000</c:v>
                </c:pt>
                <c:pt idx="192">
                  <c:v>45400000</c:v>
                </c:pt>
                <c:pt idx="193">
                  <c:v>45400000</c:v>
                </c:pt>
                <c:pt idx="194">
                  <c:v>45300000</c:v>
                </c:pt>
                <c:pt idx="195">
                  <c:v>45300000</c:v>
                </c:pt>
                <c:pt idx="196">
                  <c:v>45300000</c:v>
                </c:pt>
                <c:pt idx="197">
                  <c:v>45200000</c:v>
                </c:pt>
                <c:pt idx="198">
                  <c:v>45200000</c:v>
                </c:pt>
                <c:pt idx="199">
                  <c:v>45200000</c:v>
                </c:pt>
              </c:numCache>
            </c:numRef>
          </c:yVal>
          <c:smooth val="1"/>
        </c:ser>
        <c:ser>
          <c:idx val="1"/>
          <c:order val="1"/>
          <c:spPr>
            <a:ln w="22225">
              <a:solidFill>
                <a:schemeClr val="accent1"/>
              </a:solidFill>
            </a:ln>
          </c:spPr>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stretchout!$J$1:$J$200</c:f>
              <c:numCache>
                <c:formatCode>0.00E+00</c:formatCode>
                <c:ptCount val="2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22200000</c:v>
                </c:pt>
                <c:pt idx="101">
                  <c:v>24600000</c:v>
                </c:pt>
                <c:pt idx="102">
                  <c:v>26700000</c:v>
                </c:pt>
                <c:pt idx="103">
                  <c:v>28700000</c:v>
                </c:pt>
                <c:pt idx="104">
                  <c:v>30400000</c:v>
                </c:pt>
                <c:pt idx="105">
                  <c:v>31900000</c:v>
                </c:pt>
                <c:pt idx="106">
                  <c:v>33400000</c:v>
                </c:pt>
                <c:pt idx="107">
                  <c:v>34600000</c:v>
                </c:pt>
                <c:pt idx="108">
                  <c:v>35800000</c:v>
                </c:pt>
                <c:pt idx="109">
                  <c:v>36800000</c:v>
                </c:pt>
                <c:pt idx="110">
                  <c:v>37700000</c:v>
                </c:pt>
                <c:pt idx="111">
                  <c:v>38500000</c:v>
                </c:pt>
                <c:pt idx="112">
                  <c:v>39200000</c:v>
                </c:pt>
                <c:pt idx="113">
                  <c:v>39800000</c:v>
                </c:pt>
                <c:pt idx="114">
                  <c:v>40400000</c:v>
                </c:pt>
                <c:pt idx="115">
                  <c:v>40900000</c:v>
                </c:pt>
                <c:pt idx="116">
                  <c:v>41200000</c:v>
                </c:pt>
                <c:pt idx="117">
                  <c:v>41600000</c:v>
                </c:pt>
                <c:pt idx="118">
                  <c:v>41800000</c:v>
                </c:pt>
                <c:pt idx="119">
                  <c:v>42000000</c:v>
                </c:pt>
                <c:pt idx="120">
                  <c:v>42200000</c:v>
                </c:pt>
                <c:pt idx="121">
                  <c:v>42300000</c:v>
                </c:pt>
                <c:pt idx="122">
                  <c:v>42300000</c:v>
                </c:pt>
                <c:pt idx="123">
                  <c:v>42400000</c:v>
                </c:pt>
                <c:pt idx="124">
                  <c:v>42300000</c:v>
                </c:pt>
                <c:pt idx="125">
                  <c:v>42200000</c:v>
                </c:pt>
                <c:pt idx="126">
                  <c:v>42100000</c:v>
                </c:pt>
                <c:pt idx="127">
                  <c:v>42000000</c:v>
                </c:pt>
                <c:pt idx="128">
                  <c:v>41900000</c:v>
                </c:pt>
                <c:pt idx="129">
                  <c:v>41700000</c:v>
                </c:pt>
                <c:pt idx="130">
                  <c:v>41500000</c:v>
                </c:pt>
                <c:pt idx="131">
                  <c:v>41300000</c:v>
                </c:pt>
                <c:pt idx="132">
                  <c:v>41000000</c:v>
                </c:pt>
                <c:pt idx="133">
                  <c:v>40800000</c:v>
                </c:pt>
                <c:pt idx="134">
                  <c:v>40600000</c:v>
                </c:pt>
                <c:pt idx="135">
                  <c:v>40300000</c:v>
                </c:pt>
                <c:pt idx="136">
                  <c:v>40100000</c:v>
                </c:pt>
                <c:pt idx="137">
                  <c:v>39800000</c:v>
                </c:pt>
                <c:pt idx="138">
                  <c:v>39500000</c:v>
                </c:pt>
                <c:pt idx="139">
                  <c:v>39300000</c:v>
                </c:pt>
                <c:pt idx="140">
                  <c:v>39000000</c:v>
                </c:pt>
                <c:pt idx="141">
                  <c:v>38800000</c:v>
                </c:pt>
                <c:pt idx="142">
                  <c:v>38500000</c:v>
                </c:pt>
                <c:pt idx="143">
                  <c:v>38300000</c:v>
                </c:pt>
                <c:pt idx="144">
                  <c:v>38000000</c:v>
                </c:pt>
                <c:pt idx="145">
                  <c:v>37800000</c:v>
                </c:pt>
                <c:pt idx="146">
                  <c:v>37600000</c:v>
                </c:pt>
                <c:pt idx="147">
                  <c:v>37300000</c:v>
                </c:pt>
                <c:pt idx="148">
                  <c:v>37100000</c:v>
                </c:pt>
                <c:pt idx="149">
                  <c:v>36900000</c:v>
                </c:pt>
                <c:pt idx="150">
                  <c:v>36600000</c:v>
                </c:pt>
                <c:pt idx="151">
                  <c:v>36400000</c:v>
                </c:pt>
                <c:pt idx="152">
                  <c:v>36200000</c:v>
                </c:pt>
                <c:pt idx="153">
                  <c:v>36000000</c:v>
                </c:pt>
                <c:pt idx="154">
                  <c:v>35800000</c:v>
                </c:pt>
                <c:pt idx="155">
                  <c:v>35600000</c:v>
                </c:pt>
                <c:pt idx="156">
                  <c:v>35400000</c:v>
                </c:pt>
                <c:pt idx="157">
                  <c:v>35200000</c:v>
                </c:pt>
                <c:pt idx="158">
                  <c:v>35000000</c:v>
                </c:pt>
                <c:pt idx="159">
                  <c:v>34800000</c:v>
                </c:pt>
                <c:pt idx="160">
                  <c:v>34700000</c:v>
                </c:pt>
                <c:pt idx="161">
                  <c:v>34500000</c:v>
                </c:pt>
                <c:pt idx="162">
                  <c:v>34300000</c:v>
                </c:pt>
                <c:pt idx="163">
                  <c:v>34200000</c:v>
                </c:pt>
                <c:pt idx="164">
                  <c:v>34000000</c:v>
                </c:pt>
                <c:pt idx="165">
                  <c:v>33900000</c:v>
                </c:pt>
                <c:pt idx="166">
                  <c:v>33700000</c:v>
                </c:pt>
                <c:pt idx="167">
                  <c:v>33600000</c:v>
                </c:pt>
                <c:pt idx="168">
                  <c:v>33400000</c:v>
                </c:pt>
                <c:pt idx="169">
                  <c:v>33300000</c:v>
                </c:pt>
                <c:pt idx="170">
                  <c:v>33200000</c:v>
                </c:pt>
                <c:pt idx="171">
                  <c:v>33000000</c:v>
                </c:pt>
                <c:pt idx="172">
                  <c:v>32900000</c:v>
                </c:pt>
                <c:pt idx="173">
                  <c:v>32800000</c:v>
                </c:pt>
                <c:pt idx="174">
                  <c:v>32700000</c:v>
                </c:pt>
                <c:pt idx="175">
                  <c:v>32600000</c:v>
                </c:pt>
                <c:pt idx="176">
                  <c:v>32500000</c:v>
                </c:pt>
                <c:pt idx="177">
                  <c:v>32400000</c:v>
                </c:pt>
                <c:pt idx="178">
                  <c:v>32300000</c:v>
                </c:pt>
                <c:pt idx="179">
                  <c:v>32200000</c:v>
                </c:pt>
                <c:pt idx="180">
                  <c:v>32100000</c:v>
                </c:pt>
                <c:pt idx="181">
                  <c:v>32000000</c:v>
                </c:pt>
                <c:pt idx="182">
                  <c:v>31900000</c:v>
                </c:pt>
                <c:pt idx="183">
                  <c:v>31800000</c:v>
                </c:pt>
                <c:pt idx="184">
                  <c:v>31700000</c:v>
                </c:pt>
                <c:pt idx="185">
                  <c:v>31700000</c:v>
                </c:pt>
                <c:pt idx="186">
                  <c:v>31600000</c:v>
                </c:pt>
                <c:pt idx="187">
                  <c:v>31500000</c:v>
                </c:pt>
                <c:pt idx="188">
                  <c:v>31500000</c:v>
                </c:pt>
                <c:pt idx="189">
                  <c:v>31400000</c:v>
                </c:pt>
                <c:pt idx="190">
                  <c:v>31300000</c:v>
                </c:pt>
                <c:pt idx="191">
                  <c:v>31300000</c:v>
                </c:pt>
                <c:pt idx="192">
                  <c:v>31200000</c:v>
                </c:pt>
                <c:pt idx="193">
                  <c:v>31200000</c:v>
                </c:pt>
                <c:pt idx="194">
                  <c:v>31100000</c:v>
                </c:pt>
                <c:pt idx="195">
                  <c:v>31100000</c:v>
                </c:pt>
                <c:pt idx="196">
                  <c:v>31000000</c:v>
                </c:pt>
                <c:pt idx="197">
                  <c:v>31000000</c:v>
                </c:pt>
                <c:pt idx="198">
                  <c:v>30900000</c:v>
                </c:pt>
                <c:pt idx="199">
                  <c:v>30900000</c:v>
                </c:pt>
              </c:numCache>
            </c:numRef>
          </c:yVal>
          <c:smooth val="1"/>
        </c:ser>
        <c:dLbls>
          <c:showLegendKey val="0"/>
          <c:showVal val="0"/>
          <c:showCatName val="0"/>
          <c:showSerName val="0"/>
          <c:showPercent val="0"/>
          <c:showBubbleSize val="0"/>
        </c:dLbls>
        <c:axId val="24857600"/>
        <c:axId val="24872832"/>
      </c:scatterChart>
      <c:valAx>
        <c:axId val="24857600"/>
        <c:scaling>
          <c:orientation val="minMax"/>
          <c:max val="10000"/>
        </c:scaling>
        <c:delete val="0"/>
        <c:axPos val="b"/>
        <c:numFmt formatCode="General" sourceLinked="1"/>
        <c:majorTickMark val="out"/>
        <c:minorTickMark val="none"/>
        <c:tickLblPos val="nextTo"/>
        <c:txPr>
          <a:bodyPr/>
          <a:lstStyle/>
          <a:p>
            <a:pPr>
              <a:defRPr sz="1200"/>
            </a:pPr>
            <a:endParaRPr lang="en-US"/>
          </a:p>
        </c:txPr>
        <c:crossAx val="24872832"/>
        <c:crosses val="autoZero"/>
        <c:crossBetween val="midCat"/>
      </c:valAx>
      <c:valAx>
        <c:axId val="24872832"/>
        <c:scaling>
          <c:orientation val="minMax"/>
          <c:min val="0"/>
        </c:scaling>
        <c:delete val="0"/>
        <c:axPos val="l"/>
        <c:majorGridlines>
          <c:spPr>
            <a:ln>
              <a:noFill/>
            </a:ln>
          </c:spPr>
        </c:majorGridlines>
        <c:numFmt formatCode="0.E+00" sourceLinked="0"/>
        <c:majorTickMark val="out"/>
        <c:minorTickMark val="none"/>
        <c:tickLblPos val="nextTo"/>
        <c:txPr>
          <a:bodyPr/>
          <a:lstStyle/>
          <a:p>
            <a:pPr>
              <a:defRPr sz="1200"/>
            </a:pPr>
            <a:endParaRPr lang="en-US"/>
          </a:p>
        </c:txPr>
        <c:crossAx val="24857600"/>
        <c:crosses val="autoZero"/>
        <c:crossBetween val="midCat"/>
      </c:valAx>
      <c:spPr>
        <a:ln>
          <a:solidFill>
            <a:schemeClr val="tx1"/>
          </a:solidFill>
        </a:ln>
      </c:spPr>
    </c:plotArea>
    <c:plotVisOnly val="1"/>
    <c:dispBlanksAs val="gap"/>
    <c:showDLblsOverMax val="0"/>
  </c:chart>
  <c:spPr>
    <a:ln>
      <a:noFill/>
    </a:ln>
  </c:sp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250240594925637"/>
          <c:y val="5.1400554097404488E-2"/>
          <c:w val="0.72173381452318464"/>
          <c:h val="0.71197031028055802"/>
        </c:manualLayout>
      </c:layout>
      <c:scatterChart>
        <c:scatterStyle val="smoothMarker"/>
        <c:varyColors val="0"/>
        <c:ser>
          <c:idx val="0"/>
          <c:order val="0"/>
          <c:spPr>
            <a:ln w="22225"/>
          </c:spPr>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stretchout!$I$1:$I$200</c:f>
              <c:numCache>
                <c:formatCode>General</c:formatCode>
                <c:ptCount val="2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0.31513492314886049</c:v>
                </c:pt>
                <c:pt idx="101">
                  <c:v>0.3865941573410453</c:v>
                </c:pt>
                <c:pt idx="102">
                  <c:v>0.4301254301254302</c:v>
                </c:pt>
                <c:pt idx="103">
                  <c:v>0.4579375740312035</c:v>
                </c:pt>
                <c:pt idx="104">
                  <c:v>0.48200830182693077</c:v>
                </c:pt>
                <c:pt idx="105">
                  <c:v>0.49965932318873502</c:v>
                </c:pt>
                <c:pt idx="106">
                  <c:v>0.51544563137755106</c:v>
                </c:pt>
                <c:pt idx="107">
                  <c:v>0.52431314046210953</c:v>
                </c:pt>
                <c:pt idx="108">
                  <c:v>0.53455225330225331</c:v>
                </c:pt>
                <c:pt idx="109">
                  <c:v>0.54226504948284837</c:v>
                </c:pt>
                <c:pt idx="110">
                  <c:v>0.55365105908584167</c:v>
                </c:pt>
                <c:pt idx="111">
                  <c:v>0.55821222065947795</c:v>
                </c:pt>
                <c:pt idx="112">
                  <c:v>0.56599236451980761</c:v>
                </c:pt>
                <c:pt idx="113">
                  <c:v>0.56945179851036032</c:v>
                </c:pt>
                <c:pt idx="114">
                  <c:v>0.57683239248225993</c:v>
                </c:pt>
                <c:pt idx="115">
                  <c:v>0.58151578855165775</c:v>
                </c:pt>
                <c:pt idx="116">
                  <c:v>0.58549618320610686</c:v>
                </c:pt>
                <c:pt idx="117">
                  <c:v>0.5901988783344716</c:v>
                </c:pt>
                <c:pt idx="118">
                  <c:v>0.59428386365476482</c:v>
                </c:pt>
                <c:pt idx="119">
                  <c:v>0.59594095940959413</c:v>
                </c:pt>
                <c:pt idx="120">
                  <c:v>0.59842118665648081</c:v>
                </c:pt>
                <c:pt idx="121">
                  <c:v>0.60087040618955512</c:v>
                </c:pt>
                <c:pt idx="122">
                  <c:v>0.60280624204674838</c:v>
                </c:pt>
                <c:pt idx="123">
                  <c:v>0.60560560560560561</c:v>
                </c:pt>
                <c:pt idx="124">
                  <c:v>0.60840386423869364</c:v>
                </c:pt>
                <c:pt idx="125">
                  <c:v>0.61072234548937054</c:v>
                </c:pt>
                <c:pt idx="126">
                  <c:v>0.61072234548937054</c:v>
                </c:pt>
                <c:pt idx="127">
                  <c:v>0.61072234548937054</c:v>
                </c:pt>
                <c:pt idx="128">
                  <c:v>0.61072234548937054</c:v>
                </c:pt>
                <c:pt idx="129">
                  <c:v>0.60840386423869364</c:v>
                </c:pt>
                <c:pt idx="130">
                  <c:v>0.61115681922547072</c:v>
                </c:pt>
                <c:pt idx="131">
                  <c:v>0.60834165450495437</c:v>
                </c:pt>
                <c:pt idx="132">
                  <c:v>0.60876346586065255</c:v>
                </c:pt>
                <c:pt idx="133">
                  <c:v>0.60593096742829355</c:v>
                </c:pt>
                <c:pt idx="134">
                  <c:v>0.60448551919001647</c:v>
                </c:pt>
                <c:pt idx="135">
                  <c:v>0.60163850486431136</c:v>
                </c:pt>
                <c:pt idx="136">
                  <c:v>0.59966651734607535</c:v>
                </c:pt>
                <c:pt idx="137">
                  <c:v>0.59680271768996351</c:v>
                </c:pt>
                <c:pt idx="138">
                  <c:v>0.59479553903345717</c:v>
                </c:pt>
                <c:pt idx="139">
                  <c:v>0.59140085331166192</c:v>
                </c:pt>
                <c:pt idx="140">
                  <c:v>0.58935247955955461</c:v>
                </c:pt>
                <c:pt idx="141">
                  <c:v>0.58459635013918965</c:v>
                </c:pt>
                <c:pt idx="142">
                  <c:v>0.58117398202009518</c:v>
                </c:pt>
                <c:pt idx="143">
                  <c:v>0.57906215921483095</c:v>
                </c:pt>
                <c:pt idx="144">
                  <c:v>0.57614416235105892</c:v>
                </c:pt>
                <c:pt idx="145">
                  <c:v>0.57084100870228038</c:v>
                </c:pt>
                <c:pt idx="146">
                  <c:v>0.56607753948179484</c:v>
                </c:pt>
                <c:pt idx="147">
                  <c:v>0.56572865833996178</c:v>
                </c:pt>
                <c:pt idx="148">
                  <c:v>0.56040047139721705</c:v>
                </c:pt>
                <c:pt idx="149">
                  <c:v>0.55746290527412656</c:v>
                </c:pt>
                <c:pt idx="150">
                  <c:v>0.55452395741388516</c:v>
                </c:pt>
                <c:pt idx="151">
                  <c:v>0.54919757958431992</c:v>
                </c:pt>
                <c:pt idx="152">
                  <c:v>0.54625696110585287</c:v>
                </c:pt>
                <c:pt idx="153">
                  <c:v>0.54331491712707181</c:v>
                </c:pt>
                <c:pt idx="154">
                  <c:v>0.53855199804743836</c:v>
                </c:pt>
                <c:pt idx="155">
                  <c:v>0.53858646953405009</c:v>
                </c:pt>
                <c:pt idx="156">
                  <c:v>0.53562753036437238</c:v>
                </c:pt>
                <c:pt idx="157">
                  <c:v>0.53266711833785008</c:v>
                </c:pt>
                <c:pt idx="158">
                  <c:v>0.52970521541950122</c:v>
                </c:pt>
                <c:pt idx="159">
                  <c:v>0.52493169398907102</c:v>
                </c:pt>
                <c:pt idx="160">
                  <c:v>0.52197073616826695</c:v>
                </c:pt>
                <c:pt idx="161">
                  <c:v>0.5190082644628099</c:v>
                </c:pt>
                <c:pt idx="162">
                  <c:v>0.51662640901771339</c:v>
                </c:pt>
                <c:pt idx="163">
                  <c:v>0.51366366366366367</c:v>
                </c:pt>
                <c:pt idx="164">
                  <c:v>0.51307870370370356</c:v>
                </c:pt>
                <c:pt idx="165">
                  <c:v>0.51011157601115764</c:v>
                </c:pt>
                <c:pt idx="166">
                  <c:v>0.50773351968320524</c:v>
                </c:pt>
                <c:pt idx="167">
                  <c:v>0.50476608187134497</c:v>
                </c:pt>
                <c:pt idx="168">
                  <c:v>0.5023909985935302</c:v>
                </c:pt>
                <c:pt idx="169">
                  <c:v>0.50001761804087375</c:v>
                </c:pt>
                <c:pt idx="170">
                  <c:v>0.49882637414484554</c:v>
                </c:pt>
                <c:pt idx="171">
                  <c:v>0.49645390070921991</c:v>
                </c:pt>
                <c:pt idx="172">
                  <c:v>0.49408315565031979</c:v>
                </c:pt>
                <c:pt idx="173">
                  <c:v>0.49348290598290595</c:v>
                </c:pt>
                <c:pt idx="174">
                  <c:v>0.49111349036402574</c:v>
                </c:pt>
                <c:pt idx="175">
                  <c:v>0.48874582737243683</c:v>
                </c:pt>
                <c:pt idx="176">
                  <c:v>0.48814217443249702</c:v>
                </c:pt>
                <c:pt idx="177">
                  <c:v>0.4857758620689655</c:v>
                </c:pt>
                <c:pt idx="178">
                  <c:v>0.48516918646508289</c:v>
                </c:pt>
                <c:pt idx="179">
                  <c:v>0.48280423280423279</c:v>
                </c:pt>
                <c:pt idx="180">
                  <c:v>0.48219450469992764</c:v>
                </c:pt>
                <c:pt idx="181">
                  <c:v>0.48312509846217239</c:v>
                </c:pt>
                <c:pt idx="182">
                  <c:v>0.48251153752732578</c:v>
                </c:pt>
                <c:pt idx="183">
                  <c:v>0.48013656114214776</c:v>
                </c:pt>
                <c:pt idx="184">
                  <c:v>0.47951989461101219</c:v>
                </c:pt>
                <c:pt idx="185">
                  <c:v>0.47776341148056889</c:v>
                </c:pt>
                <c:pt idx="186">
                  <c:v>0.47714631492732545</c:v>
                </c:pt>
                <c:pt idx="187">
                  <c:v>0.47714631492732545</c:v>
                </c:pt>
                <c:pt idx="188">
                  <c:v>0.47477457610506718</c:v>
                </c:pt>
                <c:pt idx="189">
                  <c:v>0.47477457610506718</c:v>
                </c:pt>
                <c:pt idx="190">
                  <c:v>0.47415433728282885</c:v>
                </c:pt>
                <c:pt idx="191">
                  <c:v>0.47415433728282885</c:v>
                </c:pt>
                <c:pt idx="192">
                  <c:v>0.47178401791647184</c:v>
                </c:pt>
                <c:pt idx="193">
                  <c:v>0.47178401791647184</c:v>
                </c:pt>
                <c:pt idx="194">
                  <c:v>0.47116060527581494</c:v>
                </c:pt>
                <c:pt idx="195">
                  <c:v>0.47116060527581494</c:v>
                </c:pt>
                <c:pt idx="196">
                  <c:v>0.46941556599701562</c:v>
                </c:pt>
                <c:pt idx="197">
                  <c:v>0.46879171404558262</c:v>
                </c:pt>
                <c:pt idx="198">
                  <c:v>0.46879171404558262</c:v>
                </c:pt>
                <c:pt idx="199">
                  <c:v>0.46879171404558262</c:v>
                </c:pt>
              </c:numCache>
            </c:numRef>
          </c:yVal>
          <c:smooth val="1"/>
        </c:ser>
        <c:ser>
          <c:idx val="1"/>
          <c:order val="1"/>
          <c:spPr>
            <a:ln w="22225"/>
          </c:spPr>
          <c:marker>
            <c:symbol val="none"/>
          </c:marker>
          <c:xVal>
            <c:numRef>
              <c:f>stretchout!$A$1:$A$200</c:f>
              <c:numCache>
                <c:formatCode>General</c:formatCode>
                <c:ptCount val="20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pt idx="40">
                  <c:v>2050</c:v>
                </c:pt>
                <c:pt idx="41">
                  <c:v>2100</c:v>
                </c:pt>
                <c:pt idx="42">
                  <c:v>2150</c:v>
                </c:pt>
                <c:pt idx="43">
                  <c:v>2200</c:v>
                </c:pt>
                <c:pt idx="44">
                  <c:v>2250</c:v>
                </c:pt>
                <c:pt idx="45">
                  <c:v>2300</c:v>
                </c:pt>
                <c:pt idx="46">
                  <c:v>2350</c:v>
                </c:pt>
                <c:pt idx="47">
                  <c:v>2400</c:v>
                </c:pt>
                <c:pt idx="48">
                  <c:v>2450</c:v>
                </c:pt>
                <c:pt idx="49">
                  <c:v>2500</c:v>
                </c:pt>
                <c:pt idx="50">
                  <c:v>2550</c:v>
                </c:pt>
                <c:pt idx="51">
                  <c:v>2600</c:v>
                </c:pt>
                <c:pt idx="52">
                  <c:v>2650</c:v>
                </c:pt>
                <c:pt idx="53">
                  <c:v>2700</c:v>
                </c:pt>
                <c:pt idx="54">
                  <c:v>2750</c:v>
                </c:pt>
                <c:pt idx="55">
                  <c:v>2800</c:v>
                </c:pt>
                <c:pt idx="56">
                  <c:v>2850</c:v>
                </c:pt>
                <c:pt idx="57">
                  <c:v>2900</c:v>
                </c:pt>
                <c:pt idx="58">
                  <c:v>2950</c:v>
                </c:pt>
                <c:pt idx="59">
                  <c:v>3000</c:v>
                </c:pt>
                <c:pt idx="60">
                  <c:v>3050</c:v>
                </c:pt>
                <c:pt idx="61">
                  <c:v>3100</c:v>
                </c:pt>
                <c:pt idx="62">
                  <c:v>3150</c:v>
                </c:pt>
                <c:pt idx="63">
                  <c:v>3200</c:v>
                </c:pt>
                <c:pt idx="64">
                  <c:v>3250</c:v>
                </c:pt>
                <c:pt idx="65">
                  <c:v>3300</c:v>
                </c:pt>
                <c:pt idx="66">
                  <c:v>3350</c:v>
                </c:pt>
                <c:pt idx="67">
                  <c:v>3400</c:v>
                </c:pt>
                <c:pt idx="68">
                  <c:v>3450</c:v>
                </c:pt>
                <c:pt idx="69">
                  <c:v>3500</c:v>
                </c:pt>
                <c:pt idx="70">
                  <c:v>3550</c:v>
                </c:pt>
                <c:pt idx="71">
                  <c:v>3600</c:v>
                </c:pt>
                <c:pt idx="72">
                  <c:v>3650</c:v>
                </c:pt>
                <c:pt idx="73">
                  <c:v>3700</c:v>
                </c:pt>
                <c:pt idx="74">
                  <c:v>3750</c:v>
                </c:pt>
                <c:pt idx="75">
                  <c:v>3800</c:v>
                </c:pt>
                <c:pt idx="76">
                  <c:v>3850</c:v>
                </c:pt>
                <c:pt idx="77">
                  <c:v>3900</c:v>
                </c:pt>
                <c:pt idx="78">
                  <c:v>3950</c:v>
                </c:pt>
                <c:pt idx="79">
                  <c:v>4000</c:v>
                </c:pt>
                <c:pt idx="80">
                  <c:v>4050</c:v>
                </c:pt>
                <c:pt idx="81">
                  <c:v>4100</c:v>
                </c:pt>
                <c:pt idx="82">
                  <c:v>4150</c:v>
                </c:pt>
                <c:pt idx="83">
                  <c:v>4200</c:v>
                </c:pt>
                <c:pt idx="84">
                  <c:v>4250</c:v>
                </c:pt>
                <c:pt idx="85">
                  <c:v>4300</c:v>
                </c:pt>
                <c:pt idx="86">
                  <c:v>4350</c:v>
                </c:pt>
                <c:pt idx="87">
                  <c:v>4400</c:v>
                </c:pt>
                <c:pt idx="88">
                  <c:v>4450</c:v>
                </c:pt>
                <c:pt idx="89">
                  <c:v>4500</c:v>
                </c:pt>
                <c:pt idx="90">
                  <c:v>4550</c:v>
                </c:pt>
                <c:pt idx="91">
                  <c:v>4600</c:v>
                </c:pt>
                <c:pt idx="92">
                  <c:v>4650</c:v>
                </c:pt>
                <c:pt idx="93">
                  <c:v>4700</c:v>
                </c:pt>
                <c:pt idx="94">
                  <c:v>4750</c:v>
                </c:pt>
                <c:pt idx="95">
                  <c:v>4800</c:v>
                </c:pt>
                <c:pt idx="96">
                  <c:v>4850</c:v>
                </c:pt>
                <c:pt idx="97">
                  <c:v>4900</c:v>
                </c:pt>
                <c:pt idx="98">
                  <c:v>4950</c:v>
                </c:pt>
                <c:pt idx="99">
                  <c:v>5000</c:v>
                </c:pt>
                <c:pt idx="100">
                  <c:v>5050</c:v>
                </c:pt>
                <c:pt idx="101">
                  <c:v>5100</c:v>
                </c:pt>
                <c:pt idx="102">
                  <c:v>5150</c:v>
                </c:pt>
                <c:pt idx="103">
                  <c:v>5200</c:v>
                </c:pt>
                <c:pt idx="104">
                  <c:v>5250</c:v>
                </c:pt>
                <c:pt idx="105">
                  <c:v>5300</c:v>
                </c:pt>
                <c:pt idx="106">
                  <c:v>5350</c:v>
                </c:pt>
                <c:pt idx="107">
                  <c:v>5400</c:v>
                </c:pt>
                <c:pt idx="108">
                  <c:v>5450</c:v>
                </c:pt>
                <c:pt idx="109">
                  <c:v>5500</c:v>
                </c:pt>
                <c:pt idx="110">
                  <c:v>5550</c:v>
                </c:pt>
                <c:pt idx="111">
                  <c:v>5600</c:v>
                </c:pt>
                <c:pt idx="112">
                  <c:v>5650</c:v>
                </c:pt>
                <c:pt idx="113">
                  <c:v>5700</c:v>
                </c:pt>
                <c:pt idx="114">
                  <c:v>5750</c:v>
                </c:pt>
                <c:pt idx="115">
                  <c:v>5800</c:v>
                </c:pt>
                <c:pt idx="116">
                  <c:v>5850</c:v>
                </c:pt>
                <c:pt idx="117">
                  <c:v>5900</c:v>
                </c:pt>
                <c:pt idx="118">
                  <c:v>5950</c:v>
                </c:pt>
                <c:pt idx="119">
                  <c:v>6000</c:v>
                </c:pt>
                <c:pt idx="120">
                  <c:v>6050</c:v>
                </c:pt>
                <c:pt idx="121">
                  <c:v>6100</c:v>
                </c:pt>
                <c:pt idx="122">
                  <c:v>6150</c:v>
                </c:pt>
                <c:pt idx="123">
                  <c:v>6200</c:v>
                </c:pt>
                <c:pt idx="124">
                  <c:v>6250</c:v>
                </c:pt>
                <c:pt idx="125">
                  <c:v>6300</c:v>
                </c:pt>
                <c:pt idx="126">
                  <c:v>6350</c:v>
                </c:pt>
                <c:pt idx="127">
                  <c:v>6400</c:v>
                </c:pt>
                <c:pt idx="128">
                  <c:v>6450</c:v>
                </c:pt>
                <c:pt idx="129">
                  <c:v>6500</c:v>
                </c:pt>
                <c:pt idx="130">
                  <c:v>6550</c:v>
                </c:pt>
                <c:pt idx="131">
                  <c:v>6600</c:v>
                </c:pt>
                <c:pt idx="132">
                  <c:v>6650</c:v>
                </c:pt>
                <c:pt idx="133">
                  <c:v>6700</c:v>
                </c:pt>
                <c:pt idx="134">
                  <c:v>6750</c:v>
                </c:pt>
                <c:pt idx="135">
                  <c:v>6800</c:v>
                </c:pt>
                <c:pt idx="136">
                  <c:v>6850</c:v>
                </c:pt>
                <c:pt idx="137">
                  <c:v>6900</c:v>
                </c:pt>
                <c:pt idx="138">
                  <c:v>6950</c:v>
                </c:pt>
                <c:pt idx="139">
                  <c:v>7000</c:v>
                </c:pt>
                <c:pt idx="140">
                  <c:v>7050</c:v>
                </c:pt>
                <c:pt idx="141">
                  <c:v>7100</c:v>
                </c:pt>
                <c:pt idx="142">
                  <c:v>7150</c:v>
                </c:pt>
                <c:pt idx="143">
                  <c:v>7200</c:v>
                </c:pt>
                <c:pt idx="144">
                  <c:v>7250</c:v>
                </c:pt>
                <c:pt idx="145">
                  <c:v>7300</c:v>
                </c:pt>
                <c:pt idx="146">
                  <c:v>7350</c:v>
                </c:pt>
                <c:pt idx="147">
                  <c:v>7400</c:v>
                </c:pt>
                <c:pt idx="148">
                  <c:v>7450</c:v>
                </c:pt>
                <c:pt idx="149">
                  <c:v>7500</c:v>
                </c:pt>
                <c:pt idx="150">
                  <c:v>7550</c:v>
                </c:pt>
                <c:pt idx="151">
                  <c:v>7600</c:v>
                </c:pt>
                <c:pt idx="152">
                  <c:v>7650</c:v>
                </c:pt>
                <c:pt idx="153">
                  <c:v>7700</c:v>
                </c:pt>
                <c:pt idx="154">
                  <c:v>7750</c:v>
                </c:pt>
                <c:pt idx="155">
                  <c:v>7800</c:v>
                </c:pt>
                <c:pt idx="156">
                  <c:v>7850</c:v>
                </c:pt>
                <c:pt idx="157">
                  <c:v>7900</c:v>
                </c:pt>
                <c:pt idx="158">
                  <c:v>7950</c:v>
                </c:pt>
                <c:pt idx="159">
                  <c:v>8000</c:v>
                </c:pt>
                <c:pt idx="160">
                  <c:v>8050</c:v>
                </c:pt>
                <c:pt idx="161">
                  <c:v>8100</c:v>
                </c:pt>
                <c:pt idx="162">
                  <c:v>8150</c:v>
                </c:pt>
                <c:pt idx="163">
                  <c:v>8200</c:v>
                </c:pt>
                <c:pt idx="164">
                  <c:v>8250</c:v>
                </c:pt>
                <c:pt idx="165">
                  <c:v>8300</c:v>
                </c:pt>
                <c:pt idx="166">
                  <c:v>8350</c:v>
                </c:pt>
                <c:pt idx="167">
                  <c:v>8400</c:v>
                </c:pt>
                <c:pt idx="168">
                  <c:v>8450</c:v>
                </c:pt>
                <c:pt idx="169">
                  <c:v>8500</c:v>
                </c:pt>
                <c:pt idx="170">
                  <c:v>8550</c:v>
                </c:pt>
                <c:pt idx="171">
                  <c:v>8600</c:v>
                </c:pt>
                <c:pt idx="172">
                  <c:v>8650</c:v>
                </c:pt>
                <c:pt idx="173">
                  <c:v>8700</c:v>
                </c:pt>
                <c:pt idx="174">
                  <c:v>8750</c:v>
                </c:pt>
                <c:pt idx="175">
                  <c:v>8800</c:v>
                </c:pt>
                <c:pt idx="176">
                  <c:v>8850</c:v>
                </c:pt>
                <c:pt idx="177">
                  <c:v>8900</c:v>
                </c:pt>
                <c:pt idx="178">
                  <c:v>8950</c:v>
                </c:pt>
                <c:pt idx="179">
                  <c:v>9000</c:v>
                </c:pt>
                <c:pt idx="180">
                  <c:v>9050</c:v>
                </c:pt>
                <c:pt idx="181">
                  <c:v>9100</c:v>
                </c:pt>
                <c:pt idx="182">
                  <c:v>9150</c:v>
                </c:pt>
                <c:pt idx="183">
                  <c:v>9200</c:v>
                </c:pt>
                <c:pt idx="184">
                  <c:v>9250</c:v>
                </c:pt>
                <c:pt idx="185">
                  <c:v>9300</c:v>
                </c:pt>
                <c:pt idx="186">
                  <c:v>9350</c:v>
                </c:pt>
                <c:pt idx="187">
                  <c:v>9400</c:v>
                </c:pt>
                <c:pt idx="188">
                  <c:v>9450</c:v>
                </c:pt>
                <c:pt idx="189">
                  <c:v>9500</c:v>
                </c:pt>
                <c:pt idx="190">
                  <c:v>9550</c:v>
                </c:pt>
                <c:pt idx="191">
                  <c:v>9600</c:v>
                </c:pt>
                <c:pt idx="192">
                  <c:v>9650</c:v>
                </c:pt>
                <c:pt idx="193">
                  <c:v>9700</c:v>
                </c:pt>
                <c:pt idx="194">
                  <c:v>9750</c:v>
                </c:pt>
                <c:pt idx="195">
                  <c:v>9800</c:v>
                </c:pt>
                <c:pt idx="196">
                  <c:v>9850</c:v>
                </c:pt>
                <c:pt idx="197">
                  <c:v>9900</c:v>
                </c:pt>
                <c:pt idx="198">
                  <c:v>9950</c:v>
                </c:pt>
                <c:pt idx="199">
                  <c:v>10000</c:v>
                </c:pt>
              </c:numCache>
            </c:numRef>
          </c:xVal>
          <c:yVal>
            <c:numRef>
              <c:f>stretchout!$K$1:$K$200</c:f>
              <c:numCache>
                <c:formatCode>General</c:formatCode>
                <c:ptCount val="2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0.29844516331002824</c:v>
                </c:pt>
                <c:pt idx="101">
                  <c:v>0.36911367477013562</c:v>
                </c:pt>
                <c:pt idx="102">
                  <c:v>0.41737026693511725</c:v>
                </c:pt>
                <c:pt idx="103">
                  <c:v>0.45741995665176</c:v>
                </c:pt>
                <c:pt idx="104">
                  <c:v>0.48470774445226067</c:v>
                </c:pt>
                <c:pt idx="105">
                  <c:v>0.50596397665166593</c:v>
                </c:pt>
                <c:pt idx="106">
                  <c:v>0.52932055715221782</c:v>
                </c:pt>
                <c:pt idx="107">
                  <c:v>0.54462644058019771</c:v>
                </c:pt>
                <c:pt idx="108">
                  <c:v>0.56151982230598374</c:v>
                </c:pt>
                <c:pt idx="109">
                  <c:v>0.57760549872122768</c:v>
                </c:pt>
                <c:pt idx="110">
                  <c:v>0.58567639257294435</c:v>
                </c:pt>
                <c:pt idx="111">
                  <c:v>0.59758465833232188</c:v>
                </c:pt>
                <c:pt idx="112">
                  <c:v>0.61089852607709749</c:v>
                </c:pt>
                <c:pt idx="113">
                  <c:v>0.62279286339956674</c:v>
                </c:pt>
                <c:pt idx="114">
                  <c:v>0.63186318631863192</c:v>
                </c:pt>
                <c:pt idx="115">
                  <c:v>0.63962862618119332</c:v>
                </c:pt>
                <c:pt idx="116">
                  <c:v>0.65087903437417993</c:v>
                </c:pt>
                <c:pt idx="117">
                  <c:v>0.65793918918918914</c:v>
                </c:pt>
                <c:pt idx="118">
                  <c:v>0.66545971809129711</c:v>
                </c:pt>
                <c:pt idx="119">
                  <c:v>0.67031317031317028</c:v>
                </c:pt>
                <c:pt idx="120">
                  <c:v>0.68130116329168455</c:v>
                </c:pt>
                <c:pt idx="121">
                  <c:v>0.68510638297872339</c:v>
                </c:pt>
                <c:pt idx="122">
                  <c:v>0.69139176263907864</c:v>
                </c:pt>
                <c:pt idx="123">
                  <c:v>0.69889937106918243</c:v>
                </c:pt>
                <c:pt idx="124">
                  <c:v>0.70431497315569691</c:v>
                </c:pt>
                <c:pt idx="125">
                  <c:v>0.70701064115174805</c:v>
                </c:pt>
                <c:pt idx="126">
                  <c:v>0.71260038457188102</c:v>
                </c:pt>
                <c:pt idx="127">
                  <c:v>0.71543040293040294</c:v>
                </c:pt>
                <c:pt idx="128">
                  <c:v>0.71831916027527398</c:v>
                </c:pt>
                <c:pt idx="129">
                  <c:v>0.72008275732355287</c:v>
                </c:pt>
                <c:pt idx="130">
                  <c:v>0.72187760944769175</c:v>
                </c:pt>
                <c:pt idx="131">
                  <c:v>0.72515491030487111</c:v>
                </c:pt>
                <c:pt idx="132">
                  <c:v>0.72208932402771964</c:v>
                </c:pt>
                <c:pt idx="133">
                  <c:v>0.72247706422018332</c:v>
                </c:pt>
                <c:pt idx="134">
                  <c:v>0.72062073019927431</c:v>
                </c:pt>
                <c:pt idx="135">
                  <c:v>0.71896013062651876</c:v>
                </c:pt>
                <c:pt idx="136">
                  <c:v>0.71556494983834773</c:v>
                </c:pt>
                <c:pt idx="137">
                  <c:v>0.71307166082513418</c:v>
                </c:pt>
                <c:pt idx="138">
                  <c:v>0.7067621937363826</c:v>
                </c:pt>
                <c:pt idx="139">
                  <c:v>0.70476977682695585</c:v>
                </c:pt>
                <c:pt idx="140">
                  <c:v>0.69835536217606653</c:v>
                </c:pt>
                <c:pt idx="141">
                  <c:v>0.69554480060993806</c:v>
                </c:pt>
                <c:pt idx="142">
                  <c:v>0.68754363915654249</c:v>
                </c:pt>
                <c:pt idx="143">
                  <c:v>0.68465958754631218</c:v>
                </c:pt>
                <c:pt idx="144">
                  <c:v>0.67583732057416268</c:v>
                </c:pt>
                <c:pt idx="145">
                  <c:v>0.67214725195181224</c:v>
                </c:pt>
                <c:pt idx="146">
                  <c:v>0.66770078484939688</c:v>
                </c:pt>
                <c:pt idx="147">
                  <c:v>0.65878067249247885</c:v>
                </c:pt>
                <c:pt idx="148">
                  <c:v>0.65427952808095091</c:v>
                </c:pt>
                <c:pt idx="149">
                  <c:v>0.6460924018430555</c:v>
                </c:pt>
                <c:pt idx="150">
                  <c:v>0.64003930591506075</c:v>
                </c:pt>
                <c:pt idx="151">
                  <c:v>0.63476315122857385</c:v>
                </c:pt>
                <c:pt idx="152">
                  <c:v>0.62946997753627587</c:v>
                </c:pt>
                <c:pt idx="153">
                  <c:v>0.62125657010145463</c:v>
                </c:pt>
                <c:pt idx="154">
                  <c:v>0.61594024561317151</c:v>
                </c:pt>
                <c:pt idx="155">
                  <c:v>0.61060664246868934</c:v>
                </c:pt>
                <c:pt idx="156">
                  <c:v>0.60525560918422072</c:v>
                </c:pt>
                <c:pt idx="157">
                  <c:v>0.59988699146157709</c:v>
                </c:pt>
                <c:pt idx="158">
                  <c:v>0.59165613147914031</c:v>
                </c:pt>
                <c:pt idx="159">
                  <c:v>0.58561565456209952</c:v>
                </c:pt>
                <c:pt idx="160">
                  <c:v>0.58182618935919661</c:v>
                </c:pt>
                <c:pt idx="161">
                  <c:v>0.57577800247163236</c:v>
                </c:pt>
                <c:pt idx="162">
                  <c:v>0.57035547826986344</c:v>
                </c:pt>
                <c:pt idx="163">
                  <c:v>0.56592886503027717</c:v>
                </c:pt>
                <c:pt idx="164">
                  <c:v>0.56017748197448691</c:v>
                </c:pt>
                <c:pt idx="165">
                  <c:v>0.5560684784850658</c:v>
                </c:pt>
                <c:pt idx="166">
                  <c:v>0.55274884154434412</c:v>
                </c:pt>
                <c:pt idx="167">
                  <c:v>0.5483325405633952</c:v>
                </c:pt>
                <c:pt idx="168">
                  <c:v>0.54284763805721892</c:v>
                </c:pt>
                <c:pt idx="169">
                  <c:v>0.53843843843843842</c:v>
                </c:pt>
                <c:pt idx="170">
                  <c:v>0.53403614457831328</c:v>
                </c:pt>
                <c:pt idx="171">
                  <c:v>0.53063973063973069</c:v>
                </c:pt>
                <c:pt idx="172">
                  <c:v>0.52682649752680288</c:v>
                </c:pt>
                <c:pt idx="173">
                  <c:v>0.5224300713529938</c:v>
                </c:pt>
                <c:pt idx="174">
                  <c:v>0.51804077245189195</c:v>
                </c:pt>
                <c:pt idx="175">
                  <c:v>0.51632011027931513</c:v>
                </c:pt>
                <c:pt idx="176">
                  <c:v>0.51193633952254647</c:v>
                </c:pt>
                <c:pt idx="177">
                  <c:v>0.51020338098573181</c:v>
                </c:pt>
                <c:pt idx="178">
                  <c:v>0.50638846559606154</c:v>
                </c:pt>
                <c:pt idx="179">
                  <c:v>0.50201275436096782</c:v>
                </c:pt>
                <c:pt idx="180">
                  <c:v>0.50026365270001183</c:v>
                </c:pt>
                <c:pt idx="181">
                  <c:v>0.49589365256124723</c:v>
                </c:pt>
                <c:pt idx="182">
                  <c:v>0.49413185693041312</c:v>
                </c:pt>
                <c:pt idx="183">
                  <c:v>0.48976761776694538</c:v>
                </c:pt>
                <c:pt idx="184">
                  <c:v>0.48799294611931177</c:v>
                </c:pt>
                <c:pt idx="185">
                  <c:v>0.48541097285942125</c:v>
                </c:pt>
                <c:pt idx="186">
                  <c:v>0.48363451833892479</c:v>
                </c:pt>
                <c:pt idx="187">
                  <c:v>0.48184678474210774</c:v>
                </c:pt>
                <c:pt idx="188">
                  <c:v>0.47928376992964966</c:v>
                </c:pt>
                <c:pt idx="189">
                  <c:v>0.47802654282853668</c:v>
                </c:pt>
                <c:pt idx="190">
                  <c:v>0.47622354956706953</c:v>
                </c:pt>
                <c:pt idx="191">
                  <c:v>0.47367689956938469</c:v>
                </c:pt>
                <c:pt idx="192">
                  <c:v>0.4718720521396107</c:v>
                </c:pt>
                <c:pt idx="193">
                  <c:v>0.4718720521396107</c:v>
                </c:pt>
                <c:pt idx="194">
                  <c:v>0.46752841733968536</c:v>
                </c:pt>
                <c:pt idx="195">
                  <c:v>0.46752841733968536</c:v>
                </c:pt>
                <c:pt idx="196">
                  <c:v>0.46571007300320072</c:v>
                </c:pt>
                <c:pt idx="197">
                  <c:v>0.46319272125723737</c:v>
                </c:pt>
                <c:pt idx="198">
                  <c:v>0.46137250020745163</c:v>
                </c:pt>
                <c:pt idx="199">
                  <c:v>0.46137250020745163</c:v>
                </c:pt>
              </c:numCache>
            </c:numRef>
          </c:yVal>
          <c:smooth val="1"/>
        </c:ser>
        <c:dLbls>
          <c:showLegendKey val="0"/>
          <c:showVal val="0"/>
          <c:showCatName val="0"/>
          <c:showSerName val="0"/>
          <c:showPercent val="0"/>
          <c:showBubbleSize val="0"/>
        </c:dLbls>
        <c:axId val="24860928"/>
        <c:axId val="24862720"/>
      </c:scatterChart>
      <c:valAx>
        <c:axId val="24860928"/>
        <c:scaling>
          <c:orientation val="minMax"/>
          <c:max val="10000"/>
        </c:scaling>
        <c:delete val="0"/>
        <c:axPos val="b"/>
        <c:numFmt formatCode="General" sourceLinked="1"/>
        <c:majorTickMark val="out"/>
        <c:minorTickMark val="none"/>
        <c:tickLblPos val="nextTo"/>
        <c:txPr>
          <a:bodyPr/>
          <a:lstStyle/>
          <a:p>
            <a:pPr>
              <a:defRPr sz="1200"/>
            </a:pPr>
            <a:endParaRPr lang="en-US"/>
          </a:p>
        </c:txPr>
        <c:crossAx val="24862720"/>
        <c:crosses val="autoZero"/>
        <c:crossBetween val="midCat"/>
      </c:valAx>
      <c:valAx>
        <c:axId val="24862720"/>
        <c:scaling>
          <c:orientation val="minMax"/>
          <c:min val="0"/>
        </c:scaling>
        <c:delete val="0"/>
        <c:axPos val="l"/>
        <c:majorGridlines>
          <c:spPr>
            <a:ln>
              <a:noFill/>
            </a:ln>
          </c:spPr>
        </c:majorGridlines>
        <c:numFmt formatCode="General" sourceLinked="1"/>
        <c:majorTickMark val="out"/>
        <c:minorTickMark val="out"/>
        <c:tickLblPos val="nextTo"/>
        <c:crossAx val="24860928"/>
        <c:crosses val="autoZero"/>
        <c:crossBetween val="midCat"/>
        <c:minorUnit val="0.1"/>
      </c:valAx>
      <c:spPr>
        <a:ln>
          <a:solidFill>
            <a:schemeClr val="tx1"/>
          </a:solidFill>
        </a:ln>
      </c:spPr>
    </c:plotArea>
    <c:plotVisOnly val="1"/>
    <c:dispBlanksAs val="gap"/>
    <c:showDLblsOverMax val="0"/>
  </c:chart>
  <c:spPr>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0.42694</cdr:x>
      <cdr:y>0.84896</cdr:y>
    </cdr:from>
    <cdr:to>
      <cdr:x>0.7899</cdr:x>
      <cdr:y>1</cdr:y>
    </cdr:to>
    <cdr:sp macro="" textlink="">
      <cdr:nvSpPr>
        <cdr:cNvPr id="2" name="TextBox 1"/>
        <cdr:cNvSpPr txBox="1"/>
      </cdr:nvSpPr>
      <cdr:spPr>
        <a:xfrm xmlns:a="http://schemas.openxmlformats.org/drawingml/2006/main">
          <a:off x="2895600" y="3305076"/>
          <a:ext cx="2461676" cy="5880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a:solidFill>
                <a:schemeClr val="tx1"/>
              </a:solidFill>
            </a:rPr>
            <a:t>Solution Time Step</a:t>
          </a:r>
        </a:p>
      </cdr:txBody>
    </cdr:sp>
  </cdr:relSizeAnchor>
  <cdr:relSizeAnchor xmlns:cdr="http://schemas.openxmlformats.org/drawingml/2006/chartDrawing">
    <cdr:from>
      <cdr:x>0.04494</cdr:x>
      <cdr:y>0.19573</cdr:y>
    </cdr:from>
    <cdr:to>
      <cdr:x>0.12359</cdr:x>
      <cdr:y>0.70463</cdr:y>
    </cdr:to>
    <cdr:sp macro="" textlink="">
      <cdr:nvSpPr>
        <cdr:cNvPr id="3" name="TextBox 2"/>
        <cdr:cNvSpPr txBox="1"/>
      </cdr:nvSpPr>
      <cdr:spPr>
        <a:xfrm xmlns:a="http://schemas.openxmlformats.org/drawingml/2006/main" rot="16200000">
          <a:off x="-419100" y="1485900"/>
          <a:ext cx="19812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a:solidFill>
                <a:schemeClr val="tx1"/>
              </a:solidFill>
            </a:rPr>
            <a:t>Stress   - psi</a:t>
          </a:r>
        </a:p>
      </cdr:txBody>
    </cdr:sp>
  </cdr:relSizeAnchor>
  <cdr:relSizeAnchor xmlns:cdr="http://schemas.openxmlformats.org/drawingml/2006/chartDrawing">
    <cdr:from>
      <cdr:x>0.71905</cdr:x>
      <cdr:y>0.54805</cdr:y>
    </cdr:from>
    <cdr:to>
      <cdr:x>0.92129</cdr:x>
      <cdr:y>0.68978</cdr:y>
    </cdr:to>
    <cdr:sp macro="" textlink="">
      <cdr:nvSpPr>
        <cdr:cNvPr id="5" name="Text Box 4"/>
        <cdr:cNvSpPr txBox="1"/>
      </cdr:nvSpPr>
      <cdr:spPr>
        <a:xfrm xmlns:a="http://schemas.openxmlformats.org/drawingml/2006/main">
          <a:off x="4876800" y="2133600"/>
          <a:ext cx="1371600" cy="5517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sym typeface="Symbol"/>
            </a:rPr>
            <a:t></a:t>
          </a:r>
          <a:r>
            <a:rPr lang="en-US" sz="2000" baseline="-25000" dirty="0">
              <a:solidFill>
                <a:schemeClr val="tx1"/>
              </a:solidFill>
              <a:sym typeface="Symbol"/>
            </a:rPr>
            <a:t>x</a:t>
          </a:r>
          <a:r>
            <a:rPr lang="en-US" sz="2000" dirty="0">
              <a:solidFill>
                <a:schemeClr val="tx1"/>
              </a:solidFill>
              <a:sym typeface="Symbol"/>
            </a:rPr>
            <a:t> and </a:t>
          </a:r>
          <a:r>
            <a:rPr lang="en-US" sz="2000" baseline="-25000" dirty="0">
              <a:solidFill>
                <a:schemeClr val="tx1"/>
              </a:solidFill>
              <a:sym typeface="Symbol"/>
            </a:rPr>
            <a:t>y</a:t>
          </a:r>
          <a:endParaRPr lang="en-US" sz="2000" baseline="-25000" dirty="0">
            <a:solidFill>
              <a:schemeClr val="tx1"/>
            </a:solidFill>
          </a:endParaRPr>
        </a:p>
      </cdr:txBody>
    </cdr:sp>
  </cdr:relSizeAnchor>
  <cdr:relSizeAnchor xmlns:cdr="http://schemas.openxmlformats.org/drawingml/2006/chartDrawing">
    <cdr:from>
      <cdr:x>0.75254</cdr:x>
      <cdr:y>0.19488</cdr:y>
    </cdr:from>
    <cdr:to>
      <cdr:x>0.90169</cdr:x>
      <cdr:y>0.39567</cdr:y>
    </cdr:to>
    <cdr:sp macro="" textlink="">
      <cdr:nvSpPr>
        <cdr:cNvPr id="8" name="Text Box 7"/>
        <cdr:cNvSpPr txBox="1"/>
      </cdr:nvSpPr>
      <cdr:spPr>
        <a:xfrm xmlns:a="http://schemas.openxmlformats.org/drawingml/2006/main">
          <a:off x="2114550" y="314325"/>
          <a:ext cx="419100"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sym typeface="Symbol"/>
            </a:rPr>
            <a:t></a:t>
          </a:r>
          <a:r>
            <a:rPr lang="en-US" sz="2000" baseline="-25000" dirty="0">
              <a:solidFill>
                <a:schemeClr val="tx1"/>
              </a:solidFill>
              <a:sym typeface="Symbol"/>
            </a:rPr>
            <a:t>z</a:t>
          </a:r>
          <a:endParaRPr lang="en-US" sz="2000" baseline="-25000"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0.04526</cdr:x>
      <cdr:y>0</cdr:y>
    </cdr:from>
    <cdr:to>
      <cdr:x>0.14326</cdr:x>
      <cdr:y>0.81679</cdr:y>
    </cdr:to>
    <cdr:sp macro="" textlink="">
      <cdr:nvSpPr>
        <cdr:cNvPr id="2" name="TextBox 1"/>
        <cdr:cNvSpPr txBox="1"/>
      </cdr:nvSpPr>
      <cdr:spPr>
        <a:xfrm xmlns:a="http://schemas.openxmlformats.org/drawingml/2006/main" rot="16200000">
          <a:off x="-1045683" y="-1164116"/>
          <a:ext cx="3360927" cy="6599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solidFill>
                <a:schemeClr val="tx1"/>
              </a:solidFill>
              <a:sym typeface="Symbol"/>
            </a:rPr>
            <a:t>Young's  Modulus - Y -  psi</a:t>
          </a:r>
          <a:endParaRPr lang="en-US" sz="2000">
            <a:solidFill>
              <a:schemeClr val="tx1"/>
            </a:solidFill>
          </a:endParaRPr>
        </a:p>
      </cdr:txBody>
    </cdr:sp>
  </cdr:relSizeAnchor>
  <cdr:relSizeAnchor xmlns:cdr="http://schemas.openxmlformats.org/drawingml/2006/chartDrawing">
    <cdr:from>
      <cdr:x>0.39603</cdr:x>
      <cdr:y>0.85185</cdr:y>
    </cdr:from>
    <cdr:to>
      <cdr:x>0.8081</cdr:x>
      <cdr:y>0.98737</cdr:y>
    </cdr:to>
    <cdr:sp macro="" textlink="">
      <cdr:nvSpPr>
        <cdr:cNvPr id="3" name="TextBox 1"/>
        <cdr:cNvSpPr txBox="1"/>
      </cdr:nvSpPr>
      <cdr:spPr>
        <a:xfrm xmlns:a="http://schemas.openxmlformats.org/drawingml/2006/main">
          <a:off x="2667000" y="3505200"/>
          <a:ext cx="2775011" cy="5576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solidFill>
                <a:schemeClr val="tx1"/>
              </a:solidFill>
            </a:rPr>
            <a:t>Solution Time Step</a:t>
          </a:r>
        </a:p>
      </cdr:txBody>
    </cdr:sp>
  </cdr:relSizeAnchor>
  <cdr:relSizeAnchor xmlns:cdr="http://schemas.openxmlformats.org/drawingml/2006/chartDrawing">
    <cdr:from>
      <cdr:x>0.69588</cdr:x>
      <cdr:y>0.29245</cdr:y>
    </cdr:from>
    <cdr:to>
      <cdr:x>0.91086</cdr:x>
      <cdr:y>0.44594</cdr:y>
    </cdr:to>
    <cdr:sp macro="" textlink="">
      <cdr:nvSpPr>
        <cdr:cNvPr id="5" name="TextBox 1"/>
        <cdr:cNvSpPr txBox="1"/>
      </cdr:nvSpPr>
      <cdr:spPr>
        <a:xfrm xmlns:a="http://schemas.openxmlformats.org/drawingml/2006/main">
          <a:off x="4686278" y="1203373"/>
          <a:ext cx="1447744" cy="6315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chemeClr val="tx1"/>
              </a:solidFill>
              <a:sym typeface="Symbol"/>
            </a:rPr>
            <a:t> =  0.5  </a:t>
          </a:r>
          <a:r>
            <a:rPr lang="en-US" sz="1400" dirty="0">
              <a:solidFill>
                <a:schemeClr val="tx1"/>
              </a:solidFill>
              <a:effectLst/>
            </a:rPr>
            <a:t>Ȧ </a:t>
          </a:r>
          <a:endParaRPr lang="en-US" sz="1400" dirty="0">
            <a:solidFill>
              <a:schemeClr val="tx1"/>
            </a:solidFill>
          </a:endParaRPr>
        </a:p>
      </cdr:txBody>
    </cdr:sp>
  </cdr:relSizeAnchor>
  <cdr:relSizeAnchor xmlns:cdr="http://schemas.openxmlformats.org/drawingml/2006/chartDrawing">
    <cdr:from>
      <cdr:x>0.57978</cdr:x>
      <cdr:y>0.55685</cdr:y>
    </cdr:from>
    <cdr:to>
      <cdr:x>0.85401</cdr:x>
      <cdr:y>0.68844</cdr:y>
    </cdr:to>
    <cdr:sp macro="" textlink="">
      <cdr:nvSpPr>
        <cdr:cNvPr id="6" name="TextBox 1"/>
        <cdr:cNvSpPr txBox="1"/>
      </cdr:nvSpPr>
      <cdr:spPr>
        <a:xfrm xmlns:a="http://schemas.openxmlformats.org/drawingml/2006/main">
          <a:off x="1741030" y="1003168"/>
          <a:ext cx="823494" cy="2370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a:solidFill>
                <a:schemeClr val="tx1"/>
              </a:solidFill>
              <a:sym typeface="Symbol"/>
            </a:rPr>
            <a:t> =  0.15  </a:t>
          </a:r>
          <a:r>
            <a:rPr lang="en-US" sz="1600">
              <a:solidFill>
                <a:schemeClr val="tx1"/>
              </a:solidFill>
              <a:effectLst/>
              <a:latin typeface="+mn-lt"/>
              <a:ea typeface="+mn-ea"/>
              <a:cs typeface="+mn-cs"/>
            </a:rPr>
            <a:t>Ȧ </a:t>
          </a:r>
          <a:endParaRPr lang="en-US" sz="1600">
            <a:solidFill>
              <a:schemeClr val="tx1"/>
            </a:solidFill>
          </a:endParaRPr>
        </a:p>
      </cdr:txBody>
    </cdr:sp>
  </cdr:relSizeAnchor>
  <cdr:relSizeAnchor xmlns:cdr="http://schemas.openxmlformats.org/drawingml/2006/chartDrawing">
    <cdr:from>
      <cdr:x>0.33946</cdr:x>
      <cdr:y>0.46296</cdr:y>
    </cdr:from>
    <cdr:to>
      <cdr:x>0.58212</cdr:x>
      <cdr:y>0.56812</cdr:y>
    </cdr:to>
    <cdr:sp macro="" textlink="">
      <cdr:nvSpPr>
        <cdr:cNvPr id="7" name="TextBox 1"/>
        <cdr:cNvSpPr txBox="1"/>
      </cdr:nvSpPr>
      <cdr:spPr>
        <a:xfrm xmlns:a="http://schemas.openxmlformats.org/drawingml/2006/main">
          <a:off x="2286000" y="1905000"/>
          <a:ext cx="1634150" cy="4327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chemeClr val="tx1"/>
              </a:solidFill>
              <a:sym typeface="Symbol"/>
            </a:rPr>
            <a:t> =  0.25 </a:t>
          </a:r>
          <a:r>
            <a:rPr lang="en-US" sz="1400" dirty="0">
              <a:solidFill>
                <a:schemeClr val="tx1"/>
              </a:solidFill>
              <a:effectLst/>
              <a:latin typeface="+mn-lt"/>
              <a:ea typeface="+mn-ea"/>
              <a:cs typeface="+mn-cs"/>
            </a:rPr>
            <a:t>Ȧ </a:t>
          </a:r>
          <a:r>
            <a:rPr lang="en-US" sz="1400" dirty="0">
              <a:solidFill>
                <a:schemeClr val="tx1"/>
              </a:solidFill>
              <a:sym typeface="Symbol"/>
            </a:rPr>
            <a:t> </a:t>
          </a:r>
          <a:endParaRPr lang="en-US" sz="1400" dirty="0">
            <a:solidFill>
              <a:schemeClr val="tx1"/>
            </a:solidFill>
          </a:endParaRPr>
        </a:p>
      </cdr:txBody>
    </cdr:sp>
  </cdr:relSizeAnchor>
  <cdr:relSizeAnchor xmlns:cdr="http://schemas.openxmlformats.org/drawingml/2006/chartDrawing">
    <cdr:from>
      <cdr:x>0.50009</cdr:x>
      <cdr:y>0.44407</cdr:y>
    </cdr:from>
    <cdr:to>
      <cdr:x>0.6529</cdr:x>
      <cdr:y>0.50883</cdr:y>
    </cdr:to>
    <cdr:cxnSp macro="">
      <cdr:nvCxnSpPr>
        <cdr:cNvPr id="8" name="Straight Connector 7"/>
        <cdr:cNvCxnSpPr/>
      </cdr:nvCxnSpPr>
      <cdr:spPr>
        <a:xfrm xmlns:a="http://schemas.openxmlformats.org/drawingml/2006/main" flipV="1">
          <a:off x="1431235" y="763325"/>
          <a:ext cx="437321" cy="111318"/>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0.05952</cdr:x>
      <cdr:y>0.11111</cdr:y>
    </cdr:from>
    <cdr:to>
      <cdr:x>0.14505</cdr:x>
      <cdr:y>0.81482</cdr:y>
    </cdr:to>
    <cdr:sp macro="" textlink="">
      <cdr:nvSpPr>
        <cdr:cNvPr id="2" name="TextBox 1"/>
        <cdr:cNvSpPr txBox="1"/>
      </cdr:nvSpPr>
      <cdr:spPr>
        <a:xfrm xmlns:a="http://schemas.openxmlformats.org/drawingml/2006/main" rot="16200000">
          <a:off x="-793095" y="1631297"/>
          <a:ext cx="2895601" cy="5474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err="1">
              <a:solidFill>
                <a:schemeClr val="tx1"/>
              </a:solidFill>
              <a:sym typeface="Symbol"/>
            </a:rPr>
            <a:t>Displament</a:t>
          </a:r>
          <a:r>
            <a:rPr lang="en-US" sz="1600" dirty="0">
              <a:solidFill>
                <a:schemeClr val="tx1"/>
              </a:solidFill>
              <a:sym typeface="Symbol"/>
            </a:rPr>
            <a:t> Loading -   - m</a:t>
          </a:r>
          <a:endParaRPr lang="en-US" sz="1600" dirty="0">
            <a:solidFill>
              <a:schemeClr val="tx1"/>
            </a:solidFill>
          </a:endParaRPr>
        </a:p>
      </cdr:txBody>
    </cdr:sp>
  </cdr:relSizeAnchor>
  <cdr:relSizeAnchor xmlns:cdr="http://schemas.openxmlformats.org/drawingml/2006/chartDrawing">
    <cdr:from>
      <cdr:x>0.45238</cdr:x>
      <cdr:y>0.9037</cdr:y>
    </cdr:from>
    <cdr:to>
      <cdr:x>0.85643</cdr:x>
      <cdr:y>1</cdr:y>
    </cdr:to>
    <cdr:sp macro="" textlink="">
      <cdr:nvSpPr>
        <cdr:cNvPr id="3" name="TextBox 1"/>
        <cdr:cNvSpPr txBox="1"/>
      </cdr:nvSpPr>
      <cdr:spPr>
        <a:xfrm xmlns:a="http://schemas.openxmlformats.org/drawingml/2006/main">
          <a:off x="2895600" y="3718560"/>
          <a:ext cx="2586268" cy="3962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Solution Time Step</a:t>
          </a:r>
        </a:p>
      </cdr:txBody>
    </cdr:sp>
  </cdr:relSizeAnchor>
</c:userShapes>
</file>

<file path=ppt/drawings/drawing4.xml><?xml version="1.0" encoding="utf-8"?>
<c:userShapes xmlns:c="http://schemas.openxmlformats.org/drawingml/2006/chart">
  <cdr:relSizeAnchor xmlns:cdr="http://schemas.openxmlformats.org/drawingml/2006/chartDrawing">
    <cdr:from>
      <cdr:x>0.38328</cdr:x>
      <cdr:y>0.84972</cdr:y>
    </cdr:from>
    <cdr:to>
      <cdr:x>0.8638</cdr:x>
      <cdr:y>0.96023</cdr:y>
    </cdr:to>
    <cdr:sp macro="" textlink="">
      <cdr:nvSpPr>
        <cdr:cNvPr id="2" name="Text Box 1"/>
        <cdr:cNvSpPr txBox="1"/>
      </cdr:nvSpPr>
      <cdr:spPr>
        <a:xfrm xmlns:a="http://schemas.openxmlformats.org/drawingml/2006/main">
          <a:off x="1071847" y="1424467"/>
          <a:ext cx="1343792" cy="1852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rPr>
            <a:t>Solution Time Step</a:t>
          </a:r>
        </a:p>
      </cdr:txBody>
    </cdr:sp>
  </cdr:relSizeAnchor>
  <cdr:relSizeAnchor xmlns:cdr="http://schemas.openxmlformats.org/drawingml/2006/chartDrawing">
    <cdr:from>
      <cdr:x>0.04409</cdr:x>
      <cdr:y>0.15531</cdr:y>
    </cdr:from>
    <cdr:to>
      <cdr:x>0.12851</cdr:x>
      <cdr:y>0.60721</cdr:y>
    </cdr:to>
    <cdr:sp macro="" textlink="">
      <cdr:nvSpPr>
        <cdr:cNvPr id="3" name="Text Box 2"/>
        <cdr:cNvSpPr txBox="1"/>
      </cdr:nvSpPr>
      <cdr:spPr>
        <a:xfrm xmlns:a="http://schemas.openxmlformats.org/drawingml/2006/main" rot="16200000">
          <a:off x="-339693" y="1288044"/>
          <a:ext cx="1872527" cy="5835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rPr>
            <a:t>Stress - psi</a:t>
          </a:r>
        </a:p>
      </cdr:txBody>
    </cdr:sp>
  </cdr:relSizeAnchor>
  <cdr:relSizeAnchor xmlns:cdr="http://schemas.openxmlformats.org/drawingml/2006/chartDrawing">
    <cdr:from>
      <cdr:x>0.66383</cdr:x>
      <cdr:y>0.35541</cdr:y>
    </cdr:from>
    <cdr:to>
      <cdr:x>0.96253</cdr:x>
      <cdr:y>0.50167</cdr:y>
    </cdr:to>
    <cdr:sp macro="" textlink="">
      <cdr:nvSpPr>
        <cdr:cNvPr id="4" name="Text Box 3"/>
        <cdr:cNvSpPr txBox="1"/>
      </cdr:nvSpPr>
      <cdr:spPr>
        <a:xfrm xmlns:a="http://schemas.openxmlformats.org/drawingml/2006/main">
          <a:off x="1856435" y="595813"/>
          <a:ext cx="835330" cy="2451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sym typeface="Symbol"/>
            </a:rPr>
            <a:t></a:t>
          </a:r>
          <a:r>
            <a:rPr lang="en-US" sz="2000" baseline="-25000" dirty="0">
              <a:solidFill>
                <a:schemeClr val="tx1"/>
              </a:solidFill>
              <a:sym typeface="Symbol"/>
            </a:rPr>
            <a:t>x</a:t>
          </a:r>
          <a:r>
            <a:rPr lang="en-US" sz="2000" dirty="0">
              <a:solidFill>
                <a:schemeClr val="tx1"/>
              </a:solidFill>
              <a:sym typeface="Symbol"/>
            </a:rPr>
            <a:t> and </a:t>
          </a:r>
          <a:r>
            <a:rPr lang="en-US" sz="2000" baseline="-25000" dirty="0">
              <a:solidFill>
                <a:schemeClr val="tx1"/>
              </a:solidFill>
              <a:sym typeface="Symbol"/>
            </a:rPr>
            <a:t>y</a:t>
          </a:r>
          <a:endParaRPr lang="en-US" sz="2000" baseline="-25000" dirty="0">
            <a:solidFill>
              <a:schemeClr val="tx1"/>
            </a:solidFill>
          </a:endParaRPr>
        </a:p>
      </cdr:txBody>
    </cdr:sp>
  </cdr:relSizeAnchor>
  <cdr:relSizeAnchor xmlns:cdr="http://schemas.openxmlformats.org/drawingml/2006/chartDrawing">
    <cdr:from>
      <cdr:x>0.74026</cdr:x>
      <cdr:y>0.10834</cdr:y>
    </cdr:from>
    <cdr:to>
      <cdr:x>0.87987</cdr:x>
      <cdr:y>0.23835</cdr:y>
    </cdr:to>
    <cdr:sp macro="" textlink="">
      <cdr:nvSpPr>
        <cdr:cNvPr id="5" name="Text Box 4"/>
        <cdr:cNvSpPr txBox="1"/>
      </cdr:nvSpPr>
      <cdr:spPr>
        <a:xfrm xmlns:a="http://schemas.openxmlformats.org/drawingml/2006/main">
          <a:off x="2171700" y="190500"/>
          <a:ext cx="40957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a:solidFill>
                <a:schemeClr val="tx1"/>
              </a:solidFill>
              <a:sym typeface="Symbol"/>
            </a:rPr>
            <a:t></a:t>
          </a:r>
          <a:r>
            <a:rPr lang="en-US" sz="2000" baseline="-25000">
              <a:solidFill>
                <a:schemeClr val="tx1"/>
              </a:solidFill>
              <a:sym typeface="Symbol"/>
            </a:rPr>
            <a:t>z</a:t>
          </a:r>
          <a:endParaRPr lang="en-US" sz="2000" baseline="-2500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0.41692</cdr:x>
      <cdr:y>0.91071</cdr:y>
    </cdr:from>
    <cdr:to>
      <cdr:x>0.83922</cdr:x>
      <cdr:y>0.99822</cdr:y>
    </cdr:to>
    <cdr:sp macro="" textlink="">
      <cdr:nvSpPr>
        <cdr:cNvPr id="2" name="Text Box 1"/>
        <cdr:cNvSpPr txBox="1"/>
      </cdr:nvSpPr>
      <cdr:spPr>
        <a:xfrm xmlns:a="http://schemas.openxmlformats.org/drawingml/2006/main">
          <a:off x="2971800" y="3886200"/>
          <a:ext cx="3010176" cy="3734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rPr>
            <a:t>Solution Time Step</a:t>
          </a:r>
        </a:p>
      </cdr:txBody>
    </cdr:sp>
  </cdr:relSizeAnchor>
  <cdr:relSizeAnchor xmlns:cdr="http://schemas.openxmlformats.org/drawingml/2006/chartDrawing">
    <cdr:from>
      <cdr:x>0.05794</cdr:x>
      <cdr:y>0.03571</cdr:y>
    </cdr:from>
    <cdr:to>
      <cdr:x>0.14916</cdr:x>
      <cdr:y>0.85964</cdr:y>
    </cdr:to>
    <cdr:sp macro="" textlink="">
      <cdr:nvSpPr>
        <cdr:cNvPr id="3" name="Text Box 2"/>
        <cdr:cNvSpPr txBox="1"/>
      </cdr:nvSpPr>
      <cdr:spPr>
        <a:xfrm xmlns:a="http://schemas.openxmlformats.org/drawingml/2006/main" rot="16200000">
          <a:off x="-1019835" y="1585229"/>
          <a:ext cx="3515873" cy="6502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rPr>
            <a:t>Young's  Modulus - Y - psi</a:t>
          </a:r>
        </a:p>
      </cdr:txBody>
    </cdr:sp>
  </cdr:relSizeAnchor>
  <cdr:relSizeAnchor xmlns:cdr="http://schemas.openxmlformats.org/drawingml/2006/chartDrawing">
    <cdr:from>
      <cdr:x>0.66279</cdr:x>
      <cdr:y>0.46429</cdr:y>
    </cdr:from>
    <cdr:to>
      <cdr:x>0.88577</cdr:x>
      <cdr:y>0.5828</cdr:y>
    </cdr:to>
    <cdr:sp macro="" textlink="">
      <cdr:nvSpPr>
        <cdr:cNvPr id="4" name="Text Box 3"/>
        <cdr:cNvSpPr txBox="1"/>
      </cdr:nvSpPr>
      <cdr:spPr>
        <a:xfrm xmlns:a="http://schemas.openxmlformats.org/drawingml/2006/main">
          <a:off x="4724400" y="1981200"/>
          <a:ext cx="1589413" cy="5057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i="1" dirty="0">
              <a:solidFill>
                <a:schemeClr val="tx1"/>
              </a:solidFill>
              <a:sym typeface="Symbol"/>
            </a:rPr>
            <a:t></a:t>
          </a:r>
          <a:r>
            <a:rPr lang="en-US" sz="2000" dirty="0">
              <a:solidFill>
                <a:schemeClr val="tx1"/>
              </a:solidFill>
              <a:sym typeface="Symbol"/>
            </a:rPr>
            <a:t> = 0.001</a:t>
          </a:r>
          <a:endParaRPr lang="en-US" sz="2000" dirty="0">
            <a:solidFill>
              <a:schemeClr val="tx1"/>
            </a:solidFill>
          </a:endParaRPr>
        </a:p>
      </cdr:txBody>
    </cdr:sp>
  </cdr:relSizeAnchor>
  <cdr:relSizeAnchor xmlns:cdr="http://schemas.openxmlformats.org/drawingml/2006/chartDrawing">
    <cdr:from>
      <cdr:x>0.41692</cdr:x>
      <cdr:y>0.21429</cdr:y>
    </cdr:from>
    <cdr:to>
      <cdr:x>0.64665</cdr:x>
      <cdr:y>0.37231</cdr:y>
    </cdr:to>
    <cdr:sp macro="" textlink="">
      <cdr:nvSpPr>
        <cdr:cNvPr id="5" name="Text Box 4"/>
        <cdr:cNvSpPr txBox="1"/>
      </cdr:nvSpPr>
      <cdr:spPr>
        <a:xfrm xmlns:a="http://schemas.openxmlformats.org/drawingml/2006/main">
          <a:off x="2971800" y="914400"/>
          <a:ext cx="1637527" cy="6743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i="1">
              <a:solidFill>
                <a:schemeClr val="tx1"/>
              </a:solidFill>
              <a:sym typeface="Symbol"/>
            </a:rPr>
            <a:t></a:t>
          </a:r>
          <a:r>
            <a:rPr lang="en-US" sz="2000">
              <a:solidFill>
                <a:schemeClr val="tx1"/>
              </a:solidFill>
              <a:sym typeface="Symbol"/>
            </a:rPr>
            <a:t> = 0.002</a:t>
          </a:r>
          <a:endParaRPr lang="en-US" sz="2000">
            <a:solidFill>
              <a:schemeClr val="tx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cdr:x>
      <cdr:y>0.88634</cdr:y>
    </cdr:from>
    <cdr:to>
      <cdr:x>0.8625</cdr:x>
      <cdr:y>0.99062</cdr:y>
    </cdr:to>
    <cdr:sp macro="" textlink="">
      <cdr:nvSpPr>
        <cdr:cNvPr id="3" name="Text Box 2"/>
        <cdr:cNvSpPr txBox="1"/>
      </cdr:nvSpPr>
      <cdr:spPr>
        <a:xfrm xmlns:a="http://schemas.openxmlformats.org/drawingml/2006/main">
          <a:off x="1219200" y="1619250"/>
          <a:ext cx="1409700"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rPr>
            <a:t>Solution Time Step</a:t>
          </a:r>
        </a:p>
      </cdr:txBody>
    </cdr:sp>
  </cdr:relSizeAnchor>
  <cdr:relSizeAnchor xmlns:cdr="http://schemas.openxmlformats.org/drawingml/2006/chartDrawing">
    <cdr:from>
      <cdr:x>0.01875</cdr:x>
      <cdr:y>0.05214</cdr:y>
    </cdr:from>
    <cdr:to>
      <cdr:x>0.1</cdr:x>
      <cdr:y>0.68822</cdr:y>
    </cdr:to>
    <cdr:sp macro="" textlink="">
      <cdr:nvSpPr>
        <cdr:cNvPr id="4" name="Text Box 3"/>
        <cdr:cNvSpPr txBox="1"/>
      </cdr:nvSpPr>
      <cdr:spPr>
        <a:xfrm xmlns:a="http://schemas.openxmlformats.org/drawingml/2006/main" rot="16200000">
          <a:off x="-400047" y="552449"/>
          <a:ext cx="1162047"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rPr>
            <a:t>Poisson's Ratio - </a:t>
          </a:r>
          <a:r>
            <a:rPr lang="en-US" sz="2000" dirty="0">
              <a:solidFill>
                <a:schemeClr val="tx1"/>
              </a:solidFill>
              <a:sym typeface="Symbol"/>
            </a:rPr>
            <a:t></a:t>
          </a:r>
          <a:endParaRPr lang="en-US" sz="2000" dirty="0">
            <a:solidFill>
              <a:schemeClr val="tx1"/>
            </a:solidFill>
          </a:endParaRPr>
        </a:p>
      </cdr:txBody>
    </cdr:sp>
  </cdr:relSizeAnchor>
  <cdr:relSizeAnchor xmlns:cdr="http://schemas.openxmlformats.org/drawingml/2006/chartDrawing">
    <cdr:from>
      <cdr:x>0.64375</cdr:x>
      <cdr:y>0.3806</cdr:y>
    </cdr:from>
    <cdr:to>
      <cdr:x>0.90625</cdr:x>
      <cdr:y>0.52138</cdr:y>
    </cdr:to>
    <cdr:sp macro="" textlink="">
      <cdr:nvSpPr>
        <cdr:cNvPr id="5" name="Text Box 4"/>
        <cdr:cNvSpPr txBox="1"/>
      </cdr:nvSpPr>
      <cdr:spPr>
        <a:xfrm xmlns:a="http://schemas.openxmlformats.org/drawingml/2006/main">
          <a:off x="1962150" y="695324"/>
          <a:ext cx="80010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i="1" dirty="0">
              <a:solidFill>
                <a:schemeClr val="tx1"/>
              </a:solidFill>
              <a:sym typeface="Symbol"/>
            </a:rPr>
            <a:t></a:t>
          </a:r>
          <a:r>
            <a:rPr lang="en-US" sz="2000" dirty="0">
              <a:solidFill>
                <a:schemeClr val="tx1"/>
              </a:solidFill>
              <a:sym typeface="Symbol"/>
            </a:rPr>
            <a:t> =0.001</a:t>
          </a:r>
          <a:endParaRPr lang="en-US" sz="2000" dirty="0">
            <a:solidFill>
              <a:schemeClr val="tx1"/>
            </a:solidFill>
          </a:endParaRPr>
        </a:p>
      </cdr:txBody>
    </cdr:sp>
  </cdr:relSizeAnchor>
  <cdr:relSizeAnchor xmlns:cdr="http://schemas.openxmlformats.org/drawingml/2006/chartDrawing">
    <cdr:from>
      <cdr:x>0.4758</cdr:x>
      <cdr:y>0.10345</cdr:y>
    </cdr:from>
    <cdr:to>
      <cdr:x>0.7133</cdr:x>
      <cdr:y>0.24422</cdr:y>
    </cdr:to>
    <cdr:sp macro="" textlink="">
      <cdr:nvSpPr>
        <cdr:cNvPr id="7" name="Text Box 6"/>
        <cdr:cNvSpPr txBox="1"/>
      </cdr:nvSpPr>
      <cdr:spPr>
        <a:xfrm xmlns:a="http://schemas.openxmlformats.org/drawingml/2006/main">
          <a:off x="3508377" y="457200"/>
          <a:ext cx="1751249" cy="6221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solidFill>
                <a:schemeClr val="tx1"/>
              </a:solidFill>
              <a:sym typeface="Symbol"/>
            </a:rPr>
            <a:t> = 0.002</a:t>
          </a:r>
          <a:endParaRPr lang="en-US" sz="2000" dirty="0">
            <a:solidFill>
              <a:schemeClr val="tx1"/>
            </a:solidFill>
          </a:endParaRPr>
        </a:p>
      </cdr:txBody>
    </cdr:sp>
  </cdr:relSizeAnchor>
  <cdr:relSizeAnchor xmlns:cdr="http://schemas.openxmlformats.org/drawingml/2006/chartDrawing">
    <cdr:from>
      <cdr:x>0.19063</cdr:x>
      <cdr:y>0.31804</cdr:y>
    </cdr:from>
    <cdr:to>
      <cdr:x>0.925</cdr:x>
      <cdr:y>0.31804</cdr:y>
    </cdr:to>
    <cdr:cxnSp macro="">
      <cdr:nvCxnSpPr>
        <cdr:cNvPr id="9" name="Straight Connector 8"/>
        <cdr:cNvCxnSpPr/>
      </cdr:nvCxnSpPr>
      <cdr:spPr>
        <a:xfrm xmlns:a="http://schemas.openxmlformats.org/drawingml/2006/main" flipV="1">
          <a:off x="581025" y="581025"/>
          <a:ext cx="2238375" cy="1"/>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0.18644</cdr:x>
      <cdr:y>0.24138</cdr:y>
    </cdr:from>
    <cdr:to>
      <cdr:x>0.55832</cdr:x>
      <cdr:y>0.50729</cdr:y>
    </cdr:to>
    <cdr:sp macro="" textlink="">
      <cdr:nvSpPr>
        <cdr:cNvPr id="15" name="Text Box 14"/>
        <cdr:cNvSpPr txBox="1"/>
      </cdr:nvSpPr>
      <cdr:spPr>
        <a:xfrm xmlns:a="http://schemas.openxmlformats.org/drawingml/2006/main">
          <a:off x="1374777" y="1066800"/>
          <a:ext cx="2742124" cy="11752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000" dirty="0">
              <a:solidFill>
                <a:schemeClr val="tx1"/>
              </a:solidFill>
            </a:rPr>
            <a:t>Incompressible</a:t>
          </a:r>
        </a:p>
        <a:p xmlns:a="http://schemas.openxmlformats.org/drawingml/2006/main">
          <a:pPr algn="ctr"/>
          <a:r>
            <a:rPr lang="en-US" sz="2000" dirty="0">
              <a:solidFill>
                <a:schemeClr val="tx1"/>
              </a:solidFill>
            </a:rPr>
            <a:t>Limit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4924E-7287-4101-9A56-862718270997}" type="datetimeFigureOut">
              <a:rPr lang="en-US" smtClean="0"/>
              <a:t>6/6/2013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8927A1-E699-443C-8A5B-5DBA378E38E9}" type="slidenum">
              <a:rPr lang="en-US" smtClean="0"/>
              <a:t>‹#›</a:t>
            </a:fld>
            <a:endParaRPr lang="en-US" dirty="0"/>
          </a:p>
        </p:txBody>
      </p:sp>
    </p:spTree>
    <p:extLst>
      <p:ext uri="{BB962C8B-B14F-4D97-AF65-F5344CB8AC3E}">
        <p14:creationId xmlns:p14="http://schemas.microsoft.com/office/powerpoint/2010/main" val="3991309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defRPr sz="2600">
                <a:solidFill>
                  <a:schemeClr val="tx1"/>
                </a:solidFill>
                <a:latin typeface="Arial" pitchFamily="34" charset="0"/>
              </a:defRPr>
            </a:lvl1pPr>
            <a:lvl2pPr marL="702756" indent="-270291" defTabSz="912983">
              <a:defRPr sz="2600">
                <a:solidFill>
                  <a:schemeClr val="tx1"/>
                </a:solidFill>
                <a:latin typeface="Arial" pitchFamily="34" charset="0"/>
              </a:defRPr>
            </a:lvl2pPr>
            <a:lvl3pPr marL="1081164" indent="-216233" defTabSz="912983">
              <a:defRPr sz="2600">
                <a:solidFill>
                  <a:schemeClr val="tx1"/>
                </a:solidFill>
                <a:latin typeface="Arial" pitchFamily="34" charset="0"/>
              </a:defRPr>
            </a:lvl3pPr>
            <a:lvl4pPr marL="1513629" indent="-216233" defTabSz="912983">
              <a:defRPr sz="2600">
                <a:solidFill>
                  <a:schemeClr val="tx1"/>
                </a:solidFill>
                <a:latin typeface="Arial" pitchFamily="34" charset="0"/>
              </a:defRPr>
            </a:lvl4pPr>
            <a:lvl5pPr marL="1946095" indent="-216233" defTabSz="912983">
              <a:defRPr sz="2600">
                <a:solidFill>
                  <a:schemeClr val="tx1"/>
                </a:solidFill>
                <a:latin typeface="Arial" pitchFamily="34" charset="0"/>
              </a:defRPr>
            </a:lvl5pPr>
            <a:lvl6pPr marL="2378560" indent="-216233" algn="ctr" defTabSz="912983" eaLnBrk="0" fontAlgn="base" hangingPunct="0">
              <a:spcBef>
                <a:spcPct val="20000"/>
              </a:spcBef>
              <a:spcAft>
                <a:spcPct val="0"/>
              </a:spcAft>
              <a:buChar char="•"/>
              <a:defRPr sz="2600">
                <a:solidFill>
                  <a:schemeClr val="tx1"/>
                </a:solidFill>
                <a:latin typeface="Arial" pitchFamily="34" charset="0"/>
              </a:defRPr>
            </a:lvl6pPr>
            <a:lvl7pPr marL="2811026" indent="-216233" algn="ctr" defTabSz="912983" eaLnBrk="0" fontAlgn="base" hangingPunct="0">
              <a:spcBef>
                <a:spcPct val="20000"/>
              </a:spcBef>
              <a:spcAft>
                <a:spcPct val="0"/>
              </a:spcAft>
              <a:buChar char="•"/>
              <a:defRPr sz="2600">
                <a:solidFill>
                  <a:schemeClr val="tx1"/>
                </a:solidFill>
                <a:latin typeface="Arial" pitchFamily="34" charset="0"/>
              </a:defRPr>
            </a:lvl7pPr>
            <a:lvl8pPr marL="3243491" indent="-216233" algn="ctr" defTabSz="912983" eaLnBrk="0" fontAlgn="base" hangingPunct="0">
              <a:spcBef>
                <a:spcPct val="20000"/>
              </a:spcBef>
              <a:spcAft>
                <a:spcPct val="0"/>
              </a:spcAft>
              <a:buChar char="•"/>
              <a:defRPr sz="2600">
                <a:solidFill>
                  <a:schemeClr val="tx1"/>
                </a:solidFill>
                <a:latin typeface="Arial" pitchFamily="34" charset="0"/>
              </a:defRPr>
            </a:lvl8pPr>
            <a:lvl9pPr marL="3675957" indent="-216233" algn="ctr" defTabSz="912983" eaLnBrk="0" fontAlgn="base" hangingPunct="0">
              <a:spcBef>
                <a:spcPct val="20000"/>
              </a:spcBef>
              <a:spcAft>
                <a:spcPct val="0"/>
              </a:spcAft>
              <a:buChar char="•"/>
              <a:defRPr sz="2600">
                <a:solidFill>
                  <a:schemeClr val="tx1"/>
                </a:solidFill>
                <a:latin typeface="Arial" pitchFamily="34" charset="0"/>
              </a:defRPr>
            </a:lvl9pPr>
          </a:lstStyle>
          <a:p>
            <a:fld id="{BFAFE513-7405-476F-AD23-14B18659BC65}" type="slidenum">
              <a:rPr lang="zh-TW" altLang="en-US" sz="1200">
                <a:solidFill>
                  <a:prstClr val="black"/>
                </a:solidFill>
                <a:latin typeface="Times New Roman" pitchFamily="18" charset="0"/>
              </a:rPr>
              <a:pPr/>
              <a:t>1</a:t>
            </a:fld>
            <a:endParaRPr lang="en-US" altLang="zh-TW" sz="1200" dirty="0">
              <a:solidFill>
                <a:prstClr val="black"/>
              </a:solidFill>
              <a:latin typeface="Times New Roman" pitchFamily="18" charset="0"/>
            </a:endParaRPr>
          </a:p>
        </p:txBody>
      </p:sp>
      <p:sp>
        <p:nvSpPr>
          <p:cNvPr id="36867" name="Rectangle 1026"/>
          <p:cNvSpPr>
            <a:spLocks noGrp="1" noRot="1" noChangeAspect="1" noChangeArrowheads="1" noTextEdit="1"/>
          </p:cNvSpPr>
          <p:nvPr>
            <p:ph type="sldImg"/>
          </p:nvPr>
        </p:nvSpPr>
        <p:spPr>
          <a:solidFill>
            <a:srgbClr val="FFFFFF"/>
          </a:solidFill>
          <a:ln/>
        </p:spPr>
      </p:sp>
      <p:sp>
        <p:nvSpPr>
          <p:cNvPr id="36868" name="Rectangle 1027"/>
          <p:cNvSpPr>
            <a:spLocks noGrp="1" noChangeArrowheads="1"/>
          </p:cNvSpPr>
          <p:nvPr>
            <p:ph type="body" idx="1"/>
          </p:nvPr>
        </p:nvSpPr>
        <p:spPr>
          <a:solidFill>
            <a:srgbClr val="FFFFFF"/>
          </a:solidFill>
          <a:ln>
            <a:solidFill>
              <a:srgbClr val="000000"/>
            </a:solidFill>
          </a:ln>
        </p:spPr>
        <p:txBody>
          <a:bodyPr/>
          <a:lstStyle/>
          <a:p>
            <a:pPr eaLnBrk="1" hangingPunct="1"/>
            <a:r>
              <a:rPr lang="en-US" altLang="zh-TW" sz="900" dirty="0">
                <a:latin typeface="Arial" pitchFamily="34" charset="0"/>
              </a:rPr>
              <a:t>Enter speaker notes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927A1-E699-443C-8A5B-5DBA378E38E9}" type="slidenum">
              <a:rPr lang="en-US" smtClean="0"/>
              <a:t>2</a:t>
            </a:fld>
            <a:endParaRPr lang="en-US" dirty="0"/>
          </a:p>
        </p:txBody>
      </p:sp>
    </p:spTree>
    <p:extLst>
      <p:ext uri="{BB962C8B-B14F-4D97-AF65-F5344CB8AC3E}">
        <p14:creationId xmlns:p14="http://schemas.microsoft.com/office/powerpoint/2010/main" val="4105356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fontAlgn="base">
              <a:spcBef>
                <a:spcPct val="0"/>
              </a:spcBef>
              <a:spcAft>
                <a:spcPct val="0"/>
              </a:spcAft>
              <a:defRPr/>
            </a:pPr>
            <a:fld id="{3532EEE0-1581-4B47-A822-D00955997DA3}" type="slidenum">
              <a:rPr lang="zh-TW" altLang="en-US" smtClean="0">
                <a:latin typeface="Times New Roman" pitchFamily="18" charset="0"/>
              </a:rPr>
              <a:pPr fontAlgn="base">
                <a:spcBef>
                  <a:spcPct val="0"/>
                </a:spcBef>
                <a:spcAft>
                  <a:spcPct val="0"/>
                </a:spcAft>
                <a:defRPr/>
              </a:pPr>
              <a:t>18</a:t>
            </a:fld>
            <a:endParaRPr lang="en-US" altLang="zh-TW" smtClean="0">
              <a:latin typeface="Times New Roman" pitchFamily="18"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sz="900" smtClean="0">
                <a:latin typeface="Arial" charset="0"/>
              </a:rPr>
              <a:t>Enter speaker notes here.</a:t>
            </a:r>
          </a:p>
          <a:p>
            <a:pPr eaLnBrk="1" hangingPunct="1">
              <a:spcBef>
                <a:spcPct val="0"/>
              </a:spcBef>
            </a:pPr>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lgn="ct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553206-733E-47A7-80FC-ECA41F5F3197}"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8015525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9741499-E703-48E4-950E-2F4ADFAD668C}"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95128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040BDF-57A2-413E-B728-2F684D85BF0B}"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3047621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963159-AE8A-418B-ADAC-76488019FDBA}"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663620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0D376CD-7692-4716-BF08-103516E14A9C}"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26331107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pPr eaLnBrk="0" fontAlgn="base" hangingPunct="0">
              <a:spcAft>
                <a:spcPct val="0"/>
              </a:spcAft>
              <a:defRPr/>
            </a:pPr>
            <a:endParaRPr lang="en-US" altLang="zh-TW" dirty="0">
              <a:solidFill>
                <a:srgbClr val="FFFFFF"/>
              </a:solidFill>
            </a:endParaRPr>
          </a:p>
        </p:txBody>
      </p:sp>
      <p:sp>
        <p:nvSpPr>
          <p:cNvPr id="10" name="Footer Placeholder 9"/>
          <p:cNvSpPr>
            <a:spLocks noGrp="1"/>
          </p:cNvSpPr>
          <p:nvPr>
            <p:ph type="ftr" sz="quarter" idx="11"/>
          </p:nvPr>
        </p:nvSpPr>
        <p:spPr/>
        <p:txBody>
          <a:bodyPr/>
          <a:lstStyle/>
          <a:p>
            <a:pPr algn="ctr" eaLnBrk="0" fontAlgn="base" hangingPunct="0">
              <a:spcAft>
                <a:spcPct val="0"/>
              </a:spcAft>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11" name="Slide Number Placeholder 10"/>
          <p:cNvSpPr>
            <a:spLocks noGrp="1"/>
          </p:cNvSpPr>
          <p:nvPr>
            <p:ph type="sldNum" sz="quarter" idx="12"/>
          </p:nvPr>
        </p:nvSpPr>
        <p:spPr/>
        <p:txBody>
          <a:bodyPr/>
          <a:lstStyle/>
          <a:p>
            <a:pPr eaLnBrk="0" fontAlgn="base" hangingPunct="0">
              <a:spcAft>
                <a:spcPct val="0"/>
              </a:spcAft>
              <a:defRPr/>
            </a:pPr>
            <a:fld id="{C0F970D6-1BA8-4135-88A2-B6591F30ACBB}" type="slidenum">
              <a:rPr lang="zh-TW" altLang="en-US" smtClean="0">
                <a:solidFill>
                  <a:srgbClr val="FFFFFF"/>
                </a:solidFill>
              </a:rPr>
              <a:pPr eaLnBrk="0" fontAlgn="base" hangingPunct="0">
                <a:spcAft>
                  <a:spcPct val="0"/>
                </a:spcAft>
                <a:defRPr/>
              </a:pPr>
              <a:t>‹#›</a:t>
            </a:fld>
            <a:endParaRPr lang="en-US" altLang="zh-TW" dirty="0">
              <a:solidFill>
                <a:srgbClr val="FFFFFF"/>
              </a:solidFill>
            </a:endParaRPr>
          </a:p>
        </p:txBody>
      </p:sp>
    </p:spTree>
    <p:extLst>
      <p:ext uri="{BB962C8B-B14F-4D97-AF65-F5344CB8AC3E}">
        <p14:creationId xmlns:p14="http://schemas.microsoft.com/office/powerpoint/2010/main" val="3710582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3F09EA-8897-4F45-9D60-7687E2B32A1A}"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28220542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BA845F-3894-4038-B935-08226EBD853F}"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20006724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5EA7E7E-9052-40FB-B02B-A9580A90173E}"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2909578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C148342-1A41-43C4-AD4D-C6844864F84A}"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29893878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D38E3E4-1199-49DB-A042-9FA92E84C06C}"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245884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578121-EAD7-48EF-B8C7-46FC6EEF8BFF}"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221989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F3BCD1-7770-4AC7-99C4-E8A0ED2F5765}" type="slidenum">
              <a:rPr lang="zh-TW" altLang="en-US">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140675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16078"/>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685800" y="19812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019800"/>
            <a:ext cx="1905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400">
                <a:latin typeface="Times New Roman" pitchFamily="18" charset="0"/>
                <a:ea typeface="新細明體" pitchFamily="18" charset="-120"/>
              </a:defRPr>
            </a:lvl1pPr>
          </a:lstStyle>
          <a:p>
            <a:pPr eaLnBrk="0" fontAlgn="base" hangingPunct="0">
              <a:spcAft>
                <a:spcPct val="0"/>
              </a:spcAft>
              <a:defRPr/>
            </a:pPr>
            <a:endParaRPr lang="en-US" altLang="zh-TW" dirty="0">
              <a:solidFill>
                <a:srgbClr val="FFFFFF"/>
              </a:solidFill>
            </a:endParaRPr>
          </a:p>
        </p:txBody>
      </p:sp>
      <p:sp>
        <p:nvSpPr>
          <p:cNvPr id="1029" name="Rectangle 5"/>
          <p:cNvSpPr>
            <a:spLocks noGrp="1" noChangeArrowheads="1"/>
          </p:cNvSpPr>
          <p:nvPr>
            <p:ph type="ftr" sz="quarter" idx="3"/>
          </p:nvPr>
        </p:nvSpPr>
        <p:spPr bwMode="auto">
          <a:xfrm>
            <a:off x="685800" y="64770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i="1">
                <a:solidFill>
                  <a:schemeClr val="tx2"/>
                </a:solidFill>
                <a:latin typeface="Arial" charset="0"/>
                <a:ea typeface="新細明體" pitchFamily="18" charset="-120"/>
              </a:defRPr>
            </a:lvl1pPr>
          </a:lstStyle>
          <a:p>
            <a:pPr algn="ctr" eaLnBrk="0" fontAlgn="base" hangingPunct="0">
              <a:spcAft>
                <a:spcPct val="0"/>
              </a:spcAft>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1030" name="Rectangle 6"/>
          <p:cNvSpPr>
            <a:spLocks noGrp="1" noChangeArrowheads="1"/>
          </p:cNvSpPr>
          <p:nvPr>
            <p:ph type="sldNum" sz="quarter" idx="4"/>
          </p:nvPr>
        </p:nvSpPr>
        <p:spPr bwMode="auto">
          <a:xfrm>
            <a:off x="6477000" y="6019800"/>
            <a:ext cx="1905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Times New Roman" pitchFamily="18" charset="0"/>
                <a:ea typeface="新細明體" pitchFamily="18" charset="-120"/>
              </a:defRPr>
            </a:lvl1pPr>
          </a:lstStyle>
          <a:p>
            <a:pPr eaLnBrk="0" fontAlgn="base" hangingPunct="0">
              <a:spcAft>
                <a:spcPct val="0"/>
              </a:spcAft>
              <a:defRPr/>
            </a:pPr>
            <a:fld id="{C0F970D6-1BA8-4135-88A2-B6591F30ACBB}" type="slidenum">
              <a:rPr lang="zh-TW" altLang="en-US">
                <a:solidFill>
                  <a:srgbClr val="FFFFFF"/>
                </a:solidFill>
              </a:rPr>
              <a:pPr eaLnBrk="0" fontAlgn="base" hangingPunct="0">
                <a:spcAft>
                  <a:spcPct val="0"/>
                </a:spcAft>
                <a:defRPr/>
              </a:pPr>
              <a:t>‹#›</a:t>
            </a:fld>
            <a:endParaRPr lang="en-US" altLang="zh-TW" dirty="0">
              <a:solidFill>
                <a:srgbClr val="FFFFFF"/>
              </a:solidFill>
            </a:endParaRPr>
          </a:p>
        </p:txBody>
      </p:sp>
      <p:sp>
        <p:nvSpPr>
          <p:cNvPr id="1031" name="Line 8"/>
          <p:cNvSpPr>
            <a:spLocks noChangeShapeType="1"/>
          </p:cNvSpPr>
          <p:nvPr/>
        </p:nvSpPr>
        <p:spPr bwMode="auto">
          <a:xfrm>
            <a:off x="838200" y="6324600"/>
            <a:ext cx="73914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pPr algn="ctr" eaLnBrk="0" fontAlgn="base" hangingPunct="0">
              <a:spcBef>
                <a:spcPct val="20000"/>
              </a:spcBef>
              <a:spcAft>
                <a:spcPct val="0"/>
              </a:spcAft>
              <a:buFontTx/>
              <a:buChar char="•"/>
            </a:pPr>
            <a:endParaRPr lang="en-US" sz="2800" dirty="0">
              <a:solidFill>
                <a:srgbClr val="FFFFFF"/>
              </a:solidFill>
            </a:endParaRPr>
          </a:p>
        </p:txBody>
      </p:sp>
    </p:spTree>
    <p:extLst>
      <p:ext uri="{BB962C8B-B14F-4D97-AF65-F5344CB8AC3E}">
        <p14:creationId xmlns:p14="http://schemas.microsoft.com/office/powerpoint/2010/main" val="183715572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png"/><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anoqed.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76200" y="1600200"/>
            <a:ext cx="8915400" cy="914400"/>
          </a:xfrm>
        </p:spPr>
        <p:txBody>
          <a:bodyPr/>
          <a:lstStyle/>
          <a:p>
            <a:r>
              <a:rPr lang="en-US" altLang="zh-TW" sz="4000" dirty="0" smtClean="0">
                <a:solidFill>
                  <a:srgbClr val="FFFF00"/>
                </a:solidFill>
                <a:ea typeface="新細明體" pitchFamily="18" charset="-120"/>
              </a:rPr>
              <a:t>Molecular Dynamics of Nanowires        by</a:t>
            </a:r>
            <a:br>
              <a:rPr lang="en-US" altLang="zh-TW" sz="4000" dirty="0" smtClean="0">
                <a:solidFill>
                  <a:srgbClr val="FFFF00"/>
                </a:solidFill>
                <a:ea typeface="新細明體" pitchFamily="18" charset="-120"/>
              </a:rPr>
            </a:br>
            <a:r>
              <a:rPr lang="en-US" altLang="zh-TW" sz="4000" dirty="0" smtClean="0">
                <a:solidFill>
                  <a:srgbClr val="FFFF00"/>
                </a:solidFill>
                <a:ea typeface="新細明體" pitchFamily="18" charset="-120"/>
              </a:rPr>
              <a:t>Quantum Mechanics</a:t>
            </a:r>
          </a:p>
        </p:txBody>
      </p:sp>
      <p:sp>
        <p:nvSpPr>
          <p:cNvPr id="15364" name="Rectangle 3"/>
          <p:cNvSpPr>
            <a:spLocks noGrp="1" noChangeArrowheads="1"/>
          </p:cNvSpPr>
          <p:nvPr>
            <p:ph type="body" idx="1"/>
          </p:nvPr>
        </p:nvSpPr>
        <p:spPr>
          <a:xfrm>
            <a:off x="685800" y="3810000"/>
            <a:ext cx="7772400" cy="1446213"/>
          </a:xfrm>
        </p:spPr>
        <p:txBody>
          <a:bodyPr/>
          <a:lstStyle/>
          <a:p>
            <a:pPr algn="ctr">
              <a:lnSpc>
                <a:spcPct val="90000"/>
              </a:lnSpc>
              <a:buFontTx/>
              <a:buNone/>
            </a:pPr>
            <a:r>
              <a:rPr lang="en-US" altLang="zh-TW" sz="2400" b="0" dirty="0" smtClean="0">
                <a:solidFill>
                  <a:srgbClr val="FFFFFF"/>
                </a:solidFill>
                <a:ea typeface="新細明體" pitchFamily="18" charset="-120"/>
              </a:rPr>
              <a:t>Thomas Prevenslik</a:t>
            </a:r>
          </a:p>
          <a:p>
            <a:pPr algn="ctr">
              <a:lnSpc>
                <a:spcPct val="90000"/>
              </a:lnSpc>
              <a:buFontTx/>
              <a:buNone/>
            </a:pPr>
            <a:r>
              <a:rPr lang="en-US" altLang="zh-TW" sz="2400" b="0" dirty="0" smtClean="0">
                <a:solidFill>
                  <a:srgbClr val="FFFFFF"/>
                </a:solidFill>
                <a:ea typeface="新細明體" pitchFamily="18" charset="-120"/>
              </a:rPr>
              <a:t>QED Radiations</a:t>
            </a:r>
          </a:p>
          <a:p>
            <a:pPr algn="ctr">
              <a:lnSpc>
                <a:spcPct val="90000"/>
              </a:lnSpc>
              <a:buFontTx/>
              <a:buNone/>
            </a:pPr>
            <a:r>
              <a:rPr lang="en-US" altLang="zh-TW" sz="2400" b="0" dirty="0" smtClean="0">
                <a:solidFill>
                  <a:srgbClr val="FFFFFF"/>
                </a:solidFill>
                <a:ea typeface="新細明體" pitchFamily="18" charset="-120"/>
              </a:rPr>
              <a:t>Discovery Bay, Hong Kong</a:t>
            </a:r>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a:latin typeface="Arial" charset="0"/>
                <a:ea typeface="新細明體" pitchFamily="18" charset="-120"/>
              </a:rPr>
              <a:t>1</a:t>
            </a:r>
          </a:p>
        </p:txBody>
      </p:sp>
      <p:sp>
        <p:nvSpPr>
          <p:cNvPr id="4" name="Footer Placeholder 3"/>
          <p:cNvSpPr>
            <a:spLocks noGrp="1"/>
          </p:cNvSpPr>
          <p:nvPr>
            <p:ph type="ftr" sz="quarter" idx="11"/>
          </p:nvPr>
        </p:nvSpPr>
        <p:spPr/>
        <p:txBody>
          <a:bodyPr/>
          <a:lstStyle/>
          <a:p>
            <a:pPr algn="ctr" eaLnBrk="0" fontAlgn="base" hangingPunct="0">
              <a:spcAft>
                <a:spcPct val="0"/>
              </a:spcAft>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Tree>
    <p:extLst>
      <p:ext uri="{BB962C8B-B14F-4D97-AF65-F5344CB8AC3E}">
        <p14:creationId xmlns:p14="http://schemas.microsoft.com/office/powerpoint/2010/main" val="799953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074" y="0"/>
            <a:ext cx="9448800" cy="1066800"/>
          </a:xfrm>
        </p:spPr>
        <p:txBody>
          <a:bodyPr/>
          <a:lstStyle/>
          <a:p>
            <a:r>
              <a:rPr lang="en-US" dirty="0" smtClean="0"/>
              <a:t>NWs in Tensile Test</a:t>
            </a:r>
            <a:endParaRPr lang="en-US" dirty="0"/>
          </a:p>
        </p:txBody>
      </p:sp>
      <p:sp>
        <p:nvSpPr>
          <p:cNvPr id="3" name="Footer Placeholder 2"/>
          <p:cNvSpPr>
            <a:spLocks noGrp="1"/>
          </p:cNvSpPr>
          <p:nvPr>
            <p:ph type="ftr" sz="quarter" idx="11"/>
          </p:nvPr>
        </p:nvSpPr>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grpSp>
        <p:nvGrpSpPr>
          <p:cNvPr id="4" name="Group 3"/>
          <p:cNvGrpSpPr/>
          <p:nvPr/>
        </p:nvGrpSpPr>
        <p:grpSpPr>
          <a:xfrm>
            <a:off x="1609724" y="4172573"/>
            <a:ext cx="6457950" cy="2486025"/>
            <a:chOff x="1381124" y="1904999"/>
            <a:chExt cx="6457950" cy="2486025"/>
          </a:xfrm>
        </p:grpSpPr>
        <p:sp>
          <p:nvSpPr>
            <p:cNvPr id="39" name="Text Box 2"/>
            <p:cNvSpPr txBox="1"/>
            <p:nvPr/>
          </p:nvSpPr>
          <p:spPr>
            <a:xfrm>
              <a:off x="1381124" y="1904999"/>
              <a:ext cx="6457950" cy="24860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PMingLiU"/>
                  <a:cs typeface="Times New Roman"/>
                </a:rPr>
                <a:t> </a:t>
              </a:r>
            </a:p>
          </p:txBody>
        </p:sp>
        <p:pic>
          <p:nvPicPr>
            <p:cNvPr id="42" name="Picture 41" descr="C:\Users\Acer\Documents\2012\STRETCH\FORTRANS\SolutionsX\stretch5.jpg"/>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1434" t="44516" r="21639" b="43656"/>
            <a:stretch/>
          </p:blipFill>
          <p:spPr bwMode="auto">
            <a:xfrm>
              <a:off x="2000249" y="2742565"/>
              <a:ext cx="4084955" cy="810895"/>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2" descr="C:\Users\Acer\Documents\2012\STRETCH\FORTRANS\SolutionsX\stretch4.jpg"/>
            <p:cNvPicPr/>
            <p:nvPr/>
          </p:nvPicPr>
          <p:blipFill rotWithShape="1">
            <a:blip r:embed="rId3">
              <a:clrChange>
                <a:clrFrom>
                  <a:srgbClr val="FFFDFF"/>
                </a:clrFrom>
                <a:clrTo>
                  <a:srgbClr val="FFFDFF">
                    <a:alpha val="0"/>
                  </a:srgbClr>
                </a:clrTo>
              </a:clrChange>
              <a:extLst>
                <a:ext uri="{28A0092B-C50C-407E-A947-70E740481C1C}">
                  <a14:useLocalDpi xmlns:a14="http://schemas.microsoft.com/office/drawing/2010/main" val="0"/>
                </a:ext>
              </a:extLst>
            </a:blip>
            <a:srcRect l="45178" t="44984" r="45178" b="44984"/>
            <a:stretch/>
          </p:blipFill>
          <p:spPr bwMode="auto">
            <a:xfrm>
              <a:off x="6755129" y="2757170"/>
              <a:ext cx="712470" cy="708025"/>
            </a:xfrm>
            <a:prstGeom prst="rect">
              <a:avLst/>
            </a:prstGeom>
            <a:noFill/>
            <a:ln>
              <a:noFill/>
            </a:ln>
            <a:extLst>
              <a:ext uri="{53640926-AAD7-44D8-BBD7-CCE9431645EC}">
                <a14:shadowObscured xmlns:a14="http://schemas.microsoft.com/office/drawing/2010/main"/>
              </a:ext>
            </a:extLst>
          </p:spPr>
        </p:pic>
        <p:sp>
          <p:nvSpPr>
            <p:cNvPr id="44" name="Right Arrow 43"/>
            <p:cNvSpPr/>
            <p:nvPr/>
          </p:nvSpPr>
          <p:spPr>
            <a:xfrm>
              <a:off x="5886449" y="2921635"/>
              <a:ext cx="351155" cy="381000"/>
            </a:xfrm>
            <a:prstGeom prst="rightArrow">
              <a:avLst/>
            </a:prstGeom>
            <a:solidFill>
              <a:srgbClr val="FF0000"/>
            </a:solidFill>
            <a:ln w="25400" cap="flat" cmpd="sng" algn="ctr">
              <a:solidFill>
                <a:srgbClr val="FF0000"/>
              </a:solidFill>
              <a:prstDash val="solid"/>
            </a:ln>
            <a:effectLst/>
          </p:spPr>
          <p:txBody>
            <a:bodyPr rtlCol="0" anchor="ctr"/>
            <a:lstStyle/>
            <a:p>
              <a:endParaRPr lang="en-US"/>
            </a:p>
          </p:txBody>
        </p:sp>
        <p:pic>
          <p:nvPicPr>
            <p:cNvPr id="45" name="Picture 44"/>
            <p:cNvPicPr/>
            <p:nvPr/>
          </p:nvPicPr>
          <p:blipFill>
            <a:blip r:embed="rId4">
              <a:extLst>
                <a:ext uri="{28A0092B-C50C-407E-A947-70E740481C1C}">
                  <a14:useLocalDpi xmlns:a14="http://schemas.microsoft.com/office/drawing/2010/main" val="0"/>
                </a:ext>
              </a:extLst>
            </a:blip>
            <a:srcRect/>
            <a:stretch>
              <a:fillRect/>
            </a:stretch>
          </p:blipFill>
          <p:spPr bwMode="auto">
            <a:xfrm flipH="1">
              <a:off x="1808479" y="2883535"/>
              <a:ext cx="38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TextBox 4"/>
            <p:cNvSpPr txBox="1"/>
            <p:nvPr/>
          </p:nvSpPr>
          <p:spPr>
            <a:xfrm>
              <a:off x="3867149" y="2468869"/>
              <a:ext cx="266700" cy="461665"/>
            </a:xfrm>
            <a:prstGeom prst="rect">
              <a:avLst/>
            </a:prstGeom>
            <a:noFill/>
          </p:spPr>
          <p:txBody>
            <a:bodyPr wrap="square" rtlCol="0">
              <a:spAutoFit/>
            </a:bodyPr>
            <a:lstStyle/>
            <a:p>
              <a:pPr marL="0" marR="0">
                <a:spcBef>
                  <a:spcPts val="0"/>
                </a:spcBef>
                <a:spcAft>
                  <a:spcPts val="0"/>
                </a:spcAft>
              </a:pPr>
              <a:r>
                <a:rPr lang="en-US" sz="2400" kern="1200" dirty="0">
                  <a:effectLst/>
                  <a:latin typeface="Calibri"/>
                </a:rPr>
                <a:t>L</a:t>
              </a:r>
              <a:endParaRPr lang="en-US" sz="2400" dirty="0">
                <a:effectLst/>
                <a:latin typeface="Times New Roman"/>
                <a:ea typeface="PMingLiU"/>
              </a:endParaRPr>
            </a:p>
          </p:txBody>
        </p:sp>
        <p:sp>
          <p:nvSpPr>
            <p:cNvPr id="47" name="TextBox 11"/>
            <p:cNvSpPr txBox="1"/>
            <p:nvPr/>
          </p:nvSpPr>
          <p:spPr>
            <a:xfrm>
              <a:off x="7334249" y="2921635"/>
              <a:ext cx="266700" cy="370205"/>
            </a:xfrm>
            <a:prstGeom prst="rect">
              <a:avLst/>
            </a:prstGeom>
            <a:noFill/>
          </p:spPr>
          <p:txBody>
            <a:bodyPr wrap="square" rtlCol="0">
              <a:spAutoFit/>
            </a:bodyPr>
            <a:lstStyle/>
            <a:p>
              <a:pPr marL="0" marR="0">
                <a:spcBef>
                  <a:spcPts val="0"/>
                </a:spcBef>
                <a:spcAft>
                  <a:spcPts val="0"/>
                </a:spcAft>
              </a:pPr>
              <a:r>
                <a:rPr lang="en-US" sz="1800" kern="1200" dirty="0">
                  <a:effectLst/>
                  <a:latin typeface="Calibri"/>
                </a:rPr>
                <a:t>w</a:t>
              </a:r>
              <a:endParaRPr lang="en-US" sz="1200" dirty="0">
                <a:effectLst/>
                <a:latin typeface="Times New Roman"/>
                <a:ea typeface="PMingLiU"/>
              </a:endParaRPr>
            </a:p>
          </p:txBody>
        </p:sp>
        <p:sp>
          <p:nvSpPr>
            <p:cNvPr id="48" name="TextBox 12"/>
            <p:cNvSpPr txBox="1"/>
            <p:nvPr/>
          </p:nvSpPr>
          <p:spPr>
            <a:xfrm>
              <a:off x="6953249" y="2514600"/>
              <a:ext cx="266700" cy="370205"/>
            </a:xfrm>
            <a:prstGeom prst="rect">
              <a:avLst/>
            </a:prstGeom>
            <a:noFill/>
          </p:spPr>
          <p:txBody>
            <a:bodyPr wrap="square" rtlCol="0">
              <a:spAutoFit/>
            </a:bodyPr>
            <a:lstStyle/>
            <a:p>
              <a:pPr marL="0" marR="0">
                <a:spcBef>
                  <a:spcPts val="0"/>
                </a:spcBef>
                <a:spcAft>
                  <a:spcPts val="0"/>
                </a:spcAft>
              </a:pPr>
              <a:r>
                <a:rPr lang="en-US" sz="1800" kern="1200" dirty="0">
                  <a:effectLst/>
                  <a:latin typeface="Calibri"/>
                </a:rPr>
                <a:t>w</a:t>
              </a:r>
              <a:endParaRPr lang="en-US" sz="1200" dirty="0">
                <a:effectLst/>
                <a:latin typeface="Times New Roman"/>
                <a:ea typeface="PMingLiU"/>
              </a:endParaRPr>
            </a:p>
          </p:txBody>
        </p:sp>
        <p:sp>
          <p:nvSpPr>
            <p:cNvPr id="49" name="TextBox 4"/>
            <p:cNvSpPr txBox="1"/>
            <p:nvPr/>
          </p:nvSpPr>
          <p:spPr>
            <a:xfrm>
              <a:off x="1381124" y="2921635"/>
              <a:ext cx="266700" cy="400110"/>
            </a:xfrm>
            <a:prstGeom prst="rect">
              <a:avLst/>
            </a:prstGeom>
            <a:noFill/>
          </p:spPr>
          <p:txBody>
            <a:bodyPr wrap="square" rtlCol="0">
              <a:spAutoFit/>
            </a:bodyPr>
            <a:lstStyle/>
            <a:p>
              <a:pPr marL="0" marR="0">
                <a:spcBef>
                  <a:spcPts val="0"/>
                </a:spcBef>
                <a:spcAft>
                  <a:spcPts val="0"/>
                </a:spcAft>
              </a:pPr>
              <a:r>
                <a:rPr lang="en-US" sz="2000" kern="1200" dirty="0">
                  <a:effectLst/>
                  <a:latin typeface="Calibri"/>
                  <a:ea typeface="PMingLiU"/>
                </a:rPr>
                <a:t>F</a:t>
              </a:r>
              <a:endParaRPr lang="en-US" sz="2000" dirty="0">
                <a:effectLst/>
                <a:latin typeface="Times New Roman"/>
                <a:ea typeface="PMingLiU"/>
              </a:endParaRPr>
            </a:p>
          </p:txBody>
        </p:sp>
        <p:sp>
          <p:nvSpPr>
            <p:cNvPr id="50" name="TextBox 4"/>
            <p:cNvSpPr txBox="1"/>
            <p:nvPr/>
          </p:nvSpPr>
          <p:spPr>
            <a:xfrm>
              <a:off x="6296024" y="2909570"/>
              <a:ext cx="266700" cy="400110"/>
            </a:xfrm>
            <a:prstGeom prst="rect">
              <a:avLst/>
            </a:prstGeom>
            <a:noFill/>
          </p:spPr>
          <p:txBody>
            <a:bodyPr wrap="square" rtlCol="0">
              <a:spAutoFit/>
            </a:bodyPr>
            <a:lstStyle/>
            <a:p>
              <a:pPr marL="0" marR="0">
                <a:spcBef>
                  <a:spcPts val="0"/>
                </a:spcBef>
                <a:spcAft>
                  <a:spcPts val="0"/>
                </a:spcAft>
              </a:pPr>
              <a:r>
                <a:rPr lang="en-US" sz="2000" kern="1200" dirty="0">
                  <a:effectLst/>
                  <a:latin typeface="Calibri"/>
                  <a:ea typeface="PMingLiU"/>
                </a:rPr>
                <a:t>F</a:t>
              </a:r>
              <a:endParaRPr lang="en-US" sz="2000" dirty="0">
                <a:effectLst/>
                <a:latin typeface="Times New Roman"/>
                <a:ea typeface="PMingLiU"/>
              </a:endParaRPr>
            </a:p>
          </p:txBody>
        </p:sp>
      </p:grpSp>
      <p:sp>
        <p:nvSpPr>
          <p:cNvPr id="27" name="Rectangle 26"/>
          <p:cNvSpPr/>
          <p:nvPr/>
        </p:nvSpPr>
        <p:spPr>
          <a:xfrm>
            <a:off x="1137601" y="5727412"/>
            <a:ext cx="6457951" cy="553998"/>
          </a:xfrm>
          <a:prstGeom prst="rect">
            <a:avLst/>
          </a:prstGeom>
        </p:spPr>
        <p:txBody>
          <a:bodyPr wrap="square">
            <a:spAutoFit/>
          </a:bodyPr>
          <a:lstStyle/>
          <a:p>
            <a:pPr marL="457200" indent="-457200" algn="ctr">
              <a:spcBef>
                <a:spcPct val="0"/>
              </a:spcBef>
              <a:buSzPct val="100000"/>
              <a:tabLst>
                <a:tab pos="320675" algn="l"/>
              </a:tabLst>
            </a:pPr>
            <a:r>
              <a:rPr lang="en-US" dirty="0" smtClean="0">
                <a:solidFill>
                  <a:schemeClr val="tx2"/>
                </a:solidFill>
              </a:rPr>
              <a:t>       </a:t>
            </a:r>
            <a:r>
              <a:rPr lang="en-US" sz="1200" dirty="0" smtClean="0">
                <a:solidFill>
                  <a:schemeClr val="tx2"/>
                </a:solidFill>
              </a:rPr>
              <a:t>T, Prevenslik,  </a:t>
            </a:r>
            <a:r>
              <a:rPr lang="en-US" sz="1200" dirty="0">
                <a:solidFill>
                  <a:schemeClr val="tx2"/>
                </a:solidFill>
              </a:rPr>
              <a:t>“Molecular Dynamics </a:t>
            </a:r>
            <a:r>
              <a:rPr lang="en-US" sz="1200" dirty="0" smtClean="0">
                <a:solidFill>
                  <a:schemeClr val="tx2"/>
                </a:solidFill>
              </a:rPr>
              <a:t>of </a:t>
            </a:r>
            <a:r>
              <a:rPr lang="en-US" sz="1200" dirty="0" err="1" smtClean="0">
                <a:solidFill>
                  <a:schemeClr val="tx2"/>
                </a:solidFill>
              </a:rPr>
              <a:t>NanowIres</a:t>
            </a:r>
            <a:r>
              <a:rPr lang="en-US" sz="1200" dirty="0">
                <a:solidFill>
                  <a:schemeClr val="tx2"/>
                </a:solidFill>
              </a:rPr>
              <a:t> </a:t>
            </a:r>
            <a:r>
              <a:rPr lang="en-US" sz="1200" dirty="0" smtClean="0">
                <a:solidFill>
                  <a:schemeClr val="tx2"/>
                </a:solidFill>
              </a:rPr>
              <a:t>by Quantum Mechanics ,</a:t>
            </a:r>
            <a:endParaRPr lang="en-US" sz="1200" dirty="0">
              <a:solidFill>
                <a:schemeClr val="tx2"/>
              </a:solidFill>
            </a:endParaRPr>
          </a:p>
          <a:p>
            <a:pPr marL="457200" indent="-457200" algn="ctr">
              <a:spcBef>
                <a:spcPct val="0"/>
              </a:spcBef>
              <a:buSzPct val="100000"/>
              <a:tabLst>
                <a:tab pos="320675" algn="l"/>
              </a:tabLst>
            </a:pPr>
            <a:r>
              <a:rPr lang="en-US" sz="1200" dirty="0">
                <a:solidFill>
                  <a:schemeClr val="tx2"/>
                </a:solidFill>
              </a:rPr>
              <a:t>    </a:t>
            </a:r>
            <a:r>
              <a:rPr lang="en-US" sz="1200" dirty="0" smtClean="0">
                <a:solidFill>
                  <a:schemeClr val="tx2"/>
                </a:solidFill>
              </a:rPr>
              <a:t>    </a:t>
            </a:r>
            <a:r>
              <a:rPr lang="en-US" sz="1200" dirty="0" err="1" smtClean="0">
                <a:solidFill>
                  <a:schemeClr val="tx2"/>
                </a:solidFill>
              </a:rPr>
              <a:t>MNHTM2013</a:t>
            </a:r>
            <a:r>
              <a:rPr lang="en-US" sz="1200" dirty="0" smtClean="0">
                <a:solidFill>
                  <a:schemeClr val="tx2"/>
                </a:solidFill>
              </a:rPr>
              <a:t>-220025, Hong Kong, Dec. 11-14, 2013</a:t>
            </a:r>
            <a:endParaRPr lang="en-US" sz="1200" dirty="0"/>
          </a:p>
        </p:txBody>
      </p:sp>
      <p:sp>
        <p:nvSpPr>
          <p:cNvPr id="41" name="Rectangle 40"/>
          <p:cNvSpPr/>
          <p:nvPr/>
        </p:nvSpPr>
        <p:spPr>
          <a:xfrm>
            <a:off x="533399" y="938748"/>
            <a:ext cx="8610601" cy="3785652"/>
          </a:xfrm>
          <a:prstGeom prst="rect">
            <a:avLst/>
          </a:prstGeom>
        </p:spPr>
        <p:txBody>
          <a:bodyPr wrap="square">
            <a:spAutoFit/>
          </a:bodyPr>
          <a:lstStyle/>
          <a:p>
            <a:pPr algn="ctr"/>
            <a:r>
              <a:rPr lang="en-US" sz="2400" dirty="0"/>
              <a:t>By QM, NWs stiffen  because the </a:t>
            </a:r>
            <a:r>
              <a:rPr lang="en-US" sz="2400" dirty="0" smtClean="0"/>
              <a:t>atoms lack the heat capacity to conserve  the thermal kT energy from the grips of the tensile test. Instead, the kT energy is conserved by creating excitons (holon and electron pairs) that charge the NW atoms to produce repulsive Coulomb forces between atoms that stiffen the NW by hydrostatic tension pressure.</a:t>
            </a:r>
          </a:p>
          <a:p>
            <a:pPr algn="ctr"/>
            <a:r>
              <a:rPr lang="en-US" sz="2400" dirty="0" smtClean="0"/>
              <a:t>   </a:t>
            </a:r>
          </a:p>
          <a:p>
            <a:pPr algn="ctr"/>
            <a:r>
              <a:rPr lang="en-US" sz="2400" dirty="0" smtClean="0"/>
              <a:t> Both </a:t>
            </a:r>
            <a:r>
              <a:rPr lang="en-US" sz="2400" dirty="0" smtClean="0">
                <a:solidFill>
                  <a:schemeClr val="tx2"/>
                </a:solidFill>
              </a:rPr>
              <a:t>invalid</a:t>
            </a:r>
            <a:r>
              <a:rPr lang="en-US" sz="2400" dirty="0" smtClean="0"/>
              <a:t> and </a:t>
            </a:r>
            <a:r>
              <a:rPr lang="en-US" sz="2400" dirty="0" smtClean="0">
                <a:solidFill>
                  <a:schemeClr val="tx2"/>
                </a:solidFill>
              </a:rPr>
              <a:t>valid</a:t>
            </a:r>
            <a:r>
              <a:rPr lang="en-US" sz="2400" dirty="0" smtClean="0"/>
              <a:t> MD simulations of  stiffening used a specimen having sides w </a:t>
            </a:r>
            <a:r>
              <a:rPr lang="en-US" sz="2400" dirty="0"/>
              <a:t>= 8.18 Ȧ and length L = 87.9 </a:t>
            </a:r>
            <a:r>
              <a:rPr lang="en-US" sz="2400" dirty="0" smtClean="0"/>
              <a:t>Ȧ comprising </a:t>
            </a:r>
            <a:r>
              <a:rPr lang="en-US" sz="2400" dirty="0"/>
              <a:t>550 atoms </a:t>
            </a:r>
            <a:r>
              <a:rPr lang="en-US" sz="2400" dirty="0" smtClean="0"/>
              <a:t>in the </a:t>
            </a:r>
            <a:r>
              <a:rPr lang="en-US" sz="2400" dirty="0"/>
              <a:t>FCC configuration </a:t>
            </a:r>
          </a:p>
        </p:txBody>
      </p:sp>
      <p:sp>
        <p:nvSpPr>
          <p:cNvPr id="17"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10</a:t>
            </a:r>
            <a:endParaRPr lang="en-US" altLang="zh-TW" sz="2800" b="1" dirty="0">
              <a:latin typeface="Arial" charset="0"/>
              <a:ea typeface="新細明體" pitchFamily="18" charset="-120"/>
            </a:endParaRPr>
          </a:p>
        </p:txBody>
      </p:sp>
    </p:spTree>
    <p:extLst>
      <p:ext uri="{BB962C8B-B14F-4D97-AF65-F5344CB8AC3E}">
        <p14:creationId xmlns:p14="http://schemas.microsoft.com/office/powerpoint/2010/main" val="212224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 MD - Simulation</a:t>
            </a:r>
            <a:endParaRPr lang="en-US" dirty="0"/>
          </a:p>
        </p:txBody>
      </p:sp>
      <p:sp>
        <p:nvSpPr>
          <p:cNvPr id="3" name="Footer Placeholder 2"/>
          <p:cNvSpPr>
            <a:spLocks noGrp="1"/>
          </p:cNvSpPr>
          <p:nvPr>
            <p:ph type="ftr" sz="quarter" idx="11"/>
          </p:nvPr>
        </p:nvSpPr>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4"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11</a:t>
            </a:r>
            <a:endParaRPr lang="en-US" altLang="zh-TW" sz="2800" b="1" dirty="0">
              <a:latin typeface="Arial" charset="0"/>
              <a:ea typeface="新細明體" pitchFamily="18" charset="-120"/>
            </a:endParaRPr>
          </a:p>
        </p:txBody>
      </p:sp>
      <p:sp>
        <p:nvSpPr>
          <p:cNvPr id="5" name="TextBox 4"/>
          <p:cNvSpPr txBox="1"/>
          <p:nvPr/>
        </p:nvSpPr>
        <p:spPr>
          <a:xfrm>
            <a:off x="628650" y="1981200"/>
            <a:ext cx="7848600" cy="3785652"/>
          </a:xfrm>
          <a:prstGeom prst="rect">
            <a:avLst/>
          </a:prstGeom>
          <a:noFill/>
        </p:spPr>
        <p:txBody>
          <a:bodyPr wrap="square" rtlCol="0">
            <a:spAutoFit/>
          </a:bodyPr>
          <a:lstStyle/>
          <a:p>
            <a:pPr algn="ctr"/>
            <a:r>
              <a:rPr lang="en-US" sz="2400" dirty="0" smtClean="0"/>
              <a:t>Traditional</a:t>
            </a:r>
            <a:r>
              <a:rPr lang="en-US" sz="2400" dirty="0" smtClean="0">
                <a:solidFill>
                  <a:schemeClr val="tx2"/>
                </a:solidFill>
              </a:rPr>
              <a:t> MD </a:t>
            </a:r>
            <a:r>
              <a:rPr lang="en-US" sz="2400" dirty="0" smtClean="0"/>
              <a:t>assumes the atoms in the NW have heat capacity to conserve the </a:t>
            </a:r>
            <a:r>
              <a:rPr lang="en-US" sz="2400" dirty="0"/>
              <a:t>thermal kT energy from the grips of the tensile </a:t>
            </a:r>
            <a:r>
              <a:rPr lang="en-US" sz="2400" dirty="0" smtClean="0"/>
              <a:t>test.  </a:t>
            </a:r>
          </a:p>
          <a:p>
            <a:pPr algn="ctr"/>
            <a:endParaRPr lang="en-US" sz="2400" dirty="0"/>
          </a:p>
          <a:p>
            <a:pPr algn="ctr"/>
            <a:r>
              <a:rPr lang="en-US" sz="2400" dirty="0" smtClean="0"/>
              <a:t>The </a:t>
            </a:r>
            <a:r>
              <a:rPr lang="en-US" sz="2400" dirty="0" smtClean="0">
                <a:solidFill>
                  <a:schemeClr val="tx2"/>
                </a:solidFill>
              </a:rPr>
              <a:t>Nose-Hoover thermostat </a:t>
            </a:r>
            <a:r>
              <a:rPr lang="en-US" sz="2400" dirty="0" smtClean="0"/>
              <a:t>is used </a:t>
            </a:r>
            <a:r>
              <a:rPr lang="en-US" sz="2400" dirty="0"/>
              <a:t>t</a:t>
            </a:r>
            <a:r>
              <a:rPr lang="en-US" sz="2400" dirty="0" smtClean="0"/>
              <a:t>o</a:t>
            </a:r>
            <a:r>
              <a:rPr lang="en-US" sz="2400" dirty="0" smtClean="0">
                <a:solidFill>
                  <a:schemeClr val="tx2"/>
                </a:solidFill>
              </a:rPr>
              <a:t> </a:t>
            </a:r>
            <a:r>
              <a:rPr lang="en-US" sz="2400" dirty="0" smtClean="0"/>
              <a:t>maintain the specimen at constant ambient temperature.</a:t>
            </a:r>
          </a:p>
          <a:p>
            <a:pPr algn="ctr"/>
            <a:endParaRPr lang="en-US" sz="2400" dirty="0"/>
          </a:p>
          <a:p>
            <a:pPr algn="ctr"/>
            <a:r>
              <a:rPr lang="en-US" sz="2400" dirty="0" smtClean="0"/>
              <a:t>By </a:t>
            </a:r>
            <a:r>
              <a:rPr lang="en-US" sz="2400" dirty="0" smtClean="0">
                <a:solidFill>
                  <a:schemeClr val="tx2"/>
                </a:solidFill>
              </a:rPr>
              <a:t>SM</a:t>
            </a:r>
            <a:r>
              <a:rPr lang="en-US" sz="2400" dirty="0" smtClean="0"/>
              <a:t>, temperature creates pressure. </a:t>
            </a:r>
            <a:r>
              <a:rPr lang="en-US" sz="2400" dirty="0">
                <a:solidFill>
                  <a:schemeClr val="tx2"/>
                </a:solidFill>
              </a:rPr>
              <a:t>E</a:t>
            </a:r>
            <a:r>
              <a:rPr lang="en-US" sz="2400" dirty="0" smtClean="0">
                <a:solidFill>
                  <a:schemeClr val="tx2"/>
                </a:solidFill>
              </a:rPr>
              <a:t>xcitons</a:t>
            </a:r>
            <a:r>
              <a:rPr lang="en-US" sz="2400" dirty="0" smtClean="0"/>
              <a:t> to charge </a:t>
            </a:r>
            <a:r>
              <a:rPr lang="en-US" sz="2400" dirty="0"/>
              <a:t>the NW to produce repulsive Coulomb forces between </a:t>
            </a:r>
            <a:r>
              <a:rPr lang="en-US" sz="2400" dirty="0" smtClean="0"/>
              <a:t>atoms are </a:t>
            </a:r>
            <a:r>
              <a:rPr lang="en-US" sz="2400" dirty="0" smtClean="0">
                <a:solidFill>
                  <a:schemeClr val="tx2"/>
                </a:solidFill>
              </a:rPr>
              <a:t>not created</a:t>
            </a:r>
            <a:r>
              <a:rPr lang="en-US" sz="2400" dirty="0" smtClean="0"/>
              <a:t>.</a:t>
            </a:r>
            <a:endParaRPr lang="en-US" sz="2400" dirty="0"/>
          </a:p>
        </p:txBody>
      </p:sp>
    </p:spTree>
    <p:extLst>
      <p:ext uri="{BB962C8B-B14F-4D97-AF65-F5344CB8AC3E}">
        <p14:creationId xmlns:p14="http://schemas.microsoft.com/office/powerpoint/2010/main" val="378435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 MD - Solution</a:t>
            </a:r>
            <a:endParaRPr lang="en-US" dirty="0"/>
          </a:p>
        </p:txBody>
      </p:sp>
      <p:sp>
        <p:nvSpPr>
          <p:cNvPr id="3" name="Footer Placeholder 2"/>
          <p:cNvSpPr>
            <a:spLocks noGrp="1"/>
          </p:cNvSpPr>
          <p:nvPr>
            <p:ph type="ftr" sz="quarter" idx="11"/>
          </p:nvPr>
        </p:nvSpPr>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7" name="Text Box 25"/>
          <p:cNvSpPr txBox="1">
            <a:spLocks noChangeArrowheads="1"/>
          </p:cNvSpPr>
          <p:nvPr/>
        </p:nvSpPr>
        <p:spPr bwMode="auto">
          <a:xfrm>
            <a:off x="8458200" y="6019800"/>
            <a:ext cx="685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12</a:t>
            </a:r>
          </a:p>
          <a:p>
            <a:pPr>
              <a:spcBef>
                <a:spcPct val="50000"/>
              </a:spcBef>
              <a:buFontTx/>
              <a:buNone/>
            </a:pPr>
            <a:endParaRPr lang="en-US" altLang="zh-TW" sz="2800" b="1" dirty="0">
              <a:latin typeface="Arial" charset="0"/>
              <a:ea typeface="新細明體" pitchFamily="18" charset="-120"/>
            </a:endParaRPr>
          </a:p>
        </p:txBody>
      </p:sp>
      <p:graphicFrame>
        <p:nvGraphicFramePr>
          <p:cNvPr id="10" name="Chart 9"/>
          <p:cNvGraphicFramePr/>
          <p:nvPr>
            <p:extLst>
              <p:ext uri="{D42A27DB-BD31-4B8C-83A1-F6EECF244321}">
                <p14:modId xmlns:p14="http://schemas.microsoft.com/office/powerpoint/2010/main" val="1527321042"/>
              </p:ext>
            </p:extLst>
          </p:nvPr>
        </p:nvGraphicFramePr>
        <p:xfrm>
          <a:off x="1143000" y="1752600"/>
          <a:ext cx="6782250" cy="38930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2177491854"/>
              </p:ext>
            </p:extLst>
          </p:nvPr>
        </p:nvGraphicFramePr>
        <p:xfrm>
          <a:off x="1600200" y="1905000"/>
          <a:ext cx="6734319"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732009559"/>
              </p:ext>
            </p:extLst>
          </p:nvPr>
        </p:nvGraphicFramePr>
        <p:xfrm>
          <a:off x="1828800" y="1524000"/>
          <a:ext cx="6400800" cy="4114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0123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AsOne/>
      </p:bldGraphic>
      <p:bldGraphic spid="13"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304800"/>
            <a:ext cx="7772400" cy="1143000"/>
          </a:xfrm>
        </p:spPr>
        <p:txBody>
          <a:bodyPr/>
          <a:lstStyle/>
          <a:p>
            <a:r>
              <a:rPr lang="en-US" dirty="0" smtClean="0"/>
              <a:t>Invalid MD - Summary</a:t>
            </a:r>
            <a:endParaRPr lang="en-US" dirty="0"/>
          </a:p>
        </p:txBody>
      </p:sp>
      <p:sp>
        <p:nvSpPr>
          <p:cNvPr id="3" name="Footer Placeholder 2"/>
          <p:cNvSpPr>
            <a:spLocks noGrp="1"/>
          </p:cNvSpPr>
          <p:nvPr>
            <p:ph type="ftr" sz="quarter" idx="11"/>
          </p:nvPr>
        </p:nvSpPr>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4"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13</a:t>
            </a:r>
            <a:endParaRPr lang="en-US" altLang="zh-TW" sz="2800" b="1" dirty="0">
              <a:latin typeface="Arial" charset="0"/>
              <a:ea typeface="新細明體" pitchFamily="18" charset="-120"/>
            </a:endParaRPr>
          </a:p>
        </p:txBody>
      </p:sp>
      <p:sp>
        <p:nvSpPr>
          <p:cNvPr id="6" name="Rectangle 5"/>
          <p:cNvSpPr/>
          <p:nvPr/>
        </p:nvSpPr>
        <p:spPr>
          <a:xfrm>
            <a:off x="400050" y="1480096"/>
            <a:ext cx="8420100" cy="4801314"/>
          </a:xfrm>
          <a:prstGeom prst="rect">
            <a:avLst/>
          </a:prstGeom>
        </p:spPr>
        <p:txBody>
          <a:bodyPr wrap="square">
            <a:spAutoFit/>
          </a:bodyPr>
          <a:lstStyle/>
          <a:p>
            <a:pPr algn="ctr" hangingPunct="0"/>
            <a:r>
              <a:rPr lang="en-US" sz="2400" dirty="0">
                <a:solidFill>
                  <a:schemeClr val="tx2"/>
                </a:solidFill>
              </a:rPr>
              <a:t>MD solutions </a:t>
            </a:r>
            <a:r>
              <a:rPr lang="en-US" sz="2400" dirty="0" smtClean="0">
                <a:solidFill>
                  <a:schemeClr val="tx2"/>
                </a:solidFill>
              </a:rPr>
              <a:t>invalid </a:t>
            </a:r>
            <a:r>
              <a:rPr lang="en-US" sz="2400" dirty="0">
                <a:solidFill>
                  <a:schemeClr val="tx2"/>
                </a:solidFill>
              </a:rPr>
              <a:t>by QM </a:t>
            </a:r>
            <a:r>
              <a:rPr lang="en-US" sz="2400" dirty="0" smtClean="0"/>
              <a:t>follow SM and conserve the thermal kT energy of the </a:t>
            </a:r>
            <a:r>
              <a:rPr lang="en-US" sz="2400" dirty="0"/>
              <a:t>g</a:t>
            </a:r>
            <a:r>
              <a:rPr lang="en-US" sz="2400" dirty="0" smtClean="0"/>
              <a:t>rips  by an </a:t>
            </a:r>
            <a:r>
              <a:rPr lang="en-US" sz="2400" dirty="0"/>
              <a:t>increase in </a:t>
            </a:r>
            <a:r>
              <a:rPr lang="en-US" sz="2400" dirty="0" smtClean="0"/>
              <a:t>specimen pressure instead of being converted </a:t>
            </a:r>
            <a:r>
              <a:rPr lang="en-US" sz="2400" dirty="0"/>
              <a:t>to electrostatic repulsion between atoms or lost to the surroundings</a:t>
            </a:r>
          </a:p>
          <a:p>
            <a:pPr algn="ctr" hangingPunct="0"/>
            <a:endParaRPr lang="en-US" sz="2400" dirty="0"/>
          </a:p>
          <a:p>
            <a:pPr algn="ctr" hangingPunct="0"/>
            <a:r>
              <a:rPr lang="en-US" sz="2400" dirty="0" smtClean="0"/>
              <a:t>The </a:t>
            </a:r>
            <a:r>
              <a:rPr lang="en-US" sz="2400" dirty="0">
                <a:solidFill>
                  <a:schemeClr val="tx2"/>
                </a:solidFill>
              </a:rPr>
              <a:t>MD simulation </a:t>
            </a:r>
            <a:r>
              <a:rPr lang="en-US" sz="2400" dirty="0" smtClean="0"/>
              <a:t>gives </a:t>
            </a:r>
            <a:r>
              <a:rPr lang="en-US" sz="2400" dirty="0"/>
              <a:t>the uniaxial Young’s modulus </a:t>
            </a:r>
            <a:r>
              <a:rPr lang="en-US" sz="2400" dirty="0" smtClean="0"/>
              <a:t>       Yo </a:t>
            </a:r>
            <a:r>
              <a:rPr lang="en-US" sz="2400" dirty="0"/>
              <a:t>~ </a:t>
            </a:r>
            <a:r>
              <a:rPr lang="en-US" sz="2400" dirty="0" smtClean="0"/>
              <a:t>17 </a:t>
            </a:r>
            <a:r>
              <a:rPr lang="en-US" sz="2400" dirty="0"/>
              <a:t>x 10</a:t>
            </a:r>
            <a:r>
              <a:rPr lang="en-US" sz="2400" baseline="30000" dirty="0"/>
              <a:t>6</a:t>
            </a:r>
            <a:r>
              <a:rPr lang="en-US" sz="2400" dirty="0"/>
              <a:t> </a:t>
            </a:r>
            <a:r>
              <a:rPr lang="en-US" sz="2400" dirty="0" smtClean="0"/>
              <a:t>psi</a:t>
            </a:r>
          </a:p>
          <a:p>
            <a:pPr algn="ctr" hangingPunct="0"/>
            <a:endParaRPr lang="en-US" sz="2400" dirty="0"/>
          </a:p>
          <a:p>
            <a:pPr algn="ctr" hangingPunct="0"/>
            <a:r>
              <a:rPr lang="en-US" sz="2400" dirty="0"/>
              <a:t>Strain hardening  induces mechanical heating in the NW, but was </a:t>
            </a:r>
            <a:r>
              <a:rPr lang="en-US" sz="2400" dirty="0">
                <a:solidFill>
                  <a:schemeClr val="tx2"/>
                </a:solidFill>
              </a:rPr>
              <a:t>excluded</a:t>
            </a:r>
            <a:r>
              <a:rPr lang="en-US" sz="2400" dirty="0"/>
              <a:t>  from the MD simulation.  </a:t>
            </a:r>
            <a:r>
              <a:rPr lang="en-US" sz="2400" dirty="0" smtClean="0"/>
              <a:t>If included,  traditional  MD cannot show stiffening due to heat generated by strain hardening.</a:t>
            </a:r>
            <a:endParaRPr lang="en-US" sz="2400" dirty="0"/>
          </a:p>
          <a:p>
            <a:pPr algn="ctr" hangingPunct="0"/>
            <a:endParaRPr lang="en-US" dirty="0"/>
          </a:p>
        </p:txBody>
      </p:sp>
    </p:spTree>
    <p:extLst>
      <p:ext uri="{BB962C8B-B14F-4D97-AF65-F5344CB8AC3E}">
        <p14:creationId xmlns:p14="http://schemas.microsoft.com/office/powerpoint/2010/main" val="71016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Valid MD - Simulation</a:t>
            </a:r>
            <a:endParaRPr lang="en-US" dirty="0"/>
          </a:p>
        </p:txBody>
      </p:sp>
      <p:sp>
        <p:nvSpPr>
          <p:cNvPr id="3" name="Footer Placeholder 2"/>
          <p:cNvSpPr>
            <a:spLocks noGrp="1"/>
          </p:cNvSpPr>
          <p:nvPr>
            <p:ph type="ftr" sz="quarter" idx="11"/>
          </p:nvPr>
        </p:nvSpPr>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5" name="TextBox 4"/>
          <p:cNvSpPr txBox="1"/>
          <p:nvPr/>
        </p:nvSpPr>
        <p:spPr>
          <a:xfrm>
            <a:off x="304800" y="1524000"/>
            <a:ext cx="8496300" cy="1569660"/>
          </a:xfrm>
          <a:prstGeom prst="rect">
            <a:avLst/>
          </a:prstGeom>
          <a:noFill/>
        </p:spPr>
        <p:txBody>
          <a:bodyPr wrap="square" rtlCol="0">
            <a:spAutoFit/>
          </a:bodyPr>
          <a:lstStyle/>
          <a:p>
            <a:pPr algn="ctr"/>
            <a:r>
              <a:rPr lang="en-US" sz="2400" dirty="0" smtClean="0"/>
              <a:t>To obtain </a:t>
            </a:r>
            <a:r>
              <a:rPr lang="en-US" sz="2400" dirty="0" smtClean="0">
                <a:solidFill>
                  <a:schemeClr val="tx2"/>
                </a:solidFill>
              </a:rPr>
              <a:t>valid</a:t>
            </a:r>
            <a:r>
              <a:rPr lang="en-US" sz="2400" dirty="0" smtClean="0"/>
              <a:t> MD solutions, the </a:t>
            </a:r>
            <a:r>
              <a:rPr lang="en-US" sz="2400" dirty="0" smtClean="0"/>
              <a:t>Coulomb</a:t>
            </a:r>
            <a:r>
              <a:rPr lang="en-US" sz="2400" dirty="0" smtClean="0"/>
              <a:t> </a:t>
            </a:r>
            <a:r>
              <a:rPr lang="en-US" sz="2400" dirty="0" err="1" smtClean="0"/>
              <a:t>repilsive</a:t>
            </a:r>
            <a:r>
              <a:rPr lang="en-US" sz="2400" dirty="0" smtClean="0"/>
              <a:t> force </a:t>
            </a:r>
            <a:r>
              <a:rPr lang="en-US" sz="2400" i="1" dirty="0" smtClean="0">
                <a:solidFill>
                  <a:schemeClr val="tx2"/>
                </a:solidFill>
              </a:rPr>
              <a:t>F</a:t>
            </a:r>
            <a:r>
              <a:rPr lang="en-US" sz="1600" i="1" dirty="0" smtClean="0">
                <a:solidFill>
                  <a:schemeClr val="tx2"/>
                </a:solidFill>
              </a:rPr>
              <a:t>ij </a:t>
            </a:r>
            <a:r>
              <a:rPr lang="en-US" sz="2400" dirty="0" smtClean="0"/>
              <a:t>between atoms is modified by the ratio </a:t>
            </a:r>
            <a:r>
              <a:rPr lang="en-US" sz="2400" i="1" dirty="0" smtClean="0">
                <a:solidFill>
                  <a:schemeClr val="tx2"/>
                </a:solidFill>
                <a:sym typeface="Symbol"/>
              </a:rPr>
              <a:t> </a:t>
            </a:r>
            <a:r>
              <a:rPr lang="en-US" sz="2400" dirty="0" smtClean="0"/>
              <a:t>of thermal energy </a:t>
            </a:r>
            <a:r>
              <a:rPr lang="en-US" sz="2400" i="1" dirty="0" smtClean="0">
                <a:solidFill>
                  <a:schemeClr val="tx2"/>
                </a:solidFill>
              </a:rPr>
              <a:t>U</a:t>
            </a:r>
            <a:r>
              <a:rPr lang="en-US" sz="1600" i="1" dirty="0" smtClean="0">
                <a:solidFill>
                  <a:schemeClr val="tx2"/>
                </a:solidFill>
              </a:rPr>
              <a:t>kT</a:t>
            </a:r>
            <a:r>
              <a:rPr lang="en-US" sz="2400" dirty="0" smtClean="0"/>
              <a:t> of the atom  to the electrostatic energy </a:t>
            </a:r>
            <a:r>
              <a:rPr lang="en-US" sz="2400" i="1" dirty="0" smtClean="0">
                <a:solidFill>
                  <a:schemeClr val="tx2"/>
                </a:solidFill>
              </a:rPr>
              <a:t>U</a:t>
            </a:r>
            <a:r>
              <a:rPr lang="en-US" sz="1600" i="1" dirty="0" smtClean="0">
                <a:solidFill>
                  <a:schemeClr val="tx2"/>
                </a:solidFill>
              </a:rPr>
              <a:t>ES</a:t>
            </a:r>
            <a:r>
              <a:rPr lang="en-US" sz="2400" dirty="0" smtClean="0"/>
              <a:t> caused by the QED induced charge from the </a:t>
            </a:r>
            <a:r>
              <a:rPr lang="en-US" sz="2400" dirty="0" smtClean="0"/>
              <a:t>excitons</a:t>
            </a:r>
            <a:r>
              <a:rPr lang="en-US" sz="2400" dirty="0" smtClean="0"/>
              <a:t>.</a:t>
            </a:r>
            <a:endParaRPr lang="en-US" sz="2400" dirty="0"/>
          </a:p>
        </p:txBody>
      </p:sp>
      <p:grpSp>
        <p:nvGrpSpPr>
          <p:cNvPr id="10" name="Group 9"/>
          <p:cNvGrpSpPr/>
          <p:nvPr/>
        </p:nvGrpSpPr>
        <p:grpSpPr>
          <a:xfrm>
            <a:off x="1899509" y="4047120"/>
            <a:ext cx="5377977" cy="895886"/>
            <a:chOff x="1900623" y="4541607"/>
            <a:chExt cx="5377977" cy="895886"/>
          </a:xfrm>
        </p:grpSpPr>
        <mc:AlternateContent xmlns:mc="http://schemas.openxmlformats.org/markup-compatibility/2006" xmlns:a14="http://schemas.microsoft.com/office/drawing/2010/main">
          <mc:Choice Requires="a14">
            <p:sp>
              <p:nvSpPr>
                <p:cNvPr id="6" name="Rectangle 5"/>
                <p:cNvSpPr/>
                <p:nvPr/>
              </p:nvSpPr>
              <p:spPr>
                <a:xfrm>
                  <a:off x="1900623" y="4642725"/>
                  <a:ext cx="2263120"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tx2"/>
                                </a:solidFill>
                                <a:latin typeface="Cambria Math"/>
                              </a:rPr>
                            </m:ctrlPr>
                          </m:sSubPr>
                          <m:e>
                            <m:r>
                              <a:rPr lang="en-US" sz="2400" i="1">
                                <a:solidFill>
                                  <a:schemeClr val="tx2"/>
                                </a:solidFill>
                                <a:latin typeface="Cambria Math"/>
                              </a:rPr>
                              <m:t>𝑈</m:t>
                            </m:r>
                          </m:e>
                          <m:sub>
                            <m:r>
                              <a:rPr lang="en-US" sz="2400" i="1">
                                <a:solidFill>
                                  <a:schemeClr val="tx2"/>
                                </a:solidFill>
                                <a:latin typeface="Cambria Math"/>
                              </a:rPr>
                              <m:t>𝑘𝑇</m:t>
                            </m:r>
                          </m:sub>
                        </m:sSub>
                        <m:r>
                          <a:rPr lang="en-US" sz="2400" i="1">
                            <a:latin typeface="Cambria Math"/>
                          </a:rPr>
                          <m:t>=</m:t>
                        </m:r>
                        <m:f>
                          <m:fPr>
                            <m:ctrlPr>
                              <a:rPr lang="en-US" sz="2400" i="1">
                                <a:latin typeface="Cambria Math"/>
                              </a:rPr>
                            </m:ctrlPr>
                          </m:fPr>
                          <m:num>
                            <m:r>
                              <a:rPr lang="en-US" sz="2400" i="1">
                                <a:latin typeface="Cambria Math"/>
                              </a:rPr>
                              <m:t>3</m:t>
                            </m:r>
                          </m:num>
                          <m:den>
                            <m:r>
                              <a:rPr lang="en-US" sz="2400" i="1">
                                <a:latin typeface="Cambria Math"/>
                              </a:rPr>
                              <m:t>2</m:t>
                            </m:r>
                          </m:den>
                        </m:f>
                        <m:r>
                          <a:rPr lang="en-US" sz="2400" i="1">
                            <a:latin typeface="Cambria Math"/>
                          </a:rPr>
                          <m:t>𝑘</m:t>
                        </m:r>
                        <m:sSub>
                          <m:sSubPr>
                            <m:ctrlPr>
                              <a:rPr lang="en-US" sz="2400" i="1">
                                <a:latin typeface="Cambria Math"/>
                              </a:rPr>
                            </m:ctrlPr>
                          </m:sSubPr>
                          <m:e>
                            <m:r>
                              <a:rPr lang="en-US" sz="2400" i="1">
                                <a:latin typeface="Cambria Math"/>
                              </a:rPr>
                              <m:t>𝑇</m:t>
                            </m:r>
                          </m:e>
                          <m:sub>
                            <m:r>
                              <a:rPr lang="en-US" sz="2400" i="1">
                                <a:latin typeface="Cambria Math"/>
                              </a:rPr>
                              <m:t>𝑔𝑟𝑖𝑝</m:t>
                            </m:r>
                          </m:sub>
                        </m:sSub>
                        <m:r>
                          <a:rPr lang="en-US" sz="2400" i="1">
                            <a:latin typeface="Cambria Math"/>
                          </a:rPr>
                          <m:t> </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1900623" y="4642725"/>
                  <a:ext cx="2263120" cy="783804"/>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648200" y="4541607"/>
                  <a:ext cx="2630400" cy="895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tx2"/>
                                </a:solidFill>
                                <a:latin typeface="Cambria Math"/>
                              </a:rPr>
                            </m:ctrlPr>
                          </m:sSubPr>
                          <m:e>
                            <m:r>
                              <a:rPr lang="en-US" sz="2400" i="1">
                                <a:solidFill>
                                  <a:schemeClr val="tx2"/>
                                </a:solidFill>
                                <a:latin typeface="Cambria Math"/>
                              </a:rPr>
                              <m:t>𝑈</m:t>
                            </m:r>
                          </m:e>
                          <m:sub>
                            <m:r>
                              <a:rPr lang="en-US" sz="2400" i="1">
                                <a:solidFill>
                                  <a:schemeClr val="tx2"/>
                                </a:solidFill>
                                <a:latin typeface="Cambria Math"/>
                              </a:rPr>
                              <m:t>𝐸𝑆</m:t>
                            </m:r>
                          </m:sub>
                        </m:sSub>
                        <m:r>
                          <a:rPr lang="en-US" sz="2400" i="1">
                            <a:latin typeface="Cambria Math"/>
                          </a:rPr>
                          <m:t>=</m:t>
                        </m:r>
                        <m:f>
                          <m:fPr>
                            <m:ctrlPr>
                              <a:rPr lang="en-US" sz="2400" i="1">
                                <a:latin typeface="Cambria Math"/>
                              </a:rPr>
                            </m:ctrlPr>
                          </m:fPr>
                          <m:num>
                            <m:r>
                              <a:rPr lang="en-US" sz="2400" i="1">
                                <a:latin typeface="Cambria Math"/>
                              </a:rPr>
                              <m:t>3</m:t>
                            </m:r>
                            <m:sSup>
                              <m:sSupPr>
                                <m:ctrlPr>
                                  <a:rPr lang="en-US" sz="2400" i="1">
                                    <a:latin typeface="Cambria Math"/>
                                  </a:rPr>
                                </m:ctrlPr>
                              </m:sSupPr>
                              <m:e>
                                <m:r>
                                  <a:rPr lang="en-US" sz="2400" i="1">
                                    <a:latin typeface="Cambria Math"/>
                                  </a:rPr>
                                  <m:t>𝑒</m:t>
                                </m:r>
                              </m:e>
                              <m:sup>
                                <m:r>
                                  <a:rPr lang="en-US" sz="2400" i="1">
                                    <a:latin typeface="Cambria Math"/>
                                  </a:rPr>
                                  <m:t>2</m:t>
                                </m:r>
                              </m:sup>
                            </m:sSup>
                          </m:num>
                          <m:den>
                            <m:r>
                              <a:rPr lang="en-US" sz="2400" i="1">
                                <a:latin typeface="Cambria Math"/>
                              </a:rPr>
                              <m:t>20</m:t>
                            </m:r>
                            <m:sSub>
                              <m:sSubPr>
                                <m:ctrlPr>
                                  <a:rPr lang="en-US" sz="2400" i="1">
                                    <a:latin typeface="Cambria Math"/>
                                  </a:rPr>
                                </m:ctrlPr>
                              </m:sSubPr>
                              <m:e>
                                <m:r>
                                  <a:rPr lang="en-US" sz="2400" i="1">
                                    <a:latin typeface="Cambria Math"/>
                                    <a:sym typeface="Symbol"/>
                                  </a:rPr>
                                  <m:t></m:t>
                                </m:r>
                              </m:e>
                              <m:sub>
                                <m:r>
                                  <a:rPr lang="en-US" sz="2400" i="1">
                                    <a:latin typeface="Cambria Math"/>
                                  </a:rPr>
                                  <m:t>𝑜</m:t>
                                </m:r>
                              </m:sub>
                            </m:sSub>
                            <m:sSub>
                              <m:sSubPr>
                                <m:ctrlPr>
                                  <a:rPr lang="en-US" sz="2400" i="1">
                                    <a:latin typeface="Cambria Math"/>
                                  </a:rPr>
                                </m:ctrlPr>
                              </m:sSubPr>
                              <m:e>
                                <m:r>
                                  <a:rPr lang="en-US" sz="2400" i="1">
                                    <a:latin typeface="Cambria Math"/>
                                  </a:rPr>
                                  <m:t>𝑅</m:t>
                                </m:r>
                              </m:e>
                              <m:sub>
                                <m:r>
                                  <a:rPr lang="en-US" sz="2400" i="1">
                                    <a:latin typeface="Cambria Math"/>
                                  </a:rPr>
                                  <m:t>𝑎𝑡𝑜𝑚</m:t>
                                </m:r>
                              </m:sub>
                            </m:sSub>
                          </m:den>
                        </m:f>
                        <m:r>
                          <a:rPr lang="en-US" sz="2400" i="1">
                            <a:latin typeface="Cambria Math"/>
                          </a:rPr>
                          <m:t> </m:t>
                        </m:r>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648200" y="4541607"/>
                  <a:ext cx="2630400" cy="895886"/>
                </a:xfrm>
                <a:prstGeom prst="rect">
                  <a:avLst/>
                </a:prstGeom>
                <a:blipFill rotWithShape="1">
                  <a:blip r:embed="rId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8" name="Rectangle 7"/>
              <p:cNvSpPr/>
              <p:nvPr/>
            </p:nvSpPr>
            <p:spPr>
              <a:xfrm>
                <a:off x="2743200" y="5133397"/>
                <a:ext cx="4182492" cy="86735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tx2"/>
                          </a:solidFill>
                          <a:latin typeface="Cambria Math"/>
                          <a:sym typeface="Symbol"/>
                        </a:rPr>
                        <m:t></m:t>
                      </m:r>
                      <m:r>
                        <a:rPr lang="en-US" sz="2400" i="1">
                          <a:latin typeface="Cambria Math"/>
                        </a:rPr>
                        <m:t>=</m:t>
                      </m:r>
                      <m:f>
                        <m:fPr>
                          <m:ctrlPr>
                            <a:rPr lang="en-US" sz="2400" i="1">
                              <a:latin typeface="Cambria Math"/>
                            </a:rPr>
                          </m:ctrlPr>
                        </m:fPr>
                        <m:num>
                          <m:sSub>
                            <m:sSubPr>
                              <m:ctrlPr>
                                <a:rPr lang="en-US" sz="2400" i="1">
                                  <a:latin typeface="Cambria Math"/>
                                </a:rPr>
                              </m:ctrlPr>
                            </m:sSubPr>
                            <m:e>
                              <m:r>
                                <a:rPr lang="en-US" sz="2400" i="1">
                                  <a:latin typeface="Cambria Math"/>
                                </a:rPr>
                                <m:t>𝑈</m:t>
                              </m:r>
                            </m:e>
                            <m:sub>
                              <m:r>
                                <a:rPr lang="en-US" sz="2400" i="1">
                                  <a:latin typeface="Cambria Math"/>
                                </a:rPr>
                                <m:t>𝑘𝑇</m:t>
                              </m:r>
                            </m:sub>
                          </m:sSub>
                        </m:num>
                        <m:den>
                          <m:sSub>
                            <m:sSubPr>
                              <m:ctrlPr>
                                <a:rPr lang="en-US" sz="2400" i="1">
                                  <a:latin typeface="Cambria Math"/>
                                </a:rPr>
                              </m:ctrlPr>
                            </m:sSubPr>
                            <m:e>
                              <m:r>
                                <a:rPr lang="en-US" sz="2400" i="1">
                                  <a:latin typeface="Cambria Math"/>
                                </a:rPr>
                                <m:t>𝑈</m:t>
                              </m:r>
                            </m:e>
                            <m:sub>
                              <m:r>
                                <a:rPr lang="en-US" sz="2400" i="1">
                                  <a:latin typeface="Cambria Math"/>
                                </a:rPr>
                                <m:t>𝐸𝑆</m:t>
                              </m:r>
                            </m:sub>
                          </m:sSub>
                        </m:den>
                      </m:f>
                      <m:r>
                        <a:rPr lang="en-US" sz="2400" i="1">
                          <a:latin typeface="Cambria Math"/>
                        </a:rPr>
                        <m:t>  =</m:t>
                      </m:r>
                      <m:f>
                        <m:fPr>
                          <m:ctrlPr>
                            <a:rPr lang="en-US" sz="2400" i="1">
                              <a:latin typeface="Cambria Math"/>
                            </a:rPr>
                          </m:ctrlPr>
                        </m:fPr>
                        <m:num>
                          <m:r>
                            <a:rPr lang="en-US" sz="2400" i="1">
                              <a:latin typeface="Cambria Math"/>
                            </a:rPr>
                            <m:t>10</m:t>
                          </m:r>
                          <m:sSub>
                            <m:sSubPr>
                              <m:ctrlPr>
                                <a:rPr lang="en-US" sz="2400" i="1">
                                  <a:latin typeface="Cambria Math"/>
                                </a:rPr>
                              </m:ctrlPr>
                            </m:sSubPr>
                            <m:e>
                              <m:r>
                                <a:rPr lang="en-US" sz="2400" i="1">
                                  <a:latin typeface="Cambria Math"/>
                                  <a:sym typeface="Symbol"/>
                                </a:rPr>
                                <m:t></m:t>
                              </m:r>
                            </m:e>
                            <m:sub>
                              <m:r>
                                <a:rPr lang="en-US" sz="2400" i="1">
                                  <a:latin typeface="Cambria Math"/>
                                </a:rPr>
                                <m:t>𝑜</m:t>
                              </m:r>
                            </m:sub>
                          </m:sSub>
                          <m:r>
                            <a:rPr lang="en-US" sz="2400" i="1">
                              <a:latin typeface="Cambria Math"/>
                            </a:rPr>
                            <m:t>𝑘</m:t>
                          </m:r>
                          <m:sSub>
                            <m:sSubPr>
                              <m:ctrlPr>
                                <a:rPr lang="en-US" sz="2400" i="1">
                                  <a:latin typeface="Cambria Math"/>
                                </a:rPr>
                              </m:ctrlPr>
                            </m:sSubPr>
                            <m:e>
                              <m:sSub>
                                <m:sSubPr>
                                  <m:ctrlPr>
                                    <a:rPr lang="en-US" sz="2400" i="1">
                                      <a:latin typeface="Cambria Math"/>
                                    </a:rPr>
                                  </m:ctrlPr>
                                </m:sSubPr>
                                <m:e>
                                  <m:r>
                                    <a:rPr lang="en-US" sz="2400" i="1">
                                      <a:latin typeface="Cambria Math"/>
                                    </a:rPr>
                                    <m:t>𝑅</m:t>
                                  </m:r>
                                </m:e>
                                <m:sub>
                                  <m:r>
                                    <a:rPr lang="en-US" sz="2400" i="1">
                                      <a:latin typeface="Cambria Math"/>
                                    </a:rPr>
                                    <m:t>𝑎𝑡𝑜𝑚</m:t>
                                  </m:r>
                                </m:sub>
                              </m:sSub>
                              <m:r>
                                <a:rPr lang="en-US" sz="2400" i="1">
                                  <a:latin typeface="Cambria Math"/>
                                </a:rPr>
                                <m:t>𝑇</m:t>
                              </m:r>
                            </m:e>
                            <m:sub>
                              <m:r>
                                <a:rPr lang="en-US" sz="2400" i="1">
                                  <a:latin typeface="Cambria Math"/>
                                </a:rPr>
                                <m:t>𝑔𝑟𝑖𝑝</m:t>
                              </m:r>
                            </m:sub>
                          </m:sSub>
                        </m:num>
                        <m:den>
                          <m:sSup>
                            <m:sSupPr>
                              <m:ctrlPr>
                                <a:rPr lang="en-US" sz="2400" i="1">
                                  <a:latin typeface="Cambria Math"/>
                                </a:rPr>
                              </m:ctrlPr>
                            </m:sSupPr>
                            <m:e>
                              <m:r>
                                <a:rPr lang="en-US" sz="2400" i="1">
                                  <a:latin typeface="Cambria Math"/>
                                </a:rPr>
                                <m:t>𝑒</m:t>
                              </m:r>
                            </m:e>
                            <m:sup>
                              <m:r>
                                <a:rPr lang="en-US" sz="2400" i="1">
                                  <a:latin typeface="Cambria Math"/>
                                </a:rPr>
                                <m:t>2</m:t>
                              </m:r>
                            </m:sup>
                          </m:sSup>
                        </m:den>
                      </m:f>
                      <m:r>
                        <a:rPr lang="en-US" sz="2400" i="1">
                          <a:latin typeface="Cambria Math"/>
                        </a:rPr>
                        <m:t> </m:t>
                      </m:r>
                    </m:oMath>
                  </m:oMathPara>
                </a14:m>
                <a:endParaRPr lang="en-US" sz="2400" dirty="0"/>
              </a:p>
            </p:txBody>
          </p:sp>
        </mc:Choice>
        <mc:Fallback xmlns="">
          <p:sp>
            <p:nvSpPr>
              <p:cNvPr id="8" name="Rectangle 7"/>
              <p:cNvSpPr>
                <a:spLocks noRot="1" noChangeAspect="1" noMove="1" noResize="1" noEditPoints="1" noAdjustHandles="1" noChangeArrowheads="1" noChangeShapeType="1" noTextEdit="1"/>
              </p:cNvSpPr>
              <p:nvPr/>
            </p:nvSpPr>
            <p:spPr>
              <a:xfrm>
                <a:off x="2743200" y="5133397"/>
                <a:ext cx="4182492" cy="867353"/>
              </a:xfrm>
              <a:prstGeom prst="rect">
                <a:avLst/>
              </a:prstGeom>
              <a:blipFill rotWithShape="1">
                <a:blip r:embed="rId4"/>
                <a:stretch>
                  <a:fillRect/>
                </a:stretch>
              </a:blipFill>
            </p:spPr>
            <p:txBody>
              <a:bodyPr/>
              <a:lstStyle/>
              <a:p>
                <a:r>
                  <a:rPr lang="en-US">
                    <a:noFill/>
                  </a:rPr>
                  <a:t> </a:t>
                </a:r>
              </a:p>
            </p:txBody>
          </p:sp>
        </mc:Fallback>
      </mc:AlternateContent>
      <p:sp>
        <p:nvSpPr>
          <p:cNvPr id="11"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14</a:t>
            </a:r>
            <a:endParaRPr lang="en-US" altLang="zh-TW" sz="2800" b="1" dirty="0">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9" name="Rectangle 8"/>
              <p:cNvSpPr/>
              <p:nvPr/>
            </p:nvSpPr>
            <p:spPr>
              <a:xfrm>
                <a:off x="3346594" y="3093660"/>
                <a:ext cx="2412712" cy="9725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tx2"/>
                              </a:solidFill>
                              <a:latin typeface="Cambria Math"/>
                            </a:rPr>
                          </m:ctrlPr>
                        </m:sSubPr>
                        <m:e>
                          <m:r>
                            <a:rPr lang="en-US" sz="2400" i="1">
                              <a:solidFill>
                                <a:schemeClr val="tx2"/>
                              </a:solidFill>
                              <a:latin typeface="Cambria Math"/>
                            </a:rPr>
                            <m:t>𝐹</m:t>
                          </m:r>
                        </m:e>
                        <m:sub>
                          <m:r>
                            <a:rPr lang="en-US" sz="2400" i="1">
                              <a:solidFill>
                                <a:schemeClr val="tx2"/>
                              </a:solidFill>
                              <a:latin typeface="Cambria Math"/>
                            </a:rPr>
                            <m:t>𝑖𝑗</m:t>
                          </m:r>
                        </m:sub>
                      </m:sSub>
                      <m:r>
                        <a:rPr lang="en-US" sz="2400" i="1">
                          <a:latin typeface="Cambria Math"/>
                        </a:rPr>
                        <m:t>=−</m:t>
                      </m:r>
                      <m:r>
                        <a:rPr lang="en-US" sz="2400" i="1" smtClean="0">
                          <a:latin typeface="Cambria Math"/>
                          <a:sym typeface="Symbol"/>
                        </a:rPr>
                        <m:t></m:t>
                      </m:r>
                      <m:f>
                        <m:fPr>
                          <m:ctrlPr>
                            <a:rPr lang="en-US" sz="2400" i="1">
                              <a:latin typeface="Cambria Math"/>
                            </a:rPr>
                          </m:ctrlPr>
                        </m:fPr>
                        <m:num>
                          <m:sSup>
                            <m:sSupPr>
                              <m:ctrlPr>
                                <a:rPr lang="en-US" sz="2400" i="1">
                                  <a:latin typeface="Cambria Math"/>
                                </a:rPr>
                              </m:ctrlPr>
                            </m:sSupPr>
                            <m:e>
                              <m:r>
                                <m:rPr>
                                  <m:sty m:val="p"/>
                                </m:rPr>
                                <a:rPr lang="en-US" sz="2400">
                                  <a:latin typeface="Cambria Math"/>
                                </a:rPr>
                                <m:t>e</m:t>
                              </m:r>
                            </m:e>
                            <m:sup>
                              <m:r>
                                <a:rPr lang="en-US" sz="2400" i="1">
                                  <a:latin typeface="Cambria Math"/>
                                </a:rPr>
                                <m:t>2</m:t>
                              </m:r>
                            </m:sup>
                          </m:sSup>
                        </m:num>
                        <m:den>
                          <m:r>
                            <a:rPr lang="en-US" sz="2400" i="1">
                              <a:latin typeface="Cambria Math"/>
                            </a:rPr>
                            <m:t>4</m:t>
                          </m:r>
                          <m:sSub>
                            <m:sSubPr>
                              <m:ctrlPr>
                                <a:rPr lang="en-US" sz="2400" i="1">
                                  <a:latin typeface="Cambria Math"/>
                                </a:rPr>
                              </m:ctrlPr>
                            </m:sSubPr>
                            <m:e>
                              <m:r>
                                <a:rPr lang="en-US" sz="2400" i="1">
                                  <a:latin typeface="Cambria Math"/>
                                  <a:sym typeface="Symbol"/>
                                </a:rPr>
                                <m:t></m:t>
                              </m:r>
                            </m:e>
                            <m:sub>
                              <m:r>
                                <a:rPr lang="en-US" sz="2400" i="1">
                                  <a:latin typeface="Cambria Math"/>
                                </a:rPr>
                                <m:t>𝑜</m:t>
                              </m:r>
                            </m:sub>
                          </m:sSub>
                          <m:sSubSup>
                            <m:sSubSupPr>
                              <m:ctrlPr>
                                <a:rPr lang="en-US" sz="2400" i="1">
                                  <a:latin typeface="Cambria Math"/>
                                </a:rPr>
                              </m:ctrlPr>
                            </m:sSubSupPr>
                            <m:e>
                              <m:r>
                                <a:rPr lang="en-US" sz="2400" i="1">
                                  <a:latin typeface="Cambria Math"/>
                                </a:rPr>
                                <m:t>𝑅</m:t>
                              </m:r>
                            </m:e>
                            <m:sub>
                              <m:r>
                                <a:rPr lang="en-US" sz="2400" i="1">
                                  <a:latin typeface="Cambria Math"/>
                                </a:rPr>
                                <m:t>𝑖𝑗</m:t>
                              </m:r>
                            </m:sub>
                            <m:sup>
                              <m:r>
                                <a:rPr lang="en-US" sz="2400" i="1">
                                  <a:latin typeface="Cambria Math"/>
                                </a:rPr>
                                <m:t>2</m:t>
                              </m:r>
                            </m:sup>
                          </m:sSubSup>
                        </m:den>
                      </m:f>
                      <m:r>
                        <a:rPr lang="en-US" sz="2400" i="1">
                          <a:latin typeface="Cambria Math"/>
                        </a:rPr>
                        <m:t> </m:t>
                      </m:r>
                    </m:oMath>
                  </m:oMathPara>
                </a14:m>
                <a:endParaRPr lang="en-US" sz="2400" dirty="0"/>
              </a:p>
            </p:txBody>
          </p:sp>
        </mc:Choice>
        <mc:Fallback xmlns="">
          <p:sp>
            <p:nvSpPr>
              <p:cNvPr id="9" name="Rectangle 8"/>
              <p:cNvSpPr>
                <a:spLocks noRot="1" noChangeAspect="1" noMove="1" noResize="1" noEditPoints="1" noAdjustHandles="1" noChangeArrowheads="1" noChangeShapeType="1" noTextEdit="1"/>
              </p:cNvSpPr>
              <p:nvPr/>
            </p:nvSpPr>
            <p:spPr>
              <a:xfrm>
                <a:off x="3346594" y="3093660"/>
                <a:ext cx="2412712" cy="972510"/>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0284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MD - Solution</a:t>
            </a:r>
            <a:endParaRPr lang="en-US" dirty="0"/>
          </a:p>
        </p:txBody>
      </p:sp>
      <p:sp>
        <p:nvSpPr>
          <p:cNvPr id="3" name="Footer Placeholder 2"/>
          <p:cNvSpPr>
            <a:spLocks noGrp="1"/>
          </p:cNvSpPr>
          <p:nvPr>
            <p:ph type="ftr" sz="quarter" idx="11"/>
          </p:nvPr>
        </p:nvSpPr>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7"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15</a:t>
            </a:r>
            <a:endParaRPr lang="en-US" altLang="zh-TW" sz="2800" b="1" dirty="0">
              <a:latin typeface="Arial" charset="0"/>
              <a:ea typeface="新細明體" pitchFamily="18" charset="-120"/>
            </a:endParaRPr>
          </a:p>
        </p:txBody>
      </p:sp>
      <p:graphicFrame>
        <p:nvGraphicFramePr>
          <p:cNvPr id="10" name="Chart 9"/>
          <p:cNvGraphicFramePr/>
          <p:nvPr>
            <p:extLst>
              <p:ext uri="{D42A27DB-BD31-4B8C-83A1-F6EECF244321}">
                <p14:modId xmlns:p14="http://schemas.microsoft.com/office/powerpoint/2010/main" val="3702980092"/>
              </p:ext>
            </p:extLst>
          </p:nvPr>
        </p:nvGraphicFramePr>
        <p:xfrm>
          <a:off x="1295400" y="1914239"/>
          <a:ext cx="6912379" cy="41436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extLst>
              <p:ext uri="{D42A27DB-BD31-4B8C-83A1-F6EECF244321}">
                <p14:modId xmlns:p14="http://schemas.microsoft.com/office/powerpoint/2010/main" val="4167501363"/>
              </p:ext>
            </p:extLst>
          </p:nvPr>
        </p:nvGraphicFramePr>
        <p:xfrm>
          <a:off x="1447800" y="1600200"/>
          <a:ext cx="7128052" cy="42671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366586188"/>
              </p:ext>
            </p:extLst>
          </p:nvPr>
        </p:nvGraphicFramePr>
        <p:xfrm>
          <a:off x="1520823" y="1600200"/>
          <a:ext cx="7373680" cy="4419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5249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2" grpId="0">
        <p:bldAsOne/>
      </p:bldGraphic>
      <p:bldGraphic spid="1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101858"/>
            <a:ext cx="7772400" cy="1143000"/>
          </a:xfrm>
        </p:spPr>
        <p:txBody>
          <a:bodyPr/>
          <a:lstStyle/>
          <a:p>
            <a:r>
              <a:rPr lang="en-US" dirty="0" smtClean="0"/>
              <a:t>Valid MD - Summary</a:t>
            </a:r>
            <a:endParaRPr lang="en-US" dirty="0"/>
          </a:p>
        </p:txBody>
      </p:sp>
      <p:sp>
        <p:nvSpPr>
          <p:cNvPr id="3" name="Footer Placeholder 2"/>
          <p:cNvSpPr>
            <a:spLocks noGrp="1"/>
          </p:cNvSpPr>
          <p:nvPr>
            <p:ph type="ftr" sz="quarter" idx="11"/>
          </p:nvPr>
        </p:nvSpPr>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
        <p:nvSpPr>
          <p:cNvPr id="8"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16</a:t>
            </a:r>
            <a:endParaRPr lang="en-US" altLang="zh-TW" sz="2800" b="1" dirty="0">
              <a:latin typeface="Arial" charset="0"/>
              <a:ea typeface="新細明體" pitchFamily="18" charset="-120"/>
            </a:endParaRPr>
          </a:p>
        </p:txBody>
      </p:sp>
      <p:sp>
        <p:nvSpPr>
          <p:cNvPr id="4" name="Rectangle 3"/>
          <p:cNvSpPr/>
          <p:nvPr/>
        </p:nvSpPr>
        <p:spPr>
          <a:xfrm>
            <a:off x="304800" y="1237536"/>
            <a:ext cx="8839200" cy="5570756"/>
          </a:xfrm>
          <a:prstGeom prst="rect">
            <a:avLst/>
          </a:prstGeom>
        </p:spPr>
        <p:txBody>
          <a:bodyPr wrap="square">
            <a:spAutoFit/>
          </a:bodyPr>
          <a:lstStyle/>
          <a:p>
            <a:pPr algn="ctr" hangingPunct="0"/>
            <a:r>
              <a:rPr lang="en-US" sz="2400" dirty="0" smtClean="0">
                <a:solidFill>
                  <a:schemeClr val="tx2"/>
                </a:solidFill>
              </a:rPr>
              <a:t>MD solutions valid by QM </a:t>
            </a:r>
            <a:r>
              <a:rPr lang="en-US" sz="2400" dirty="0" smtClean="0"/>
              <a:t>require the thermal kT energy of the heating NWs in the tensile test to be converted to </a:t>
            </a:r>
            <a:r>
              <a:rPr lang="en-US" sz="2400" dirty="0" smtClean="0"/>
              <a:t>Coulomb </a:t>
            </a:r>
            <a:r>
              <a:rPr lang="en-US" sz="2400" dirty="0" smtClean="0"/>
              <a:t>repulsion between atoms or lost to the surroundings</a:t>
            </a:r>
          </a:p>
          <a:p>
            <a:pPr algn="ctr" hangingPunct="0"/>
            <a:endParaRPr lang="en-US" sz="800" dirty="0"/>
          </a:p>
          <a:p>
            <a:pPr algn="ctr" hangingPunct="0"/>
            <a:r>
              <a:rPr lang="en-US" sz="2400" dirty="0" smtClean="0"/>
              <a:t>For </a:t>
            </a:r>
            <a:r>
              <a:rPr lang="en-US" sz="2400" dirty="0"/>
              <a:t>the 8 Ȧ square silver </a:t>
            </a:r>
            <a:r>
              <a:rPr lang="en-US" sz="2400" dirty="0" smtClean="0"/>
              <a:t>NW, only about </a:t>
            </a:r>
            <a:r>
              <a:rPr lang="en-US" sz="2400" dirty="0" smtClean="0">
                <a:solidFill>
                  <a:schemeClr val="tx2"/>
                </a:solidFill>
              </a:rPr>
              <a:t>15 % </a:t>
            </a:r>
            <a:r>
              <a:rPr lang="en-US" sz="2400" dirty="0" smtClean="0"/>
              <a:t>of the thermal kT absorbed for the grips of the tensile test  stiffen the NW, the remaining </a:t>
            </a:r>
            <a:r>
              <a:rPr lang="en-US" sz="2400" dirty="0" smtClean="0">
                <a:solidFill>
                  <a:schemeClr val="tx2"/>
                </a:solidFill>
              </a:rPr>
              <a:t>85%  </a:t>
            </a:r>
            <a:r>
              <a:rPr lang="en-US" sz="2400" dirty="0" smtClean="0"/>
              <a:t>lost as EM radiation.</a:t>
            </a:r>
          </a:p>
          <a:p>
            <a:pPr algn="ctr" hangingPunct="0"/>
            <a:endParaRPr lang="en-US" sz="2400" dirty="0"/>
          </a:p>
          <a:p>
            <a:pPr algn="ctr" hangingPunct="0"/>
            <a:r>
              <a:rPr lang="en-US" sz="2400" dirty="0"/>
              <a:t>The </a:t>
            </a:r>
            <a:r>
              <a:rPr lang="en-US" sz="2400" dirty="0">
                <a:solidFill>
                  <a:schemeClr val="tx2"/>
                </a:solidFill>
              </a:rPr>
              <a:t>MD </a:t>
            </a:r>
            <a:r>
              <a:rPr lang="en-US" sz="2400" dirty="0"/>
              <a:t>simulation</a:t>
            </a:r>
            <a:r>
              <a:rPr lang="en-US" sz="2400" dirty="0">
                <a:solidFill>
                  <a:schemeClr val="tx2"/>
                </a:solidFill>
              </a:rPr>
              <a:t> </a:t>
            </a:r>
            <a:r>
              <a:rPr lang="en-US" sz="2400" dirty="0" smtClean="0"/>
              <a:t>gives </a:t>
            </a:r>
            <a:r>
              <a:rPr lang="en-US" sz="2400" dirty="0"/>
              <a:t>the uniaxial Young’s modulus Yo ~ </a:t>
            </a:r>
            <a:r>
              <a:rPr lang="en-US" sz="2400" dirty="0" smtClean="0"/>
              <a:t>17 </a:t>
            </a:r>
            <a:r>
              <a:rPr lang="en-US" sz="2400" dirty="0"/>
              <a:t>x 10</a:t>
            </a:r>
            <a:r>
              <a:rPr lang="en-US" sz="2400" baseline="30000" dirty="0"/>
              <a:t>6</a:t>
            </a:r>
            <a:r>
              <a:rPr lang="en-US" sz="2400" dirty="0"/>
              <a:t> </a:t>
            </a:r>
            <a:r>
              <a:rPr lang="en-US" sz="2400" dirty="0" smtClean="0"/>
              <a:t>psi. </a:t>
            </a:r>
            <a:r>
              <a:rPr lang="en-US" sz="2400" dirty="0"/>
              <a:t>In the triaxial stress state, Young’s modulus of the NW is </a:t>
            </a:r>
            <a:r>
              <a:rPr lang="en-US" sz="2400" dirty="0" smtClean="0"/>
              <a:t>Y </a:t>
            </a:r>
            <a:r>
              <a:rPr lang="en-US" sz="2400" dirty="0"/>
              <a:t>~ </a:t>
            </a:r>
            <a:r>
              <a:rPr lang="en-US" sz="2400" dirty="0" smtClean="0"/>
              <a:t>31x10</a:t>
            </a:r>
            <a:r>
              <a:rPr lang="en-US" sz="2400" baseline="30000" dirty="0" smtClean="0"/>
              <a:t>6</a:t>
            </a:r>
            <a:r>
              <a:rPr lang="en-US" sz="2400" dirty="0" smtClean="0"/>
              <a:t> </a:t>
            </a:r>
            <a:r>
              <a:rPr lang="en-US" sz="2400" dirty="0"/>
              <a:t>psi. The stiffening</a:t>
            </a:r>
            <a:r>
              <a:rPr lang="en-US" sz="2400" dirty="0">
                <a:solidFill>
                  <a:schemeClr val="tx2"/>
                </a:solidFill>
              </a:rPr>
              <a:t> enhancement </a:t>
            </a:r>
            <a:r>
              <a:rPr lang="en-US" sz="2400" dirty="0"/>
              <a:t>is </a:t>
            </a:r>
            <a:r>
              <a:rPr lang="en-US" sz="2400" dirty="0">
                <a:solidFill>
                  <a:schemeClr val="tx2"/>
                </a:solidFill>
              </a:rPr>
              <a:t>Y/Yo ~ </a:t>
            </a:r>
            <a:r>
              <a:rPr lang="en-US" sz="2400" dirty="0" smtClean="0">
                <a:solidFill>
                  <a:schemeClr val="tx2"/>
                </a:solidFill>
              </a:rPr>
              <a:t>1.88. </a:t>
            </a:r>
          </a:p>
          <a:p>
            <a:pPr algn="ctr" hangingPunct="0"/>
            <a:endParaRPr lang="en-US" sz="2400" dirty="0"/>
          </a:p>
          <a:p>
            <a:pPr algn="ctr" hangingPunct="0"/>
            <a:r>
              <a:rPr lang="en-US" sz="2400" dirty="0" smtClean="0"/>
              <a:t>Strain hardening  induces mechanical heating in the NW, but was </a:t>
            </a:r>
            <a:r>
              <a:rPr lang="en-US" sz="2400" dirty="0" smtClean="0">
                <a:solidFill>
                  <a:schemeClr val="tx2"/>
                </a:solidFill>
              </a:rPr>
              <a:t>excluded</a:t>
            </a:r>
            <a:r>
              <a:rPr lang="en-US" sz="2400" dirty="0" smtClean="0"/>
              <a:t>  from the MD simulation.  </a:t>
            </a:r>
          </a:p>
          <a:p>
            <a:pPr algn="ctr" hangingPunct="0"/>
            <a:endParaRPr lang="en-US" dirty="0"/>
          </a:p>
          <a:p>
            <a:pPr algn="ctr" hangingPunct="0"/>
            <a:endParaRPr lang="en-US" dirty="0"/>
          </a:p>
        </p:txBody>
      </p:sp>
    </p:spTree>
    <p:extLst>
      <p:ext uri="{BB962C8B-B14F-4D97-AF65-F5344CB8AC3E}">
        <p14:creationId xmlns:p14="http://schemas.microsoft.com/office/powerpoint/2010/main" val="53698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10040"/>
            <a:ext cx="8648700" cy="4528810"/>
          </a:xfrm>
        </p:spPr>
        <p:txBody>
          <a:bodyPr/>
          <a:lstStyle/>
          <a:p>
            <a:pPr marL="0" indent="0" algn="ctr">
              <a:buNone/>
            </a:pPr>
            <a:r>
              <a:rPr lang="en-US" sz="2400" b="0" dirty="0" smtClean="0">
                <a:solidFill>
                  <a:schemeClr val="tx2"/>
                </a:solidFill>
              </a:rPr>
              <a:t>MD </a:t>
            </a:r>
            <a:r>
              <a:rPr lang="en-US" sz="2400" b="0" dirty="0" smtClean="0"/>
              <a:t>based </a:t>
            </a:r>
            <a:r>
              <a:rPr lang="en-US" sz="2400" b="0" dirty="0"/>
              <a:t>on </a:t>
            </a:r>
            <a:r>
              <a:rPr lang="en-US" sz="2400" b="0" dirty="0" smtClean="0">
                <a:solidFill>
                  <a:schemeClr val="tx2"/>
                </a:solidFill>
              </a:rPr>
              <a:t>SM</a:t>
            </a:r>
            <a:r>
              <a:rPr lang="en-US" sz="2400" b="0" dirty="0" smtClean="0"/>
              <a:t> that assumes </a:t>
            </a:r>
            <a:r>
              <a:rPr lang="en-US" sz="2400" b="0" dirty="0"/>
              <a:t>atoms have kT energy </a:t>
            </a:r>
            <a:r>
              <a:rPr lang="en-US" sz="2400" b="0" dirty="0" smtClean="0"/>
              <a:t>          is </a:t>
            </a:r>
            <a:r>
              <a:rPr lang="en-US" sz="2400" b="0" dirty="0" smtClean="0">
                <a:solidFill>
                  <a:schemeClr val="tx2"/>
                </a:solidFill>
              </a:rPr>
              <a:t>invalid</a:t>
            </a:r>
            <a:r>
              <a:rPr lang="en-US" sz="2400" b="0" dirty="0" smtClean="0"/>
              <a:t> for NWs</a:t>
            </a:r>
          </a:p>
          <a:p>
            <a:pPr marL="0" indent="0" algn="ctr">
              <a:buNone/>
            </a:pPr>
            <a:endParaRPr lang="en-US" sz="2400" b="0" dirty="0" smtClean="0"/>
          </a:p>
          <a:p>
            <a:pPr marL="0" indent="0" algn="ctr">
              <a:buNone/>
            </a:pPr>
            <a:r>
              <a:rPr lang="en-US" sz="2400" b="0" dirty="0" smtClean="0">
                <a:solidFill>
                  <a:schemeClr val="tx2"/>
                </a:solidFill>
              </a:rPr>
              <a:t>MD </a:t>
            </a:r>
            <a:r>
              <a:rPr lang="en-US" sz="2400" b="0" dirty="0" smtClean="0"/>
              <a:t>and</a:t>
            </a:r>
            <a:r>
              <a:rPr lang="en-US" sz="2400" b="0" dirty="0" smtClean="0">
                <a:solidFill>
                  <a:schemeClr val="tx2"/>
                </a:solidFill>
              </a:rPr>
              <a:t> FE </a:t>
            </a:r>
            <a:r>
              <a:rPr lang="en-US" sz="2400" b="0" dirty="0" smtClean="0"/>
              <a:t>provide equivalent simulations of NWs, but both are </a:t>
            </a:r>
            <a:r>
              <a:rPr lang="en-US" sz="2400" b="0" dirty="0" smtClean="0">
                <a:solidFill>
                  <a:schemeClr val="tx2"/>
                </a:solidFill>
              </a:rPr>
              <a:t>invalid</a:t>
            </a:r>
            <a:r>
              <a:rPr lang="en-US" sz="2400" b="0" dirty="0" smtClean="0"/>
              <a:t> by QM and </a:t>
            </a:r>
            <a:r>
              <a:rPr lang="en-US" sz="2400" b="0" dirty="0">
                <a:solidFill>
                  <a:srgbClr val="FFFFFF"/>
                </a:solidFill>
              </a:rPr>
              <a:t>give </a:t>
            </a:r>
            <a:r>
              <a:rPr lang="en-US" sz="2400" b="0" dirty="0">
                <a:solidFill>
                  <a:schemeClr val="tx2"/>
                </a:solidFill>
              </a:rPr>
              <a:t>unphysical</a:t>
            </a:r>
            <a:r>
              <a:rPr lang="en-US" sz="2400" b="0" dirty="0">
                <a:solidFill>
                  <a:srgbClr val="FFFFFF"/>
                </a:solidFill>
              </a:rPr>
              <a:t> results</a:t>
            </a:r>
            <a:endParaRPr lang="en-US" sz="2400" b="0" dirty="0"/>
          </a:p>
          <a:p>
            <a:pPr marL="0" lvl="0" indent="0" algn="ctr">
              <a:buNone/>
            </a:pPr>
            <a:endParaRPr lang="en-US" sz="2400" b="0" dirty="0">
              <a:solidFill>
                <a:schemeClr val="tx2"/>
              </a:solidFill>
            </a:endParaRPr>
          </a:p>
          <a:p>
            <a:pPr marL="0" lvl="0" indent="0" algn="ctr">
              <a:buNone/>
            </a:pPr>
            <a:r>
              <a:rPr lang="en-US" sz="2400" b="0" dirty="0" smtClean="0">
                <a:solidFill>
                  <a:schemeClr val="tx2"/>
                </a:solidFill>
              </a:rPr>
              <a:t>Valid MD </a:t>
            </a:r>
            <a:r>
              <a:rPr lang="en-US" sz="2400" b="0" dirty="0" smtClean="0"/>
              <a:t>of NWs requires conservation of absorbed kT heat by the creation of excitons (holon and electron pairs) .</a:t>
            </a:r>
          </a:p>
          <a:p>
            <a:pPr marL="0" lvl="0" indent="0" algn="ctr">
              <a:buNone/>
            </a:pPr>
            <a:endParaRPr lang="en-US" sz="2400" b="0" dirty="0"/>
          </a:p>
          <a:p>
            <a:pPr marL="0" lvl="0" indent="0" algn="ctr">
              <a:buNone/>
            </a:pPr>
            <a:r>
              <a:rPr lang="en-US" sz="2400" b="0" dirty="0" smtClean="0">
                <a:solidFill>
                  <a:schemeClr val="tx2"/>
                </a:solidFill>
              </a:rPr>
              <a:t>SM</a:t>
            </a:r>
            <a:r>
              <a:rPr lang="en-US" sz="2400" b="0" dirty="0" smtClean="0"/>
              <a:t> and classical physics that allow conservation by increases in temperature give </a:t>
            </a:r>
            <a:r>
              <a:rPr lang="en-US" sz="2400" b="0" dirty="0" smtClean="0">
                <a:solidFill>
                  <a:schemeClr val="tx2"/>
                </a:solidFill>
              </a:rPr>
              <a:t>invalid MD</a:t>
            </a:r>
            <a:r>
              <a:rPr lang="en-US" sz="2400" b="0" dirty="0" smtClean="0"/>
              <a:t> solutions for NWs.</a:t>
            </a:r>
          </a:p>
          <a:p>
            <a:pPr marL="0" lvl="0" indent="0" algn="ctr">
              <a:buNone/>
            </a:pPr>
            <a:endParaRPr lang="en-US" sz="2400" b="0" dirty="0"/>
          </a:p>
          <a:p>
            <a:pPr marL="0" lvl="0" indent="0" algn="ctr">
              <a:buNone/>
            </a:pPr>
            <a:r>
              <a:rPr lang="en-US" sz="2000" b="0" dirty="0" smtClean="0"/>
              <a:t> </a:t>
            </a:r>
            <a:endParaRPr lang="en-US" sz="2000" b="0" dirty="0" smtClean="0">
              <a:solidFill>
                <a:srgbClr val="FFFFFF"/>
              </a:solidFill>
            </a:endParaRPr>
          </a:p>
          <a:p>
            <a:pPr marL="0" lvl="0" indent="0" algn="ctr">
              <a:buNone/>
            </a:pPr>
            <a:endParaRPr lang="en-US" sz="800" b="0" dirty="0">
              <a:solidFill>
                <a:srgbClr val="FFFFFF"/>
              </a:solidFill>
            </a:endParaRPr>
          </a:p>
          <a:p>
            <a:pPr marL="457200" indent="-457200" algn="ctr">
              <a:buAutoNum type="arabicPeriod"/>
            </a:pPr>
            <a:endParaRPr lang="en-US" sz="2200" b="0" dirty="0"/>
          </a:p>
          <a:p>
            <a:pPr marL="0" indent="0" algn="ctr">
              <a:buNone/>
            </a:pPr>
            <a:r>
              <a:rPr lang="en-US" sz="2200" b="0" dirty="0" smtClean="0"/>
              <a:t>  </a:t>
            </a:r>
            <a:endParaRPr lang="en-US" sz="2200" b="0" dirty="0"/>
          </a:p>
        </p:txBody>
      </p:sp>
      <p:sp>
        <p:nvSpPr>
          <p:cNvPr id="3" name="Title 2"/>
          <p:cNvSpPr>
            <a:spLocks noGrp="1"/>
          </p:cNvSpPr>
          <p:nvPr>
            <p:ph type="title"/>
          </p:nvPr>
        </p:nvSpPr>
        <p:spPr>
          <a:xfrm>
            <a:off x="685800" y="304800"/>
            <a:ext cx="7772400" cy="1143000"/>
          </a:xfrm>
        </p:spPr>
        <p:txBody>
          <a:bodyPr/>
          <a:lstStyle/>
          <a:p>
            <a:r>
              <a:rPr lang="en-US" dirty="0" smtClean="0"/>
              <a:t>Conclusions</a:t>
            </a:r>
            <a:endParaRPr lang="en-US" dirty="0"/>
          </a:p>
        </p:txBody>
      </p:sp>
      <p:sp>
        <p:nvSpPr>
          <p:cNvPr id="5" name="Text Box 25"/>
          <p:cNvSpPr txBox="1">
            <a:spLocks noChangeArrowheads="1"/>
          </p:cNvSpPr>
          <p:nvPr/>
        </p:nvSpPr>
        <p:spPr bwMode="auto">
          <a:xfrm>
            <a:off x="8458200" y="6019800"/>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17</a:t>
            </a:r>
            <a:endParaRPr lang="en-US" altLang="zh-TW" sz="2800" b="1" dirty="0">
              <a:latin typeface="Arial" charset="0"/>
              <a:ea typeface="新細明體" pitchFamily="18" charset="-120"/>
            </a:endParaRPr>
          </a:p>
        </p:txBody>
      </p:sp>
      <p:sp>
        <p:nvSpPr>
          <p:cNvPr id="7" name="Footer Placeholder 6"/>
          <p:cNvSpPr>
            <a:spLocks noGrp="1"/>
          </p:cNvSpPr>
          <p:nvPr>
            <p:ph type="ftr" sz="quarter" idx="11"/>
          </p:nvPr>
        </p:nvSpPr>
        <p:spPr/>
        <p:txBody>
          <a:bodyPr/>
          <a:lstStyle/>
          <a:p>
            <a:pPr algn="ctr" eaLnBrk="0" fontAlgn="base" hangingPunct="0">
              <a:spcAft>
                <a:spcPct val="0"/>
              </a:spcAft>
              <a:defRPr/>
            </a:pPr>
            <a:r>
              <a:rPr lang="en-US" altLang="zh-TW" dirty="0" smtClean="0">
                <a:solidFill>
                  <a:srgbClr val="FFFF00"/>
                </a:solidFill>
              </a:rPr>
              <a:t>ASME 4th Micro/Nanoscale Heat Transfer Conf. (</a:t>
            </a:r>
            <a:r>
              <a:rPr lang="en-US" altLang="zh-TW" dirty="0" err="1" smtClean="0">
                <a:solidFill>
                  <a:srgbClr val="FFFF00"/>
                </a:solidFill>
              </a:rPr>
              <a:t>MNHMT</a:t>
            </a:r>
            <a:r>
              <a:rPr lang="en-US" altLang="zh-TW" dirty="0" smtClean="0">
                <a:solidFill>
                  <a:srgbClr val="FFFF00"/>
                </a:solidFill>
              </a:rPr>
              <a:t>-13), Hong Kong, Dec. 11-14, 2013</a:t>
            </a:r>
            <a:endParaRPr lang="en-US" altLang="zh-TW" dirty="0">
              <a:solidFill>
                <a:srgbClr val="FFFF00"/>
              </a:solidFill>
            </a:endParaRPr>
          </a:p>
        </p:txBody>
      </p:sp>
    </p:spTree>
    <p:extLst>
      <p:ext uri="{BB962C8B-B14F-4D97-AF65-F5344CB8AC3E}">
        <p14:creationId xmlns:p14="http://schemas.microsoft.com/office/powerpoint/2010/main" val="228423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1371600"/>
            <a:ext cx="7772400" cy="611188"/>
          </a:xfrm>
        </p:spPr>
        <p:txBody>
          <a:bodyPr/>
          <a:lstStyle/>
          <a:p>
            <a:r>
              <a:rPr lang="zh-TW" altLang="en-US" dirty="0" smtClean="0">
                <a:solidFill>
                  <a:srgbClr val="FFFF00"/>
                </a:solidFill>
                <a:ea typeface="新細明體" pitchFamily="18" charset="-120"/>
              </a:rPr>
              <a:t>      </a:t>
            </a:r>
            <a:r>
              <a:rPr lang="en-US" altLang="zh-TW" dirty="0" smtClean="0">
                <a:solidFill>
                  <a:srgbClr val="FFFF00"/>
                </a:solidFill>
                <a:ea typeface="新細明體" pitchFamily="18" charset="-120"/>
              </a:rPr>
              <a:t>Questions &amp; Papers</a:t>
            </a:r>
          </a:p>
        </p:txBody>
      </p:sp>
      <p:sp>
        <p:nvSpPr>
          <p:cNvPr id="37891" name="Rectangle 3"/>
          <p:cNvSpPr>
            <a:spLocks noGrp="1" noChangeArrowheads="1"/>
          </p:cNvSpPr>
          <p:nvPr>
            <p:ph type="body" idx="1"/>
          </p:nvPr>
        </p:nvSpPr>
        <p:spPr>
          <a:xfrm>
            <a:off x="381000" y="2667000"/>
            <a:ext cx="8382000" cy="1066800"/>
          </a:xfrm>
        </p:spPr>
        <p:txBody>
          <a:bodyPr/>
          <a:lstStyle/>
          <a:p>
            <a:pPr algn="ctr">
              <a:buFontTx/>
              <a:buNone/>
            </a:pPr>
            <a:r>
              <a:rPr lang="en-US" altLang="zh-CN" dirty="0" smtClean="0">
                <a:solidFill>
                  <a:schemeClr val="tx2"/>
                </a:solidFill>
                <a:ea typeface="SimSun" pitchFamily="2" charset="-122"/>
              </a:rPr>
              <a:t>        </a:t>
            </a:r>
            <a:r>
              <a:rPr lang="en-US" altLang="zh-CN" sz="2800" b="0" dirty="0" smtClean="0">
                <a:ea typeface="SimSun" pitchFamily="2" charset="-122"/>
              </a:rPr>
              <a:t>Email: nanoqed@gmail.com</a:t>
            </a:r>
          </a:p>
          <a:p>
            <a:pPr algn="ctr">
              <a:buFontTx/>
              <a:buNone/>
            </a:pPr>
            <a:endParaRPr lang="en-US" altLang="zh-CN" b="0" dirty="0" smtClean="0">
              <a:solidFill>
                <a:schemeClr val="tx2"/>
              </a:solidFill>
              <a:ea typeface="SimSun" pitchFamily="2" charset="-122"/>
            </a:endParaRPr>
          </a:p>
          <a:p>
            <a:pPr algn="ctr">
              <a:buFontTx/>
              <a:buNone/>
            </a:pPr>
            <a:r>
              <a:rPr lang="en-US" altLang="zh-CN" b="0" dirty="0" smtClean="0">
                <a:ea typeface="SimSun" pitchFamily="2" charset="-122"/>
              </a:rPr>
              <a:t>     </a:t>
            </a:r>
            <a:r>
              <a:rPr lang="en-US" altLang="zh-CN" sz="2800" b="0" dirty="0" smtClean="0">
                <a:solidFill>
                  <a:schemeClr val="tx2"/>
                </a:solidFill>
                <a:ea typeface="SimSun" pitchFamily="2" charset="-122"/>
                <a:hlinkClick r:id="rId3"/>
              </a:rPr>
              <a:t>http://www.nanoqed.org</a:t>
            </a:r>
            <a:endParaRPr lang="en-US" altLang="zh-CN" sz="2800" b="0" dirty="0" smtClean="0">
              <a:solidFill>
                <a:schemeClr val="tx2"/>
              </a:solidFill>
              <a:ea typeface="SimSun" pitchFamily="2" charset="-122"/>
            </a:endParaRPr>
          </a:p>
          <a:p>
            <a:pPr algn="ctr">
              <a:buFontTx/>
              <a:buNone/>
            </a:pPr>
            <a:endParaRPr lang="en-US" altLang="zh-CN" sz="2800" b="0" dirty="0" smtClean="0">
              <a:solidFill>
                <a:schemeClr val="tx2"/>
              </a:solidFill>
              <a:ea typeface="SimSun" pitchFamily="2" charset="-122"/>
            </a:endParaRPr>
          </a:p>
          <a:p>
            <a:pPr algn="ctr">
              <a:buFontTx/>
              <a:buNone/>
            </a:pPr>
            <a:r>
              <a:rPr lang="en-US" altLang="zh-CN" sz="2800" b="0" dirty="0" smtClean="0">
                <a:solidFill>
                  <a:schemeClr val="tx2"/>
                </a:solidFill>
                <a:ea typeface="SimSun" pitchFamily="2" charset="-122"/>
              </a:rPr>
              <a:t>     </a:t>
            </a:r>
            <a:endParaRPr lang="en-US" altLang="zh-CN" sz="2800" b="0" dirty="0" smtClean="0">
              <a:ea typeface="SimSun" pitchFamily="2" charset="-122"/>
            </a:endParaRPr>
          </a:p>
        </p:txBody>
      </p:sp>
      <p:sp>
        <p:nvSpPr>
          <p:cNvPr id="6" name="Text Box 6"/>
          <p:cNvSpPr txBox="1">
            <a:spLocks noChangeArrowheads="1"/>
          </p:cNvSpPr>
          <p:nvPr/>
        </p:nvSpPr>
        <p:spPr bwMode="auto">
          <a:xfrm>
            <a:off x="8534400" y="6110288"/>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18</a:t>
            </a:r>
            <a:endParaRPr lang="en-US" altLang="zh-TW" sz="2800" b="1" dirty="0">
              <a:ea typeface="新細明體" pitchFamily="18" charset="-120"/>
            </a:endParaRPr>
          </a:p>
        </p:txBody>
      </p:sp>
      <p:sp>
        <p:nvSpPr>
          <p:cNvPr id="3" name="Footer Placeholder 2"/>
          <p:cNvSpPr>
            <a:spLocks noGrp="1"/>
          </p:cNvSpPr>
          <p:nvPr>
            <p:ph type="ftr" sz="quarter" idx="11"/>
          </p:nvPr>
        </p:nvSpPr>
        <p:spPr/>
        <p:txBody>
          <a:bodyPr/>
          <a:lstStyle/>
          <a:p>
            <a:pPr algn="ctr" eaLnBrk="0" fontAlgn="base" hangingPunct="0">
              <a:spcAft>
                <a:spcPct val="0"/>
              </a:spcAft>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Tree>
    <p:extLst>
      <p:ext uri="{BB962C8B-B14F-4D97-AF65-F5344CB8AC3E}">
        <p14:creationId xmlns:p14="http://schemas.microsoft.com/office/powerpoint/2010/main" val="954757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 y="990600"/>
            <a:ext cx="8610600" cy="3810000"/>
          </a:xfrm>
        </p:spPr>
        <p:txBody>
          <a:bodyPr/>
          <a:lstStyle/>
          <a:p>
            <a:pPr marL="0" indent="0" algn="ctr">
              <a:buNone/>
            </a:pPr>
            <a:r>
              <a:rPr lang="en-US" sz="2400" b="0" dirty="0" smtClean="0"/>
              <a:t>Molecular Dynamics </a:t>
            </a:r>
            <a:r>
              <a:rPr lang="en-US" sz="2400" b="0" dirty="0" smtClean="0">
                <a:solidFill>
                  <a:schemeClr val="tx2"/>
                </a:solidFill>
              </a:rPr>
              <a:t>MD</a:t>
            </a:r>
            <a:r>
              <a:rPr lang="en-US" sz="2400" b="0" dirty="0" smtClean="0"/>
              <a:t> is commonly used to simulate</a:t>
            </a:r>
            <a:r>
              <a:rPr lang="en-US" sz="2400" dirty="0" smtClean="0"/>
              <a:t> </a:t>
            </a:r>
            <a:r>
              <a:rPr lang="en-US" sz="2400" b="0" dirty="0" smtClean="0">
                <a:solidFill>
                  <a:schemeClr val="tx2"/>
                </a:solidFill>
              </a:rPr>
              <a:t>nanostructures</a:t>
            </a:r>
            <a:r>
              <a:rPr lang="en-US" sz="2400" dirty="0" smtClean="0"/>
              <a:t> </a:t>
            </a:r>
            <a:r>
              <a:rPr lang="en-US" sz="2400" b="0" dirty="0" smtClean="0"/>
              <a:t>in the belief:</a:t>
            </a:r>
          </a:p>
          <a:p>
            <a:pPr marL="0" indent="0" algn="ctr">
              <a:buNone/>
            </a:pPr>
            <a:endParaRPr lang="en-US" sz="800" b="0" dirty="0"/>
          </a:p>
          <a:p>
            <a:pPr marL="0" indent="0" algn="ctr">
              <a:buNone/>
            </a:pPr>
            <a:r>
              <a:rPr lang="en-US" sz="2400" b="0" dirty="0" smtClean="0"/>
              <a:t>Atomistic response using L-J potentials (ab initio) is </a:t>
            </a:r>
            <a:r>
              <a:rPr lang="en-US" sz="2400" b="0" dirty="0" smtClean="0">
                <a:solidFill>
                  <a:schemeClr val="tx2"/>
                </a:solidFill>
              </a:rPr>
              <a:t>more accurate</a:t>
            </a:r>
            <a:r>
              <a:rPr lang="en-US" sz="2400" b="0" dirty="0" smtClean="0"/>
              <a:t> than macroscopic finite element </a:t>
            </a:r>
            <a:r>
              <a:rPr lang="en-US" sz="2400" b="0" dirty="0" smtClean="0">
                <a:solidFill>
                  <a:schemeClr val="tx2"/>
                </a:solidFill>
              </a:rPr>
              <a:t>FE</a:t>
            </a:r>
            <a:r>
              <a:rPr lang="en-US" sz="2400" b="0" dirty="0" smtClean="0"/>
              <a:t> programs, e.g., ANSYS, COMSOL, etc.</a:t>
            </a:r>
          </a:p>
          <a:p>
            <a:pPr marL="0" indent="0" algn="ctr">
              <a:buNone/>
            </a:pPr>
            <a:endParaRPr lang="en-US" sz="800" b="0" dirty="0"/>
          </a:p>
          <a:p>
            <a:pPr marL="0" indent="0" algn="ctr">
              <a:buNone/>
            </a:pPr>
            <a:r>
              <a:rPr lang="en-US" sz="2400" b="0" dirty="0" smtClean="0"/>
              <a:t>In this talk, it is shown: </a:t>
            </a:r>
          </a:p>
          <a:p>
            <a:pPr marL="0" indent="0" algn="ctr">
              <a:buNone/>
            </a:pPr>
            <a:endParaRPr lang="en-US" sz="800" b="0" dirty="0"/>
          </a:p>
          <a:p>
            <a:pPr marL="0" indent="0" algn="ctr">
              <a:buNone/>
            </a:pPr>
            <a:r>
              <a:rPr lang="en-US" sz="2400" b="0" dirty="0" smtClean="0">
                <a:solidFill>
                  <a:schemeClr val="tx2"/>
                </a:solidFill>
              </a:rPr>
              <a:t>FE </a:t>
            </a:r>
            <a:r>
              <a:rPr lang="en-US" sz="2400" b="0" dirty="0" smtClean="0"/>
              <a:t>gives equivalent response to </a:t>
            </a:r>
            <a:r>
              <a:rPr lang="en-US" sz="2400" b="0" dirty="0" smtClean="0">
                <a:solidFill>
                  <a:schemeClr val="tx2"/>
                </a:solidFill>
              </a:rPr>
              <a:t>MD </a:t>
            </a:r>
            <a:r>
              <a:rPr lang="en-US" sz="2400" b="0" dirty="0" smtClean="0"/>
              <a:t>for</a:t>
            </a:r>
            <a:r>
              <a:rPr lang="en-US" sz="2400" b="0" dirty="0" smtClean="0">
                <a:solidFill>
                  <a:schemeClr val="tx2"/>
                </a:solidFill>
              </a:rPr>
              <a:t> nanostructures, </a:t>
            </a:r>
            <a:r>
              <a:rPr lang="en-US" sz="2400" b="0" dirty="0" smtClean="0"/>
              <a:t>but both are </a:t>
            </a:r>
            <a:r>
              <a:rPr lang="en-US" sz="2400" b="0" dirty="0" smtClean="0">
                <a:solidFill>
                  <a:schemeClr val="tx2"/>
                </a:solidFill>
              </a:rPr>
              <a:t>invalid </a:t>
            </a:r>
            <a:r>
              <a:rPr lang="en-US" sz="2400" b="0" dirty="0" smtClean="0"/>
              <a:t>by quantum </a:t>
            </a:r>
            <a:r>
              <a:rPr lang="en-US" sz="2400" b="0" dirty="0"/>
              <a:t>m</a:t>
            </a:r>
            <a:r>
              <a:rPr lang="en-US" sz="2400" b="0" dirty="0" smtClean="0"/>
              <a:t>echanics</a:t>
            </a:r>
            <a:r>
              <a:rPr lang="en-US" sz="2400" b="0" dirty="0" smtClean="0">
                <a:solidFill>
                  <a:schemeClr val="tx2"/>
                </a:solidFill>
              </a:rPr>
              <a:t> QM</a:t>
            </a:r>
            <a:endParaRPr lang="en-US" sz="2400" b="0" dirty="0" smtClean="0"/>
          </a:p>
          <a:p>
            <a:pPr marL="0" indent="0" algn="ctr">
              <a:buNone/>
            </a:pPr>
            <a:endParaRPr lang="en-US" sz="800" b="0" dirty="0" smtClean="0"/>
          </a:p>
          <a:p>
            <a:pPr marL="0" indent="0" algn="ctr">
              <a:buNone/>
            </a:pPr>
            <a:r>
              <a:rPr lang="en-US" sz="2400" b="0" dirty="0" smtClean="0"/>
              <a:t>And </a:t>
            </a:r>
            <a:r>
              <a:rPr lang="en-US" sz="2400" b="0" dirty="0"/>
              <a:t>t</a:t>
            </a:r>
            <a:r>
              <a:rPr lang="en-US" sz="2400" b="0" dirty="0" smtClean="0"/>
              <a:t>o illustrate, </a:t>
            </a:r>
          </a:p>
          <a:p>
            <a:pPr marL="0" indent="0" algn="ctr">
              <a:buNone/>
            </a:pPr>
            <a:endParaRPr lang="en-US" sz="800" b="0" dirty="0" smtClean="0"/>
          </a:p>
          <a:p>
            <a:pPr marL="0" indent="0" algn="ctr">
              <a:buNone/>
            </a:pPr>
            <a:r>
              <a:rPr lang="en-US" sz="2400" b="0" dirty="0" smtClean="0">
                <a:solidFill>
                  <a:schemeClr val="tx2"/>
                </a:solidFill>
              </a:rPr>
              <a:t> Invalid </a:t>
            </a:r>
            <a:r>
              <a:rPr lang="en-US" sz="2400" b="0" dirty="0" smtClean="0"/>
              <a:t>and</a:t>
            </a:r>
            <a:r>
              <a:rPr lang="en-US" sz="2400" b="0" dirty="0" smtClean="0">
                <a:solidFill>
                  <a:schemeClr val="tx2"/>
                </a:solidFill>
              </a:rPr>
              <a:t> valid </a:t>
            </a:r>
            <a:r>
              <a:rPr lang="en-US" sz="2400" b="0" dirty="0" smtClean="0"/>
              <a:t>MD solutions </a:t>
            </a:r>
            <a:r>
              <a:rPr lang="en-US" sz="2400" b="0" dirty="0"/>
              <a:t>by </a:t>
            </a:r>
            <a:r>
              <a:rPr lang="en-US" sz="2400" b="0" dirty="0">
                <a:solidFill>
                  <a:schemeClr val="tx2"/>
                </a:solidFill>
              </a:rPr>
              <a:t>QM</a:t>
            </a:r>
          </a:p>
          <a:p>
            <a:pPr marL="0" indent="0" algn="ctr">
              <a:buNone/>
            </a:pPr>
            <a:r>
              <a:rPr lang="en-US" sz="2400" b="0" dirty="0" smtClean="0"/>
              <a:t>are presented for nanowires NWs in a tensile test</a:t>
            </a:r>
            <a:endParaRPr lang="en-US" sz="2400" b="0" dirty="0" smtClean="0">
              <a:solidFill>
                <a:schemeClr val="tx2"/>
              </a:solidFill>
            </a:endParaRPr>
          </a:p>
        </p:txBody>
      </p:sp>
      <p:sp>
        <p:nvSpPr>
          <p:cNvPr id="3" name="Title 2"/>
          <p:cNvSpPr>
            <a:spLocks noGrp="1"/>
          </p:cNvSpPr>
          <p:nvPr>
            <p:ph type="title"/>
          </p:nvPr>
        </p:nvSpPr>
        <p:spPr>
          <a:xfrm>
            <a:off x="685800" y="38100"/>
            <a:ext cx="7772400" cy="1143000"/>
          </a:xfrm>
        </p:spPr>
        <p:txBody>
          <a:bodyPr/>
          <a:lstStyle/>
          <a:p>
            <a:r>
              <a:rPr lang="en-US" dirty="0" smtClean="0"/>
              <a:t>Introduction</a:t>
            </a:r>
            <a:endParaRPr lang="en-US" dirty="0"/>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2</a:t>
            </a:r>
            <a:endParaRPr lang="en-US" altLang="zh-TW" sz="2800" b="1" dirty="0">
              <a:latin typeface="Arial" charset="0"/>
              <a:ea typeface="新細明體" pitchFamily="18" charset="-120"/>
            </a:endParaRPr>
          </a:p>
        </p:txBody>
      </p:sp>
      <p:sp>
        <p:nvSpPr>
          <p:cNvPr id="7" name="Footer Placeholder 6"/>
          <p:cNvSpPr>
            <a:spLocks noGrp="1"/>
          </p:cNvSpPr>
          <p:nvPr>
            <p:ph type="ftr" sz="quarter" idx="11"/>
          </p:nvPr>
        </p:nvSpPr>
        <p:spPr/>
        <p:txBody>
          <a:bodyPr/>
          <a:lstStyle/>
          <a:p>
            <a:pPr algn="ctr" eaLnBrk="0" fontAlgn="base" hangingPunct="0">
              <a:spcAft>
                <a:spcPct val="0"/>
              </a:spcAft>
              <a:defRPr/>
            </a:pPr>
            <a:r>
              <a:rPr lang="en-US" altLang="zh-TW" dirty="0" smtClean="0">
                <a:solidFill>
                  <a:srgbClr val="FFFF00"/>
                </a:solidFill>
              </a:rPr>
              <a:t>ASME 4th Micro/Nanoscale Heat Transfer Conf. (</a:t>
            </a:r>
            <a:r>
              <a:rPr lang="en-US" altLang="zh-TW" dirty="0" err="1" smtClean="0">
                <a:solidFill>
                  <a:srgbClr val="FFFF00"/>
                </a:solidFill>
              </a:rPr>
              <a:t>MNHMT</a:t>
            </a:r>
            <a:r>
              <a:rPr lang="en-US" altLang="zh-TW" dirty="0" smtClean="0">
                <a:solidFill>
                  <a:srgbClr val="FFFF00"/>
                </a:solidFill>
              </a:rPr>
              <a:t>-13), Hong Kong, Dec. 11-14, 2013</a:t>
            </a:r>
            <a:endParaRPr lang="en-US" altLang="zh-TW" dirty="0">
              <a:solidFill>
                <a:srgbClr val="FFFF00"/>
              </a:solidFill>
            </a:endParaRPr>
          </a:p>
        </p:txBody>
      </p:sp>
    </p:spTree>
    <p:extLst>
      <p:ext uri="{BB962C8B-B14F-4D97-AF65-F5344CB8AC3E}">
        <p14:creationId xmlns:p14="http://schemas.microsoft.com/office/powerpoint/2010/main" val="66382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371600"/>
            <a:ext cx="7772400" cy="1470025"/>
          </a:xfrm>
        </p:spPr>
        <p:txBody>
          <a:bodyPr/>
          <a:lstStyle/>
          <a:p>
            <a:r>
              <a:rPr lang="en-US" altLang="zh-HK" dirty="0" smtClean="0"/>
              <a:t>MD and FE Restrictions</a:t>
            </a:r>
            <a:endParaRPr lang="zh-HK" altLang="en-US" dirty="0"/>
          </a:p>
        </p:txBody>
      </p:sp>
      <p:sp>
        <p:nvSpPr>
          <p:cNvPr id="3" name="Subtitle 2"/>
          <p:cNvSpPr>
            <a:spLocks noGrp="1"/>
          </p:cNvSpPr>
          <p:nvPr>
            <p:ph type="subTitle" idx="1"/>
          </p:nvPr>
        </p:nvSpPr>
        <p:spPr>
          <a:xfrm>
            <a:off x="495300" y="3276600"/>
            <a:ext cx="8305800" cy="1752600"/>
          </a:xfrm>
        </p:spPr>
        <p:txBody>
          <a:bodyPr/>
          <a:lstStyle/>
          <a:p>
            <a:r>
              <a:rPr lang="en-US" altLang="zh-HK" sz="2400" b="0" dirty="0" smtClean="0"/>
              <a:t> </a:t>
            </a:r>
            <a:r>
              <a:rPr lang="en-US" altLang="zh-HK" sz="2400" b="0" dirty="0" smtClean="0">
                <a:solidFill>
                  <a:schemeClr val="tx2"/>
                </a:solidFill>
              </a:rPr>
              <a:t>MD</a:t>
            </a:r>
            <a:r>
              <a:rPr lang="en-US" altLang="zh-HK" sz="2400" b="0" dirty="0" smtClean="0"/>
              <a:t> and </a:t>
            </a:r>
            <a:r>
              <a:rPr lang="en-US" altLang="zh-HK" sz="2400" b="0" dirty="0" smtClean="0">
                <a:solidFill>
                  <a:schemeClr val="tx2"/>
                </a:solidFill>
              </a:rPr>
              <a:t>FE</a:t>
            </a:r>
            <a:r>
              <a:rPr lang="en-US" altLang="zh-HK" sz="2400" b="0" dirty="0" smtClean="0"/>
              <a:t> are restricted by statistical mechanics </a:t>
            </a:r>
            <a:r>
              <a:rPr lang="en-US" altLang="zh-HK" sz="2400" b="0" dirty="0" smtClean="0">
                <a:solidFill>
                  <a:schemeClr val="tx2"/>
                </a:solidFill>
              </a:rPr>
              <a:t>SM</a:t>
            </a:r>
            <a:r>
              <a:rPr lang="en-US" altLang="zh-HK" sz="2400" b="0" dirty="0" smtClean="0"/>
              <a:t> and classical physics to atoms having thermal heat capacity</a:t>
            </a:r>
            <a:r>
              <a:rPr lang="en-US" altLang="zh-HK" sz="2400" b="0" dirty="0" smtClean="0">
                <a:solidFill>
                  <a:schemeClr val="tx2"/>
                </a:solidFill>
              </a:rPr>
              <a:t> </a:t>
            </a:r>
          </a:p>
          <a:p>
            <a:endParaRPr lang="en-US" altLang="zh-HK" sz="2400" b="0" dirty="0"/>
          </a:p>
          <a:p>
            <a:endParaRPr lang="en-US" altLang="zh-HK" sz="800" b="0" dirty="0"/>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a:latin typeface="Arial" charset="0"/>
                <a:ea typeface="新細明體" pitchFamily="18" charset="-120"/>
              </a:rPr>
              <a:t>3</a:t>
            </a:r>
          </a:p>
        </p:txBody>
      </p:sp>
      <p:sp>
        <p:nvSpPr>
          <p:cNvPr id="7" name="Footer Placeholder 6"/>
          <p:cNvSpPr>
            <a:spLocks noGrp="1"/>
          </p:cNvSpPr>
          <p:nvPr>
            <p:ph type="ftr" sz="quarter" idx="11"/>
          </p:nvPr>
        </p:nvSpPr>
        <p:spPr/>
        <p:txBody>
          <a:bodyPr/>
          <a:lstStyle/>
          <a:p>
            <a:pPr algn="ct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Tree>
    <p:extLst>
      <p:ext uri="{BB962C8B-B14F-4D97-AF65-F5344CB8AC3E}">
        <p14:creationId xmlns:p14="http://schemas.microsoft.com/office/powerpoint/2010/main" val="131424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altLang="zh-HK" dirty="0" smtClean="0"/>
              <a:t>Validity </a:t>
            </a:r>
            <a:endParaRPr lang="zh-HK" altLang="en-US" dirty="0"/>
          </a:p>
        </p:txBody>
      </p:sp>
      <p:sp>
        <p:nvSpPr>
          <p:cNvPr id="3" name="Subtitle 2"/>
          <p:cNvSpPr>
            <a:spLocks noGrp="1"/>
          </p:cNvSpPr>
          <p:nvPr>
            <p:ph type="subTitle" idx="1"/>
          </p:nvPr>
        </p:nvSpPr>
        <p:spPr>
          <a:xfrm>
            <a:off x="609600" y="2057400"/>
            <a:ext cx="7848600" cy="1752600"/>
          </a:xfrm>
        </p:spPr>
        <p:txBody>
          <a:bodyPr/>
          <a:lstStyle/>
          <a:p>
            <a:r>
              <a:rPr lang="en-US" altLang="zh-HK" sz="2400" b="0" dirty="0" smtClean="0"/>
              <a:t>Historically, </a:t>
            </a:r>
            <a:r>
              <a:rPr lang="en-US" altLang="zh-HK" sz="2400" b="0" dirty="0" smtClean="0">
                <a:solidFill>
                  <a:schemeClr val="tx2"/>
                </a:solidFill>
              </a:rPr>
              <a:t>MD </a:t>
            </a:r>
            <a:r>
              <a:rPr lang="en-US" altLang="zh-HK" sz="2400" b="0" dirty="0" smtClean="0"/>
              <a:t>simulations</a:t>
            </a:r>
            <a:r>
              <a:rPr lang="en-US" altLang="zh-HK" sz="2400" b="0" dirty="0" smtClean="0">
                <a:solidFill>
                  <a:schemeClr val="tx2"/>
                </a:solidFill>
              </a:rPr>
              <a:t> </a:t>
            </a:r>
            <a:r>
              <a:rPr lang="en-US" altLang="zh-HK" sz="2400" b="0" dirty="0" smtClean="0"/>
              <a:t>of the </a:t>
            </a:r>
            <a:r>
              <a:rPr lang="en-US" altLang="zh-HK" sz="2400" b="0" dirty="0" smtClean="0">
                <a:solidFill>
                  <a:schemeClr val="tx2"/>
                </a:solidFill>
              </a:rPr>
              <a:t>bulk</a:t>
            </a:r>
            <a:r>
              <a:rPr lang="en-US" altLang="zh-HK" sz="2400" b="0" dirty="0" smtClean="0"/>
              <a:t> performed under periodic boundary conditions or PBC  </a:t>
            </a:r>
            <a:r>
              <a:rPr lang="en-US" altLang="zh-HK" sz="2400" b="0" dirty="0" smtClean="0">
                <a:solidFill>
                  <a:schemeClr val="tx2"/>
                </a:solidFill>
              </a:rPr>
              <a:t>assume </a:t>
            </a:r>
            <a:r>
              <a:rPr lang="en-US" altLang="zh-HK" sz="2400" b="0" dirty="0" smtClean="0"/>
              <a:t>atoms have heat capacity</a:t>
            </a:r>
            <a:endParaRPr lang="en-US" altLang="zh-HK" sz="2400" dirty="0" smtClean="0"/>
          </a:p>
          <a:p>
            <a:endParaRPr lang="en-US" altLang="zh-HK" sz="2400" b="0" dirty="0" smtClean="0"/>
          </a:p>
          <a:p>
            <a:r>
              <a:rPr lang="en-US" altLang="zh-HK" sz="2400" b="0" dirty="0" smtClean="0"/>
              <a:t>In the macroscopic bulk being simulated, </a:t>
            </a:r>
            <a:r>
              <a:rPr lang="en-US" altLang="zh-HK" sz="2400" b="0" dirty="0" smtClean="0">
                <a:solidFill>
                  <a:schemeClr val="tx2"/>
                </a:solidFill>
              </a:rPr>
              <a:t>all atoms </a:t>
            </a:r>
            <a:r>
              <a:rPr lang="en-US" altLang="zh-HK" sz="2400" b="0" dirty="0" smtClean="0"/>
              <a:t>do indeed </a:t>
            </a:r>
            <a:r>
              <a:rPr lang="en-US" altLang="zh-HK" sz="2400" b="0" dirty="0" smtClean="0">
                <a:solidFill>
                  <a:schemeClr val="tx2"/>
                </a:solidFill>
              </a:rPr>
              <a:t>have </a:t>
            </a:r>
            <a:r>
              <a:rPr lang="en-US" altLang="zh-HK" sz="2400" b="0" dirty="0" smtClean="0"/>
              <a:t>heat capacity </a:t>
            </a:r>
          </a:p>
          <a:p>
            <a:endParaRPr lang="en-US" altLang="zh-HK" sz="2400" b="0" dirty="0"/>
          </a:p>
          <a:p>
            <a:r>
              <a:rPr lang="en-US" altLang="zh-HK" sz="2400" b="0" dirty="0" smtClean="0">
                <a:solidFill>
                  <a:schemeClr val="tx2"/>
                </a:solidFill>
              </a:rPr>
              <a:t>MD</a:t>
            </a:r>
            <a:r>
              <a:rPr lang="en-US" altLang="zh-HK" sz="2400" b="0" dirty="0" smtClean="0"/>
              <a:t> is therefore </a:t>
            </a:r>
            <a:r>
              <a:rPr lang="en-US" altLang="zh-HK" sz="2400" b="0" dirty="0" smtClean="0">
                <a:solidFill>
                  <a:schemeClr val="tx2"/>
                </a:solidFill>
              </a:rPr>
              <a:t>valid </a:t>
            </a:r>
            <a:r>
              <a:rPr lang="en-US" altLang="zh-HK" sz="2400" b="0" dirty="0" smtClean="0"/>
              <a:t>for bulk PBC simulations </a:t>
            </a:r>
            <a:endParaRPr lang="zh-HK" altLang="en-US" sz="2400" b="0" dirty="0"/>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a:latin typeface="Arial" charset="0"/>
                <a:ea typeface="新細明體" pitchFamily="18" charset="-120"/>
              </a:rPr>
              <a:t>4</a:t>
            </a:r>
          </a:p>
        </p:txBody>
      </p:sp>
      <p:sp>
        <p:nvSpPr>
          <p:cNvPr id="7" name="Footer Placeholder 6"/>
          <p:cNvSpPr>
            <a:spLocks noGrp="1"/>
          </p:cNvSpPr>
          <p:nvPr>
            <p:ph type="ftr" sz="quarter" idx="11"/>
          </p:nvPr>
        </p:nvSpPr>
        <p:spPr/>
        <p:txBody>
          <a:bodyPr/>
          <a:lstStyle/>
          <a:p>
            <a:pPr algn="ct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Tree>
    <p:extLst>
      <p:ext uri="{BB962C8B-B14F-4D97-AF65-F5344CB8AC3E}">
        <p14:creationId xmlns:p14="http://schemas.microsoft.com/office/powerpoint/2010/main" val="182258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86995"/>
            <a:ext cx="8420100" cy="3810000"/>
          </a:xfrm>
        </p:spPr>
        <p:txBody>
          <a:bodyPr/>
          <a:lstStyle/>
          <a:p>
            <a:pPr marL="0" indent="0" algn="ctr">
              <a:buNone/>
            </a:pPr>
            <a:r>
              <a:rPr lang="en-US" sz="2400" b="0" dirty="0" smtClean="0"/>
              <a:t>Today, </a:t>
            </a:r>
            <a:r>
              <a:rPr lang="en-US" sz="2400" b="0" dirty="0" smtClean="0">
                <a:solidFill>
                  <a:schemeClr val="tx2"/>
                </a:solidFill>
              </a:rPr>
              <a:t>MD</a:t>
            </a:r>
            <a:r>
              <a:rPr lang="en-US" sz="2400" b="0" dirty="0" smtClean="0"/>
              <a:t> is not used for bulk simulations, but rather for the atomistic response of </a:t>
            </a:r>
            <a:r>
              <a:rPr lang="en-US" sz="2400" b="0" dirty="0" smtClean="0">
                <a:solidFill>
                  <a:schemeClr val="tx2"/>
                </a:solidFill>
              </a:rPr>
              <a:t>discrete nanostructures </a:t>
            </a:r>
            <a:r>
              <a:rPr lang="en-US" sz="2400" b="0" dirty="0" smtClean="0"/>
              <a:t>such as NWs</a:t>
            </a:r>
            <a:r>
              <a:rPr lang="en-US" sz="2400" b="0" dirty="0" smtClean="0">
                <a:solidFill>
                  <a:schemeClr val="tx2"/>
                </a:solidFill>
              </a:rPr>
              <a:t> </a:t>
            </a:r>
          </a:p>
          <a:p>
            <a:pPr marL="0" indent="0" algn="ctr">
              <a:buNone/>
            </a:pPr>
            <a:endParaRPr lang="en-US" sz="800" b="0" dirty="0"/>
          </a:p>
          <a:p>
            <a:pPr marL="0" indent="0" algn="ctr">
              <a:buNone/>
            </a:pPr>
            <a:r>
              <a:rPr lang="en-US" sz="2400" b="0" dirty="0" smtClean="0"/>
              <a:t>But standard </a:t>
            </a:r>
            <a:r>
              <a:rPr lang="en-US" sz="2400" b="0" dirty="0" smtClean="0">
                <a:solidFill>
                  <a:schemeClr val="tx2"/>
                </a:solidFill>
              </a:rPr>
              <a:t>MD programs</a:t>
            </a:r>
            <a:r>
              <a:rPr lang="en-US" sz="2400" b="0" dirty="0" smtClean="0"/>
              <a:t> assume the atoms in NWs have heat capacity leads to </a:t>
            </a:r>
            <a:r>
              <a:rPr lang="en-US" sz="2400" b="0" dirty="0" smtClean="0">
                <a:solidFill>
                  <a:schemeClr val="tx2"/>
                </a:solidFill>
              </a:rPr>
              <a:t>unphysical</a:t>
            </a:r>
            <a:r>
              <a:rPr lang="en-US" sz="2400" b="0" dirty="0" smtClean="0"/>
              <a:t> results, e.g.,</a:t>
            </a:r>
          </a:p>
          <a:p>
            <a:pPr marL="0" indent="0" algn="ctr">
              <a:buNone/>
            </a:pPr>
            <a:endParaRPr lang="en-US" sz="800" b="0" dirty="0" smtClean="0">
              <a:solidFill>
                <a:schemeClr val="tx2"/>
              </a:solidFill>
            </a:endParaRPr>
          </a:p>
          <a:p>
            <a:pPr marL="0" indent="0" algn="ctr">
              <a:buNone/>
            </a:pPr>
            <a:endParaRPr lang="en-US" sz="2400" b="0" dirty="0">
              <a:solidFill>
                <a:schemeClr val="tx2"/>
              </a:solidFill>
            </a:endParaRPr>
          </a:p>
          <a:p>
            <a:pPr marL="0" indent="0" algn="ctr">
              <a:buNone/>
            </a:pPr>
            <a:endParaRPr lang="en-US" sz="2400" b="0" dirty="0" smtClean="0">
              <a:solidFill>
                <a:schemeClr val="tx2"/>
              </a:solidFill>
            </a:endParaRPr>
          </a:p>
          <a:p>
            <a:pPr marL="0" indent="0" algn="ctr">
              <a:buNone/>
            </a:pPr>
            <a:endParaRPr lang="en-US" sz="2400" b="0" dirty="0">
              <a:solidFill>
                <a:schemeClr val="tx2"/>
              </a:solidFill>
            </a:endParaRPr>
          </a:p>
          <a:p>
            <a:pPr marL="0" indent="0" algn="ctr">
              <a:buNone/>
            </a:pPr>
            <a:endParaRPr lang="en-US" sz="2400" b="0" dirty="0" smtClean="0">
              <a:solidFill>
                <a:schemeClr val="tx2"/>
              </a:solidFill>
            </a:endParaRPr>
          </a:p>
          <a:p>
            <a:pPr marL="0" indent="0" algn="ctr">
              <a:buNone/>
            </a:pPr>
            <a:r>
              <a:rPr lang="en-US" sz="2400" b="0" dirty="0" smtClean="0"/>
              <a:t>But </a:t>
            </a:r>
            <a:r>
              <a:rPr lang="en-US" sz="2400" b="0" dirty="0"/>
              <a:t>MD </a:t>
            </a:r>
            <a:r>
              <a:rPr lang="en-US" sz="2400" b="0" dirty="0" smtClean="0"/>
              <a:t>does </a:t>
            </a:r>
            <a:r>
              <a:rPr lang="en-US" sz="2400" b="0" dirty="0"/>
              <a:t>not show </a:t>
            </a:r>
            <a:r>
              <a:rPr lang="en-US" sz="2400" b="0" dirty="0" smtClean="0"/>
              <a:t>stiffening</a:t>
            </a:r>
            <a:r>
              <a:rPr lang="en-US" sz="2400" b="0" dirty="0"/>
              <a:t> </a:t>
            </a:r>
            <a:r>
              <a:rPr lang="en-US" sz="2400" b="0" dirty="0" smtClean="0">
                <a:sym typeface="Symbol"/>
              </a:rPr>
              <a:t> </a:t>
            </a:r>
            <a:r>
              <a:rPr lang="en-US" sz="2400" b="0" dirty="0" smtClean="0">
                <a:solidFill>
                  <a:schemeClr val="tx2"/>
                </a:solidFill>
                <a:sym typeface="Symbol"/>
              </a:rPr>
              <a:t>unphysical</a:t>
            </a:r>
            <a:endParaRPr lang="en-US" sz="2400" b="0" dirty="0" smtClean="0">
              <a:solidFill>
                <a:schemeClr val="tx2"/>
              </a:solidFill>
            </a:endParaRPr>
          </a:p>
          <a:p>
            <a:pPr marL="0" indent="0" algn="ctr">
              <a:buNone/>
            </a:pPr>
            <a:r>
              <a:rPr lang="en-US" sz="2400" b="0" dirty="0" smtClean="0"/>
              <a:t> Why is this so?</a:t>
            </a:r>
          </a:p>
          <a:p>
            <a:pPr marL="0" indent="0" algn="ctr">
              <a:buNone/>
            </a:pPr>
            <a:endParaRPr lang="en-US" sz="2400" b="0" dirty="0">
              <a:solidFill>
                <a:schemeClr val="tx2"/>
              </a:solidFill>
            </a:endParaRPr>
          </a:p>
          <a:p>
            <a:pPr marL="0" indent="0" algn="ctr">
              <a:buNone/>
            </a:pPr>
            <a:r>
              <a:rPr lang="en-US" sz="2400" b="0" dirty="0" smtClean="0"/>
              <a:t> </a:t>
            </a:r>
            <a:endParaRPr lang="en-US" sz="2400" b="0" dirty="0" smtClean="0">
              <a:solidFill>
                <a:schemeClr val="tx2"/>
              </a:solidFill>
            </a:endParaRPr>
          </a:p>
          <a:p>
            <a:pPr marL="0" indent="0" algn="ctr">
              <a:buNone/>
            </a:pPr>
            <a:endParaRPr lang="en-US" sz="2400" b="0" dirty="0"/>
          </a:p>
          <a:p>
            <a:pPr marL="0" indent="0" algn="ctr">
              <a:buNone/>
            </a:pPr>
            <a:endParaRPr lang="en-US" sz="2400" b="0" dirty="0" smtClean="0"/>
          </a:p>
        </p:txBody>
      </p:sp>
      <p:sp>
        <p:nvSpPr>
          <p:cNvPr id="3" name="Title 2"/>
          <p:cNvSpPr>
            <a:spLocks noGrp="1"/>
          </p:cNvSpPr>
          <p:nvPr>
            <p:ph type="title"/>
          </p:nvPr>
        </p:nvSpPr>
        <p:spPr>
          <a:xfrm>
            <a:off x="647700" y="381000"/>
            <a:ext cx="7772400" cy="1143000"/>
          </a:xfrm>
        </p:spPr>
        <p:txBody>
          <a:bodyPr/>
          <a:lstStyle/>
          <a:p>
            <a:r>
              <a:rPr lang="en-US" dirty="0" smtClean="0"/>
              <a:t>Problem</a:t>
            </a:r>
            <a:endParaRPr lang="en-US" dirty="0"/>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a:latin typeface="Arial" charset="0"/>
                <a:ea typeface="新細明體" pitchFamily="18" charset="-120"/>
              </a:rPr>
              <a:t>5</a:t>
            </a:r>
          </a:p>
        </p:txBody>
      </p:sp>
      <p:sp>
        <p:nvSpPr>
          <p:cNvPr id="7" name="Footer Placeholder 6"/>
          <p:cNvSpPr>
            <a:spLocks noGrp="1"/>
          </p:cNvSpPr>
          <p:nvPr>
            <p:ph type="ftr" sz="quarter" idx="11"/>
          </p:nvPr>
        </p:nvSpPr>
        <p:spPr/>
        <p:txBody>
          <a:bodyPr/>
          <a:lstStyle/>
          <a:p>
            <a:pPr algn="ctr" eaLnBrk="0" fontAlgn="base" hangingPunct="0">
              <a:spcAft>
                <a:spcPct val="0"/>
              </a:spcAft>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grpSp>
        <p:nvGrpSpPr>
          <p:cNvPr id="4" name="Group 3"/>
          <p:cNvGrpSpPr/>
          <p:nvPr/>
        </p:nvGrpSpPr>
        <p:grpSpPr>
          <a:xfrm>
            <a:off x="533400" y="3733800"/>
            <a:ext cx="8101648" cy="1384995"/>
            <a:chOff x="533400" y="3733800"/>
            <a:chExt cx="8101648" cy="1384995"/>
          </a:xfrm>
        </p:grpSpPr>
        <p:sp>
          <p:nvSpPr>
            <p:cNvPr id="6" name="Rectangle 5"/>
            <p:cNvSpPr/>
            <p:nvPr/>
          </p:nvSpPr>
          <p:spPr>
            <a:xfrm>
              <a:off x="533400" y="3733800"/>
              <a:ext cx="8101648" cy="830997"/>
            </a:xfrm>
            <a:prstGeom prst="rect">
              <a:avLst/>
            </a:prstGeom>
          </p:spPr>
          <p:txBody>
            <a:bodyPr wrap="square">
              <a:spAutoFit/>
            </a:bodyPr>
            <a:lstStyle/>
            <a:p>
              <a:pPr algn="ctr"/>
              <a:r>
                <a:rPr lang="en-US" sz="2400" dirty="0" smtClean="0"/>
                <a:t>In uniaxial tensile tests,  NWs stiffen and have enhanced Young’s moduli and yield stress. </a:t>
              </a:r>
              <a:endParaRPr lang="en-US" sz="2400" dirty="0"/>
            </a:p>
          </p:txBody>
        </p:sp>
        <p:sp>
          <p:nvSpPr>
            <p:cNvPr id="8" name="Rectangle 7"/>
            <p:cNvSpPr/>
            <p:nvPr/>
          </p:nvSpPr>
          <p:spPr>
            <a:xfrm>
              <a:off x="1355248" y="4564797"/>
              <a:ext cx="6457951" cy="553998"/>
            </a:xfrm>
            <a:prstGeom prst="rect">
              <a:avLst/>
            </a:prstGeom>
          </p:spPr>
          <p:txBody>
            <a:bodyPr wrap="square">
              <a:spAutoFit/>
            </a:bodyPr>
            <a:lstStyle/>
            <a:p>
              <a:pPr marL="457200" lvl="0" indent="-457200" algn="ctr">
                <a:spcBef>
                  <a:spcPct val="0"/>
                </a:spcBef>
                <a:buSzPct val="100000"/>
                <a:tabLst>
                  <a:tab pos="320675" algn="l"/>
                </a:tabLst>
              </a:pPr>
              <a:r>
                <a:rPr lang="en-US" dirty="0" smtClean="0">
                  <a:solidFill>
                    <a:schemeClr val="tx2"/>
                  </a:solidFill>
                </a:rPr>
                <a:t>       </a:t>
              </a:r>
              <a:r>
                <a:rPr lang="en-US" sz="1200" dirty="0" smtClean="0">
                  <a:solidFill>
                    <a:schemeClr val="tx2"/>
                  </a:solidFill>
                </a:rPr>
                <a:t>Y Zhu</a:t>
              </a:r>
              <a:r>
                <a:rPr lang="en-US" sz="1200" dirty="0">
                  <a:solidFill>
                    <a:schemeClr val="tx2"/>
                  </a:solidFill>
                </a:rPr>
                <a:t>, </a:t>
              </a:r>
              <a:r>
                <a:rPr lang="en-US" sz="1200" dirty="0" smtClean="0">
                  <a:solidFill>
                    <a:schemeClr val="tx2"/>
                  </a:solidFill>
                </a:rPr>
                <a:t>et al., </a:t>
              </a:r>
              <a:r>
                <a:rPr lang="en-US" sz="1200" dirty="0">
                  <a:solidFill>
                    <a:schemeClr val="tx2"/>
                  </a:solidFill>
                </a:rPr>
                <a:t>"Size effects on elasticity, yielding, and fracture of silver nanowires: In situ experiments,” Phys. Rev. B, 85, 045443, 2012</a:t>
              </a:r>
              <a:r>
                <a:rPr lang="en-US" sz="1200" dirty="0" smtClean="0">
                  <a:solidFill>
                    <a:schemeClr val="tx2"/>
                  </a:solidFill>
                </a:rPr>
                <a:t>.</a:t>
              </a:r>
              <a:endParaRPr lang="en-US" sz="1200" dirty="0">
                <a:solidFill>
                  <a:schemeClr val="tx2"/>
                </a:solidFill>
              </a:endParaRPr>
            </a:p>
          </p:txBody>
        </p:sp>
      </p:grpSp>
    </p:spTree>
    <p:extLst>
      <p:ext uri="{BB962C8B-B14F-4D97-AF65-F5344CB8AC3E}">
        <p14:creationId xmlns:p14="http://schemas.microsoft.com/office/powerpoint/2010/main" val="367145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nvSpPr>
        <p:spPr bwMode="auto">
          <a:xfrm>
            <a:off x="228600" y="457200"/>
            <a:ext cx="891540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0"/>
              </a:spcBef>
              <a:buFontTx/>
              <a:buNone/>
            </a:pPr>
            <a:r>
              <a:rPr lang="en-US" altLang="zh-TW" sz="4400" b="1" dirty="0" smtClean="0">
                <a:solidFill>
                  <a:srgbClr val="FFFF00"/>
                </a:solidFill>
                <a:ea typeface="新細明體" pitchFamily="18" charset="-120"/>
              </a:rPr>
              <a:t>Heat Capacity of the Atom</a:t>
            </a:r>
            <a:endParaRPr lang="en-US" altLang="zh-TW" dirty="0">
              <a:ea typeface="新細明體" pitchFamily="18" charset="-120"/>
            </a:endParaRPr>
          </a:p>
        </p:txBody>
      </p:sp>
      <p:graphicFrame>
        <p:nvGraphicFramePr>
          <p:cNvPr id="3" name="Object 3"/>
          <p:cNvGraphicFramePr>
            <a:graphicFrameLocks noChangeAspect="1"/>
          </p:cNvGraphicFramePr>
          <p:nvPr>
            <p:extLst>
              <p:ext uri="{D42A27DB-BD31-4B8C-83A1-F6EECF244321}">
                <p14:modId xmlns:p14="http://schemas.microsoft.com/office/powerpoint/2010/main" val="1422110433"/>
              </p:ext>
            </p:extLst>
          </p:nvPr>
        </p:nvGraphicFramePr>
        <p:xfrm>
          <a:off x="508000" y="1422400"/>
          <a:ext cx="7823200" cy="4822825"/>
        </p:xfrm>
        <a:graphic>
          <a:graphicData uri="http://schemas.openxmlformats.org/drawingml/2006/chart">
            <c:chart xmlns:c="http://schemas.openxmlformats.org/drawingml/2006/chart" xmlns:r="http://schemas.openxmlformats.org/officeDocument/2006/relationships" r:id="rId3"/>
          </a:graphicData>
        </a:graphic>
      </p:graphicFrame>
      <p:sp>
        <p:nvSpPr>
          <p:cNvPr id="316420" name="Text Box 4"/>
          <p:cNvSpPr txBox="1">
            <a:spLocks noChangeArrowheads="1"/>
          </p:cNvSpPr>
          <p:nvPr/>
        </p:nvSpPr>
        <p:spPr bwMode="auto">
          <a:xfrm>
            <a:off x="5486400" y="3200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endParaRPr lang="zh-TW" altLang="en-US" sz="2800" b="1">
              <a:latin typeface="Arial" charset="0"/>
              <a:ea typeface="新細明體" pitchFamily="18" charset="-120"/>
            </a:endParaRPr>
          </a:p>
        </p:txBody>
      </p:sp>
      <p:graphicFrame>
        <p:nvGraphicFramePr>
          <p:cNvPr id="316421" name="Object 5"/>
          <p:cNvGraphicFramePr>
            <a:graphicFrameLocks noChangeAspect="1"/>
          </p:cNvGraphicFramePr>
          <p:nvPr/>
        </p:nvGraphicFramePr>
        <p:xfrm>
          <a:off x="5105400" y="2667000"/>
          <a:ext cx="2286000" cy="1487488"/>
        </p:xfrm>
        <a:graphic>
          <a:graphicData uri="http://schemas.openxmlformats.org/presentationml/2006/ole">
            <mc:AlternateContent xmlns:mc="http://schemas.openxmlformats.org/markup-compatibility/2006">
              <mc:Choice xmlns:v="urn:schemas-microsoft-com:vml" Requires="v">
                <p:oleObj spid="_x0000_s16473" name="Equation" r:id="rId4" imgW="1091880" imgH="711000" progId="Equation.3">
                  <p:embed/>
                </p:oleObj>
              </mc:Choice>
              <mc:Fallback>
                <p:oleObj name="Equation" r:id="rId4" imgW="1091880" imgH="711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667000"/>
                        <a:ext cx="2286000" cy="1487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6422" name="Text Box 6"/>
          <p:cNvSpPr txBox="1">
            <a:spLocks noChangeArrowheads="1"/>
          </p:cNvSpPr>
          <p:nvPr/>
        </p:nvSpPr>
        <p:spPr bwMode="auto">
          <a:xfrm>
            <a:off x="8534400" y="6106180"/>
            <a:ext cx="457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6</a:t>
            </a:r>
            <a:endParaRPr lang="en-US" altLang="zh-TW" sz="2800" b="1" dirty="0">
              <a:latin typeface="Arial" charset="0"/>
              <a:ea typeface="新細明體" pitchFamily="18" charset="-120"/>
            </a:endParaRPr>
          </a:p>
        </p:txBody>
      </p:sp>
      <p:sp>
        <p:nvSpPr>
          <p:cNvPr id="316428" name="Oval 12"/>
          <p:cNvSpPr>
            <a:spLocks noChangeArrowheads="1"/>
          </p:cNvSpPr>
          <p:nvPr/>
        </p:nvSpPr>
        <p:spPr bwMode="auto">
          <a:xfrm>
            <a:off x="2819400" y="2438400"/>
            <a:ext cx="1371600" cy="1219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6432" name="Text Box 16"/>
          <p:cNvSpPr txBox="1">
            <a:spLocks noChangeArrowheads="1"/>
          </p:cNvSpPr>
          <p:nvPr/>
        </p:nvSpPr>
        <p:spPr bwMode="auto">
          <a:xfrm>
            <a:off x="914400" y="5410200"/>
            <a:ext cx="22098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000" dirty="0" smtClean="0">
                <a:latin typeface="Arial" charset="0"/>
                <a:ea typeface="新細明體" pitchFamily="18" charset="-120"/>
              </a:rPr>
              <a:t>Nanowires</a:t>
            </a:r>
            <a:endParaRPr lang="en-US" altLang="zh-TW" sz="2000" dirty="0">
              <a:latin typeface="Arial" charset="0"/>
              <a:ea typeface="新細明體" pitchFamily="18" charset="-120"/>
            </a:endParaRPr>
          </a:p>
          <a:p>
            <a:pPr>
              <a:spcBef>
                <a:spcPct val="50000"/>
              </a:spcBef>
              <a:buFontTx/>
              <a:buNone/>
            </a:pPr>
            <a:endParaRPr lang="en-US" altLang="zh-TW" sz="2000" b="1" dirty="0">
              <a:latin typeface="Arial" charset="0"/>
              <a:ea typeface="新細明體" pitchFamily="18" charset="-120"/>
            </a:endParaRPr>
          </a:p>
        </p:txBody>
      </p:sp>
      <p:sp>
        <p:nvSpPr>
          <p:cNvPr id="316433" name="Line 17"/>
          <p:cNvSpPr>
            <a:spLocks noChangeShapeType="1"/>
          </p:cNvSpPr>
          <p:nvPr/>
        </p:nvSpPr>
        <p:spPr bwMode="auto">
          <a:xfrm rot="1210047" flipH="1" flipV="1">
            <a:off x="2209800" y="4800649"/>
            <a:ext cx="122238" cy="685800"/>
          </a:xfrm>
          <a:prstGeom prst="line">
            <a:avLst/>
          </a:prstGeom>
          <a:noFill/>
          <a:ln w="9525">
            <a:solidFill>
              <a:srgbClr val="FFFF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6434" name="Text Box 18"/>
          <p:cNvSpPr txBox="1">
            <a:spLocks noChangeArrowheads="1"/>
          </p:cNvSpPr>
          <p:nvPr/>
        </p:nvSpPr>
        <p:spPr bwMode="auto">
          <a:xfrm>
            <a:off x="7391400" y="2209800"/>
            <a:ext cx="1752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000" dirty="0">
                <a:latin typeface="Arial" charset="0"/>
                <a:ea typeface="新細明體" pitchFamily="18" charset="-120"/>
              </a:rPr>
              <a:t>         kT        0.0258 eV   </a:t>
            </a:r>
          </a:p>
        </p:txBody>
      </p:sp>
      <p:sp>
        <p:nvSpPr>
          <p:cNvPr id="316450" name="Rectangle 34"/>
          <p:cNvSpPr>
            <a:spLocks noChangeArrowheads="1"/>
          </p:cNvSpPr>
          <p:nvPr/>
        </p:nvSpPr>
        <p:spPr bwMode="auto">
          <a:xfrm>
            <a:off x="4343400" y="2057400"/>
            <a:ext cx="152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FontTx/>
              <a:buNone/>
            </a:pPr>
            <a:r>
              <a:rPr lang="en-US" sz="2000" dirty="0" smtClean="0"/>
              <a:t>SM, MD and FE </a:t>
            </a:r>
            <a:r>
              <a:rPr lang="en-US" sz="2000" dirty="0"/>
              <a:t> </a:t>
            </a:r>
            <a:r>
              <a:rPr lang="en-US" sz="2000" dirty="0" smtClean="0"/>
              <a:t>(kT &gt; 0)</a:t>
            </a:r>
            <a:endParaRPr lang="en-US" sz="2000" dirty="0"/>
          </a:p>
        </p:txBody>
      </p:sp>
      <p:sp>
        <p:nvSpPr>
          <p:cNvPr id="316452" name="Line 36"/>
          <p:cNvSpPr>
            <a:spLocks noChangeShapeType="1"/>
          </p:cNvSpPr>
          <p:nvPr/>
        </p:nvSpPr>
        <p:spPr bwMode="auto">
          <a:xfrm flipH="1">
            <a:off x="2667000" y="2362200"/>
            <a:ext cx="4038600" cy="0"/>
          </a:xfrm>
          <a:prstGeom prst="line">
            <a:avLst/>
          </a:prstGeom>
          <a:noFill/>
          <a:ln w="222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6453" name="Rectangle 37"/>
          <p:cNvSpPr>
            <a:spLocks noChangeArrowheads="1"/>
          </p:cNvSpPr>
          <p:nvPr/>
        </p:nvSpPr>
        <p:spPr bwMode="auto">
          <a:xfrm>
            <a:off x="3124200" y="3124200"/>
            <a:ext cx="990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buFontTx/>
              <a:buNone/>
            </a:pPr>
            <a:r>
              <a:rPr lang="en-US" sz="2000" dirty="0" smtClean="0"/>
              <a:t>QM</a:t>
            </a:r>
          </a:p>
          <a:p>
            <a:pPr marL="342900" indent="-342900" algn="ctr">
              <a:buFontTx/>
              <a:buNone/>
            </a:pPr>
            <a:r>
              <a:rPr lang="en-US" sz="2000" dirty="0" smtClean="0"/>
              <a:t>(kT = 0) </a:t>
            </a:r>
            <a:endParaRPr lang="en-US" sz="2000" dirty="0"/>
          </a:p>
        </p:txBody>
      </p:sp>
      <p:sp>
        <p:nvSpPr>
          <p:cNvPr id="4" name="TextBox 3"/>
          <p:cNvSpPr txBox="1"/>
          <p:nvPr/>
        </p:nvSpPr>
        <p:spPr>
          <a:xfrm>
            <a:off x="2057227" y="5855008"/>
            <a:ext cx="6515100" cy="369332"/>
          </a:xfrm>
          <a:prstGeom prst="rect">
            <a:avLst/>
          </a:prstGeom>
          <a:noFill/>
        </p:spPr>
        <p:txBody>
          <a:bodyPr wrap="square" rtlCol="0">
            <a:spAutoFit/>
          </a:bodyPr>
          <a:lstStyle/>
          <a:p>
            <a:r>
              <a:rPr lang="en-US" dirty="0" smtClean="0">
                <a:solidFill>
                  <a:schemeClr val="tx2"/>
                </a:solidFill>
              </a:rPr>
              <a:t>For NWs,  solutions by SM, MD, and  FE are invalid  by QM </a:t>
            </a:r>
            <a:endParaRPr lang="en-US" dirty="0">
              <a:solidFill>
                <a:schemeClr val="tx2"/>
              </a:solidFill>
            </a:endParaRPr>
          </a:p>
        </p:txBody>
      </p:sp>
      <p:sp>
        <p:nvSpPr>
          <p:cNvPr id="6" name="Footer Placeholder 5"/>
          <p:cNvSpPr>
            <a:spLocks noGrp="1"/>
          </p:cNvSpPr>
          <p:nvPr>
            <p:ph type="ftr" sz="quarter" idx="11"/>
          </p:nvPr>
        </p:nvSpPr>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Tree>
    <p:extLst>
      <p:ext uri="{BB962C8B-B14F-4D97-AF65-F5344CB8AC3E}">
        <p14:creationId xmlns:p14="http://schemas.microsoft.com/office/powerpoint/2010/main" val="252391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09600" y="228600"/>
            <a:ext cx="7772400" cy="1143000"/>
          </a:xfrm>
        </p:spPr>
        <p:txBody>
          <a:bodyPr/>
          <a:lstStyle/>
          <a:p>
            <a:r>
              <a:rPr lang="en-US" dirty="0" smtClean="0"/>
              <a:t>Conservation of Energy</a:t>
            </a:r>
          </a:p>
        </p:txBody>
      </p:sp>
      <p:sp>
        <p:nvSpPr>
          <p:cNvPr id="242691" name="Rectangle 3"/>
          <p:cNvSpPr>
            <a:spLocks noGrp="1" noChangeArrowheads="1"/>
          </p:cNvSpPr>
          <p:nvPr>
            <p:ph type="body" idx="1"/>
          </p:nvPr>
        </p:nvSpPr>
        <p:spPr>
          <a:xfrm>
            <a:off x="304800" y="1371600"/>
            <a:ext cx="8229600" cy="4412456"/>
          </a:xfrm>
        </p:spPr>
        <p:txBody>
          <a:bodyPr/>
          <a:lstStyle/>
          <a:p>
            <a:pPr algn="ctr">
              <a:lnSpc>
                <a:spcPct val="90000"/>
              </a:lnSpc>
              <a:buFontTx/>
              <a:buNone/>
            </a:pPr>
            <a:r>
              <a:rPr lang="en-US" sz="2400" b="0" dirty="0" smtClean="0"/>
              <a:t>Lack of heat capacity by QM </a:t>
            </a:r>
            <a:r>
              <a:rPr lang="en-US" sz="2400" b="0" dirty="0" smtClean="0">
                <a:solidFill>
                  <a:schemeClr val="tx2"/>
                </a:solidFill>
              </a:rPr>
              <a:t>precludes</a:t>
            </a:r>
            <a:r>
              <a:rPr lang="en-US" sz="2400" b="0" dirty="0" smtClean="0"/>
              <a:t> EM energy conservation in NWs by an increase in temperature, but how does conservation proceed? </a:t>
            </a:r>
          </a:p>
          <a:p>
            <a:pPr algn="ctr">
              <a:lnSpc>
                <a:spcPct val="90000"/>
              </a:lnSpc>
              <a:buFontTx/>
              <a:buNone/>
            </a:pPr>
            <a:endParaRPr lang="en-US" sz="800" b="0" dirty="0" smtClean="0"/>
          </a:p>
          <a:p>
            <a:pPr algn="ctr">
              <a:lnSpc>
                <a:spcPct val="90000"/>
              </a:lnSpc>
              <a:buFontTx/>
              <a:buNone/>
            </a:pPr>
            <a:r>
              <a:rPr lang="en-US" sz="2400" b="0" dirty="0" smtClean="0"/>
              <a:t>Proposal</a:t>
            </a:r>
          </a:p>
          <a:p>
            <a:pPr algn="ctr">
              <a:lnSpc>
                <a:spcPct val="90000"/>
              </a:lnSpc>
              <a:buFontTx/>
              <a:buNone/>
            </a:pPr>
            <a:r>
              <a:rPr lang="en-US" sz="2200" b="0" dirty="0" smtClean="0"/>
              <a:t>Absorbed EM energy is conserved in NWs by creating </a:t>
            </a:r>
            <a:r>
              <a:rPr lang="en-US" sz="2200" b="0" dirty="0" smtClean="0">
                <a:solidFill>
                  <a:schemeClr val="tx2"/>
                </a:solidFill>
              </a:rPr>
              <a:t>QED</a:t>
            </a:r>
            <a:r>
              <a:rPr lang="en-US" sz="2200" b="0" dirty="0" smtClean="0"/>
              <a:t>  induced </a:t>
            </a:r>
            <a:r>
              <a:rPr lang="en-US" sz="2200" b="0" dirty="0" smtClean="0">
                <a:solidFill>
                  <a:schemeClr val="tx2"/>
                </a:solidFill>
              </a:rPr>
              <a:t>excitons </a:t>
            </a:r>
            <a:r>
              <a:rPr lang="en-US" sz="2200" b="0" dirty="0" smtClean="0"/>
              <a:t>(holon and electron pairs) at the </a:t>
            </a:r>
            <a:r>
              <a:rPr lang="en-US" sz="2200" b="0" dirty="0" smtClean="0">
                <a:solidFill>
                  <a:schemeClr val="tx2"/>
                </a:solidFill>
              </a:rPr>
              <a:t>TIR</a:t>
            </a:r>
            <a:r>
              <a:rPr lang="en-US" sz="2200" b="0" dirty="0" smtClean="0"/>
              <a:t> frequency of the NW</a:t>
            </a:r>
            <a:r>
              <a:rPr lang="en-US" sz="2800" b="0" dirty="0" smtClean="0"/>
              <a:t>. </a:t>
            </a:r>
          </a:p>
          <a:p>
            <a:pPr algn="ctr">
              <a:lnSpc>
                <a:spcPct val="90000"/>
              </a:lnSpc>
              <a:buFontTx/>
              <a:buNone/>
            </a:pPr>
            <a:endParaRPr lang="en-US" sz="800" b="0" baseline="-25000" dirty="0" smtClean="0">
              <a:solidFill>
                <a:schemeClr val="tx2"/>
              </a:solidFill>
            </a:endParaRPr>
          </a:p>
          <a:p>
            <a:pPr algn="ctr">
              <a:lnSpc>
                <a:spcPct val="90000"/>
              </a:lnSpc>
              <a:buFontTx/>
              <a:buNone/>
            </a:pPr>
            <a:endParaRPr lang="en-US" sz="800" b="0" baseline="-25000" dirty="0">
              <a:solidFill>
                <a:schemeClr val="tx2"/>
              </a:solidFill>
            </a:endParaRPr>
          </a:p>
          <a:p>
            <a:pPr algn="ctr">
              <a:lnSpc>
                <a:spcPct val="90000"/>
              </a:lnSpc>
              <a:buFontTx/>
              <a:buNone/>
            </a:pPr>
            <a:endParaRPr lang="en-US" sz="800" b="0" baseline="-25000" dirty="0" smtClean="0">
              <a:solidFill>
                <a:schemeClr val="tx2"/>
              </a:solidFill>
            </a:endParaRPr>
          </a:p>
          <a:p>
            <a:pPr algn="ctr">
              <a:lnSpc>
                <a:spcPct val="90000"/>
              </a:lnSpc>
              <a:buFontTx/>
              <a:buNone/>
            </a:pPr>
            <a:endParaRPr lang="en-US" sz="800" b="0" baseline="-25000" dirty="0">
              <a:solidFill>
                <a:schemeClr val="tx2"/>
              </a:solidFill>
            </a:endParaRPr>
          </a:p>
          <a:p>
            <a:pPr algn="ctr">
              <a:lnSpc>
                <a:spcPct val="90000"/>
              </a:lnSpc>
              <a:buFontTx/>
              <a:buNone/>
            </a:pPr>
            <a:endParaRPr lang="en-US" sz="800" b="0" baseline="-25000" dirty="0" smtClean="0">
              <a:solidFill>
                <a:schemeClr val="tx2"/>
              </a:solidFill>
            </a:endParaRPr>
          </a:p>
          <a:p>
            <a:pPr algn="ctr">
              <a:lnSpc>
                <a:spcPct val="90000"/>
              </a:lnSpc>
              <a:buFontTx/>
              <a:buNone/>
            </a:pPr>
            <a:endParaRPr lang="en-US" sz="800" b="0" baseline="-25000" dirty="0">
              <a:solidFill>
                <a:schemeClr val="tx2"/>
              </a:solidFill>
            </a:endParaRPr>
          </a:p>
          <a:p>
            <a:pPr algn="ctr">
              <a:lnSpc>
                <a:spcPct val="90000"/>
              </a:lnSpc>
              <a:buFontTx/>
              <a:buNone/>
            </a:pPr>
            <a:endParaRPr lang="en-US" b="0" baseline="-25000" dirty="0">
              <a:solidFill>
                <a:schemeClr val="tx2"/>
              </a:solidFill>
            </a:endParaRPr>
          </a:p>
          <a:p>
            <a:pPr algn="ctr">
              <a:lnSpc>
                <a:spcPct val="90000"/>
              </a:lnSpc>
              <a:buFontTx/>
              <a:buNone/>
            </a:pPr>
            <a:r>
              <a:rPr lang="en-US" b="0" baseline="-25000" dirty="0" smtClean="0">
                <a:solidFill>
                  <a:schemeClr val="tx2"/>
                </a:solidFill>
              </a:rPr>
              <a:t>QED </a:t>
            </a:r>
            <a:r>
              <a:rPr lang="en-US" b="0" baseline="-25000" dirty="0" smtClean="0"/>
              <a:t>= Quantum Electrodynamics</a:t>
            </a:r>
          </a:p>
          <a:p>
            <a:pPr algn="ctr">
              <a:lnSpc>
                <a:spcPct val="90000"/>
              </a:lnSpc>
              <a:buFontTx/>
              <a:buNone/>
            </a:pPr>
            <a:r>
              <a:rPr lang="en-US" b="0" baseline="-25000" dirty="0" smtClean="0">
                <a:solidFill>
                  <a:schemeClr val="tx2"/>
                </a:solidFill>
              </a:rPr>
              <a:t>TIR </a:t>
            </a:r>
            <a:r>
              <a:rPr lang="en-US" b="0" baseline="-25000" dirty="0" smtClean="0"/>
              <a:t>= Total Internal Reflection</a:t>
            </a:r>
          </a:p>
          <a:p>
            <a:pPr algn="ctr">
              <a:lnSpc>
                <a:spcPct val="90000"/>
              </a:lnSpc>
              <a:buFontTx/>
              <a:buNone/>
            </a:pPr>
            <a:r>
              <a:rPr lang="en-US" b="0" baseline="-25000" dirty="0" smtClean="0">
                <a:solidFill>
                  <a:schemeClr val="tx2"/>
                </a:solidFill>
              </a:rPr>
              <a:t>EM </a:t>
            </a:r>
            <a:r>
              <a:rPr lang="en-US" b="0" baseline="-25000" dirty="0" smtClean="0"/>
              <a:t>= Electromagnetic</a:t>
            </a:r>
            <a:endParaRPr lang="en-US" b="0" baseline="-25000" dirty="0" smtClean="0">
              <a:solidFill>
                <a:schemeClr val="tx2"/>
              </a:solidFill>
            </a:endParaRPr>
          </a:p>
          <a:p>
            <a:pPr algn="ctr">
              <a:lnSpc>
                <a:spcPct val="90000"/>
              </a:lnSpc>
              <a:buFontTx/>
              <a:buNone/>
            </a:pPr>
            <a:endParaRPr lang="en-US" sz="800" b="0" baseline="-25000" dirty="0" smtClean="0">
              <a:solidFill>
                <a:schemeClr val="tx2"/>
              </a:solidFill>
            </a:endParaRPr>
          </a:p>
          <a:p>
            <a:pPr algn="ctr">
              <a:lnSpc>
                <a:spcPct val="90000"/>
              </a:lnSpc>
              <a:buFontTx/>
              <a:buNone/>
            </a:pPr>
            <a:endParaRPr lang="en-US" sz="800" b="0" baseline="-25000" dirty="0" smtClean="0">
              <a:solidFill>
                <a:schemeClr val="tx2"/>
              </a:solidFill>
            </a:endParaRPr>
          </a:p>
        </p:txBody>
      </p:sp>
      <p:sp>
        <p:nvSpPr>
          <p:cNvPr id="8197" name="Text Box 6"/>
          <p:cNvSpPr txBox="1">
            <a:spLocks noChangeArrowheads="1"/>
          </p:cNvSpPr>
          <p:nvPr/>
        </p:nvSpPr>
        <p:spPr bwMode="auto">
          <a:xfrm>
            <a:off x="8534400" y="6110287"/>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20000"/>
              </a:spcBef>
              <a:spcAft>
                <a:spcPct val="0"/>
              </a:spcAft>
              <a:buChar char="•"/>
              <a:defRPr sz="2800">
                <a:solidFill>
                  <a:schemeClr val="tx1"/>
                </a:solidFill>
                <a:latin typeface="Arial" charset="0"/>
              </a:defRPr>
            </a:lvl6pPr>
            <a:lvl7pPr marL="2971800" indent="-228600" eaLnBrk="0" fontAlgn="base" hangingPunct="0">
              <a:spcBef>
                <a:spcPct val="20000"/>
              </a:spcBef>
              <a:spcAft>
                <a:spcPct val="0"/>
              </a:spcAft>
              <a:buChar char="•"/>
              <a:defRPr sz="2800">
                <a:solidFill>
                  <a:schemeClr val="tx1"/>
                </a:solidFill>
                <a:latin typeface="Arial" charset="0"/>
              </a:defRPr>
            </a:lvl7pPr>
            <a:lvl8pPr marL="3429000" indent="-228600" eaLnBrk="0" fontAlgn="base" hangingPunct="0">
              <a:spcBef>
                <a:spcPct val="20000"/>
              </a:spcBef>
              <a:spcAft>
                <a:spcPct val="0"/>
              </a:spcAft>
              <a:buChar char="•"/>
              <a:defRPr sz="2800">
                <a:solidFill>
                  <a:schemeClr val="tx1"/>
                </a:solidFill>
                <a:latin typeface="Arial" charset="0"/>
              </a:defRPr>
            </a:lvl8pPr>
            <a:lvl9pPr marL="3886200" indent="-228600" eaLnBrk="0" fontAlgn="base" hangingPunct="0">
              <a:spcBef>
                <a:spcPct val="20000"/>
              </a:spcBef>
              <a:spcAft>
                <a:spcPct val="0"/>
              </a:spcAft>
              <a:buChar char="•"/>
              <a:defRPr sz="2800">
                <a:solidFill>
                  <a:schemeClr val="tx1"/>
                </a:solidFill>
                <a:latin typeface="Arial" charset="0"/>
              </a:defRPr>
            </a:lvl9pPr>
          </a:lstStyle>
          <a:p>
            <a:pPr>
              <a:spcBef>
                <a:spcPct val="50000"/>
              </a:spcBef>
              <a:buFontTx/>
              <a:buNone/>
            </a:pPr>
            <a:r>
              <a:rPr lang="en-US" altLang="zh-TW" b="1" dirty="0" smtClean="0">
                <a:ea typeface="新細明體" pitchFamily="18" charset="-120"/>
              </a:rPr>
              <a:t>7</a:t>
            </a:r>
            <a:endParaRPr lang="en-US" altLang="zh-TW" b="1" dirty="0">
              <a:ea typeface="新細明體" pitchFamily="18" charset="-120"/>
            </a:endParaRPr>
          </a:p>
        </p:txBody>
      </p:sp>
      <p:sp>
        <p:nvSpPr>
          <p:cNvPr id="2" name="TextBox 1"/>
          <p:cNvSpPr txBox="1"/>
          <p:nvPr/>
        </p:nvSpPr>
        <p:spPr>
          <a:xfrm>
            <a:off x="590550" y="4114800"/>
            <a:ext cx="8382000" cy="830997"/>
          </a:xfrm>
          <a:prstGeom prst="rect">
            <a:avLst/>
          </a:prstGeom>
          <a:noFill/>
        </p:spPr>
        <p:txBody>
          <a:bodyPr wrap="square" rtlCol="0">
            <a:spAutoFit/>
          </a:bodyPr>
          <a:lstStyle/>
          <a:p>
            <a:pPr algn="ctr"/>
            <a:r>
              <a:rPr lang="en-US" sz="2400" dirty="0" smtClean="0"/>
              <a:t>Upon recombination, </a:t>
            </a:r>
            <a:r>
              <a:rPr lang="en-US" sz="2400" dirty="0">
                <a:solidFill>
                  <a:schemeClr val="tx2"/>
                </a:solidFill>
              </a:rPr>
              <a:t>EM</a:t>
            </a:r>
            <a:r>
              <a:rPr lang="en-US" sz="2400" dirty="0"/>
              <a:t> radiation </a:t>
            </a:r>
            <a:r>
              <a:rPr lang="en-US" sz="2400" dirty="0" smtClean="0"/>
              <a:t>is produced that charges the atom or is emitted to the surroundings</a:t>
            </a:r>
            <a:endParaRPr lang="en-US" sz="2400" dirty="0"/>
          </a:p>
        </p:txBody>
      </p:sp>
      <p:sp>
        <p:nvSpPr>
          <p:cNvPr id="4" name="Footer Placeholder 3"/>
          <p:cNvSpPr>
            <a:spLocks noGrp="1"/>
          </p:cNvSpPr>
          <p:nvPr>
            <p:ph type="ftr" sz="quarter" idx="11"/>
          </p:nvPr>
        </p:nvSpPr>
        <p:spPr/>
        <p:txBody>
          <a:bodyPr/>
          <a:lstStyle/>
          <a:p>
            <a:pPr algn="ctr" eaLnBrk="0" fontAlgn="base" hangingPunct="0">
              <a:spcAft>
                <a:spcPct val="0"/>
              </a:spcAft>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Tree>
    <p:extLst>
      <p:ext uri="{BB962C8B-B14F-4D97-AF65-F5344CB8AC3E}">
        <p14:creationId xmlns:p14="http://schemas.microsoft.com/office/powerpoint/2010/main" val="48691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26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42691">
                                            <p:txEl>
                                              <p:pRg st="3" end="3"/>
                                            </p:txEl>
                                          </p:spTgt>
                                        </p:tgtEl>
                                        <p:attrNameLst>
                                          <p:attrName>style.visibility</p:attrName>
                                        </p:attrNameLst>
                                      </p:cBhvr>
                                      <p:to>
                                        <p:strVal val="visible"/>
                                      </p:to>
                                    </p:set>
                                    <p:animEffect transition="in" filter="dissolve">
                                      <p:cBhvr>
                                        <p:cTn id="15" dur="500"/>
                                        <p:tgtEl>
                                          <p:spTgt spid="24269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42691">
                                            <p:txEl>
                                              <p:pRg st="11" end="11"/>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42691">
                                            <p:txEl>
                                              <p:pRg st="12" end="12"/>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426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0" y="1600200"/>
            <a:ext cx="9410700" cy="3810000"/>
          </a:xfrm>
        </p:spPr>
        <p:txBody>
          <a:bodyPr/>
          <a:lstStyle/>
          <a:p>
            <a:pPr marL="0" indent="0" algn="ctr">
              <a:buNone/>
            </a:pPr>
            <a:r>
              <a:rPr lang="en-US" sz="2400" b="0" dirty="0" smtClean="0"/>
              <a:t>In 1870, Tyndall showed </a:t>
            </a:r>
            <a:r>
              <a:rPr lang="en-US" sz="2400" b="0" dirty="0">
                <a:solidFill>
                  <a:schemeClr val="tx2"/>
                </a:solidFill>
              </a:rPr>
              <a:t>photons </a:t>
            </a:r>
            <a:r>
              <a:rPr lang="en-US" sz="2400" b="0" dirty="0"/>
              <a:t>are confined by </a:t>
            </a:r>
            <a:r>
              <a:rPr lang="en-US" sz="2400" b="0" dirty="0" smtClean="0">
                <a:solidFill>
                  <a:schemeClr val="tx2"/>
                </a:solidFill>
              </a:rPr>
              <a:t>TIR</a:t>
            </a:r>
            <a:r>
              <a:rPr lang="en-US" sz="2400" b="0" dirty="0" smtClean="0"/>
              <a:t>                      to the surface of a body if the refractive index of the body                                        is greater than that of the surroundings.</a:t>
            </a:r>
          </a:p>
          <a:p>
            <a:pPr marL="0" indent="0" algn="ctr">
              <a:buNone/>
            </a:pPr>
            <a:endParaRPr lang="en-US" sz="800" b="0" dirty="0"/>
          </a:p>
          <a:p>
            <a:pPr marL="0" indent="0" algn="ctr">
              <a:buNone/>
            </a:pPr>
            <a:r>
              <a:rPr lang="en-US" sz="2400" b="0" dirty="0"/>
              <a:t> </a:t>
            </a:r>
            <a:r>
              <a:rPr lang="en-US" sz="2400" b="0" dirty="0">
                <a:solidFill>
                  <a:schemeClr val="tx2"/>
                </a:solidFill>
              </a:rPr>
              <a:t>Why relevant</a:t>
            </a:r>
            <a:r>
              <a:rPr lang="en-US" sz="2400" b="0" dirty="0" smtClean="0">
                <a:solidFill>
                  <a:schemeClr val="tx2"/>
                </a:solidFill>
              </a:rPr>
              <a:t>? </a:t>
            </a:r>
            <a:r>
              <a:rPr lang="en-US" sz="2400" b="0" dirty="0" smtClean="0"/>
              <a:t>NWs have </a:t>
            </a:r>
            <a:r>
              <a:rPr lang="en-US" sz="2400" b="0" dirty="0" smtClean="0">
                <a:solidFill>
                  <a:schemeClr val="tx2"/>
                </a:solidFill>
              </a:rPr>
              <a:t>high</a:t>
            </a:r>
            <a:r>
              <a:rPr lang="en-US" sz="2400" b="0" dirty="0" smtClean="0"/>
              <a:t> surface to  volume ratio.</a:t>
            </a:r>
          </a:p>
          <a:p>
            <a:pPr marL="0" indent="0" algn="ctr">
              <a:buNone/>
            </a:pPr>
            <a:endParaRPr lang="en-US" sz="800" b="0" dirty="0" smtClean="0"/>
          </a:p>
          <a:p>
            <a:pPr marL="0" indent="0" algn="ctr">
              <a:buNone/>
            </a:pPr>
            <a:r>
              <a:rPr lang="en-US" sz="2400" b="0" dirty="0" smtClean="0">
                <a:solidFill>
                  <a:schemeClr val="tx2"/>
                </a:solidFill>
              </a:rPr>
              <a:t> Absorbed </a:t>
            </a:r>
            <a:r>
              <a:rPr lang="en-US" sz="2400" b="0" dirty="0" smtClean="0"/>
              <a:t>EM energy is concentrated almost totally in the NW surface that coincides with the mode  of the </a:t>
            </a:r>
            <a:r>
              <a:rPr lang="en-US" sz="2400" b="0" dirty="0" smtClean="0">
                <a:solidFill>
                  <a:schemeClr val="tx2"/>
                </a:solidFill>
              </a:rPr>
              <a:t>TIR</a:t>
            </a:r>
            <a:r>
              <a:rPr lang="en-US" sz="2400" b="0" dirty="0" smtClean="0"/>
              <a:t> photon. .  </a:t>
            </a:r>
          </a:p>
          <a:p>
            <a:pPr marL="0" indent="0" algn="ctr">
              <a:buNone/>
            </a:pPr>
            <a:endParaRPr lang="en-US" sz="800" b="0" dirty="0" smtClean="0"/>
          </a:p>
          <a:p>
            <a:pPr marL="0" indent="0" algn="ctr">
              <a:buNone/>
            </a:pPr>
            <a:r>
              <a:rPr lang="en-US" sz="2400" b="0" dirty="0" smtClean="0"/>
              <a:t>    Under </a:t>
            </a:r>
            <a:r>
              <a:rPr lang="en-US" sz="2400" b="0" dirty="0" smtClean="0">
                <a:solidFill>
                  <a:schemeClr val="tx2"/>
                </a:solidFill>
              </a:rPr>
              <a:t>TIR</a:t>
            </a:r>
            <a:r>
              <a:rPr lang="en-US" sz="2400" b="0" dirty="0" smtClean="0">
                <a:solidFill>
                  <a:srgbClr val="FFFFFF"/>
                </a:solidFill>
              </a:rPr>
              <a:t> confinement, </a:t>
            </a:r>
            <a:r>
              <a:rPr lang="en-US" sz="2400" b="0" dirty="0" smtClean="0">
                <a:solidFill>
                  <a:schemeClr val="tx2"/>
                </a:solidFill>
              </a:rPr>
              <a:t>QED</a:t>
            </a:r>
            <a:r>
              <a:rPr lang="en-US" sz="2400" b="0" dirty="0" smtClean="0">
                <a:solidFill>
                  <a:srgbClr val="FFFFFF"/>
                </a:solidFill>
              </a:rPr>
              <a:t> induces the absorbed EM energy     to simultaneously create </a:t>
            </a:r>
            <a:r>
              <a:rPr lang="en-US" sz="2400" b="0" dirty="0" smtClean="0">
                <a:solidFill>
                  <a:schemeClr val="tx2"/>
                </a:solidFill>
              </a:rPr>
              <a:t>excitons</a:t>
            </a:r>
          </a:p>
          <a:p>
            <a:pPr marL="0" indent="0" algn="ctr">
              <a:buNone/>
            </a:pPr>
            <a:endParaRPr lang="en-US" sz="800" b="0" dirty="0" smtClean="0"/>
          </a:p>
          <a:p>
            <a:pPr marL="0" indent="0" algn="ctr">
              <a:buNone/>
            </a:pPr>
            <a:r>
              <a:rPr lang="en-US" sz="2400" b="0" dirty="0" smtClean="0"/>
              <a:t>     f = (c/n)/</a:t>
            </a:r>
            <a:r>
              <a:rPr lang="en-US" sz="2400" b="0" dirty="0" smtClean="0">
                <a:sym typeface="Symbol"/>
              </a:rPr>
              <a:t>     = 2D    E = </a:t>
            </a:r>
            <a:r>
              <a:rPr lang="en-US" sz="2400" b="0" dirty="0" err="1" smtClean="0">
                <a:sym typeface="Symbol"/>
              </a:rPr>
              <a:t>hf</a:t>
            </a:r>
            <a:endParaRPr lang="en-US" sz="2400" b="0" dirty="0"/>
          </a:p>
        </p:txBody>
      </p:sp>
      <p:sp>
        <p:nvSpPr>
          <p:cNvPr id="3" name="Title 2"/>
          <p:cNvSpPr>
            <a:spLocks noGrp="1"/>
          </p:cNvSpPr>
          <p:nvPr>
            <p:ph type="title"/>
          </p:nvPr>
        </p:nvSpPr>
        <p:spPr>
          <a:xfrm>
            <a:off x="685800" y="228600"/>
            <a:ext cx="7772400" cy="1143000"/>
          </a:xfrm>
        </p:spPr>
        <p:txBody>
          <a:bodyPr/>
          <a:lstStyle/>
          <a:p>
            <a:r>
              <a:rPr lang="en-US" dirty="0" smtClean="0"/>
              <a:t>TIR Confinement</a:t>
            </a:r>
            <a:endParaRPr lang="en-US" dirty="0"/>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altLang="zh-TW" sz="2800" b="1" dirty="0" smtClean="0">
                <a:latin typeface="Arial" charset="0"/>
                <a:ea typeface="新細明體" pitchFamily="18" charset="-120"/>
              </a:rPr>
              <a:t>8</a:t>
            </a:r>
            <a:endParaRPr lang="en-US" altLang="zh-TW" sz="2800" b="1" dirty="0">
              <a:latin typeface="Arial" charset="0"/>
              <a:ea typeface="新細明體" pitchFamily="18" charset="-120"/>
            </a:endParaRPr>
          </a:p>
        </p:txBody>
      </p:sp>
      <p:sp>
        <p:nvSpPr>
          <p:cNvPr id="7" name="Footer Placeholder 6"/>
          <p:cNvSpPr>
            <a:spLocks noGrp="1"/>
          </p:cNvSpPr>
          <p:nvPr>
            <p:ph type="ftr" sz="quarter" idx="11"/>
          </p:nvPr>
        </p:nvSpPr>
        <p:spPr/>
        <p:txBody>
          <a:bodyPr/>
          <a:lstStyle/>
          <a:p>
            <a:pPr algn="ctr" eaLnBrk="0" fontAlgn="base" hangingPunct="0">
              <a:spcAft>
                <a:spcPct val="0"/>
              </a:spcAft>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spTree>
    <p:extLst>
      <p:ext uri="{BB962C8B-B14F-4D97-AF65-F5344CB8AC3E}">
        <p14:creationId xmlns:p14="http://schemas.microsoft.com/office/powerpoint/2010/main" val="112434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sz="quarter" idx="4294967295"/>
          </p:nvPr>
        </p:nvSpPr>
        <p:spPr>
          <a:xfrm>
            <a:off x="741771" y="85116"/>
            <a:ext cx="7772400" cy="1143000"/>
          </a:xfrm>
        </p:spPr>
        <p:txBody>
          <a:bodyPr/>
          <a:lstStyle/>
          <a:p>
            <a:r>
              <a:rPr lang="en-US" altLang="zh-TW" dirty="0" smtClean="0">
                <a:ea typeface="新細明體" pitchFamily="18" charset="-120"/>
              </a:rPr>
              <a:t>QED Heat Transfer</a:t>
            </a:r>
          </a:p>
        </p:txBody>
      </p:sp>
      <p:sp>
        <p:nvSpPr>
          <p:cNvPr id="2253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MX"/>
          </a:p>
        </p:txBody>
      </p:sp>
      <p:sp>
        <p:nvSpPr>
          <p:cNvPr id="2253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MX"/>
          </a:p>
        </p:txBody>
      </p:sp>
      <p:sp>
        <p:nvSpPr>
          <p:cNvPr id="22534"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MX"/>
          </a:p>
        </p:txBody>
      </p:sp>
      <p:sp>
        <p:nvSpPr>
          <p:cNvPr id="22535" name="Text Box 25"/>
          <p:cNvSpPr txBox="1">
            <a:spLocks noChangeArrowheads="1"/>
          </p:cNvSpPr>
          <p:nvPr/>
        </p:nvSpPr>
        <p:spPr bwMode="auto">
          <a:xfrm>
            <a:off x="8458200" y="6019800"/>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9</a:t>
            </a:r>
            <a:endParaRPr lang="en-US" altLang="zh-TW" sz="2800" b="1" dirty="0">
              <a:ea typeface="新細明體" pitchFamily="18" charset="-120"/>
            </a:endParaRPr>
          </a:p>
        </p:txBody>
      </p:sp>
      <p:sp>
        <p:nvSpPr>
          <p:cNvPr id="22538" name="Oval 14"/>
          <p:cNvSpPr>
            <a:spLocks noChangeArrowheads="1"/>
          </p:cNvSpPr>
          <p:nvPr/>
        </p:nvSpPr>
        <p:spPr bwMode="auto">
          <a:xfrm>
            <a:off x="891355" y="2797153"/>
            <a:ext cx="1798638" cy="1905000"/>
          </a:xfrm>
          <a:prstGeom prst="ellipse">
            <a:avLst/>
          </a:prstGeom>
          <a:noFill/>
          <a:ln w="508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Freeform 22"/>
          <p:cNvSpPr>
            <a:spLocks/>
          </p:cNvSpPr>
          <p:nvPr/>
        </p:nvSpPr>
        <p:spPr bwMode="auto">
          <a:xfrm>
            <a:off x="1219200" y="3886200"/>
            <a:ext cx="2209800" cy="1612900"/>
          </a:xfrm>
          <a:custGeom>
            <a:avLst/>
            <a:gdLst>
              <a:gd name="T0" fmla="*/ 0 w 1392"/>
              <a:gd name="T1" fmla="*/ 2147483647 h 1016"/>
              <a:gd name="T2" fmla="*/ 2147483647 w 1392"/>
              <a:gd name="T3" fmla="*/ 0 h 1016"/>
              <a:gd name="T4" fmla="*/ 2147483647 w 1392"/>
              <a:gd name="T5" fmla="*/ 2147483647 h 1016"/>
              <a:gd name="T6" fmla="*/ 2147483647 w 1392"/>
              <a:gd name="T7" fmla="*/ 2147483647 h 1016"/>
              <a:gd name="T8" fmla="*/ 2147483647 w 1392"/>
              <a:gd name="T9" fmla="*/ 2147483647 h 1016"/>
              <a:gd name="T10" fmla="*/ 2147483647 w 1392"/>
              <a:gd name="T11" fmla="*/ 2147483647 h 1016"/>
              <a:gd name="T12" fmla="*/ 0 w 1392"/>
              <a:gd name="T13" fmla="*/ 2147483647 h 10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2" h="1016">
                <a:moveTo>
                  <a:pt x="0" y="864"/>
                </a:moveTo>
                <a:lnTo>
                  <a:pt x="1344" y="0"/>
                </a:lnTo>
                <a:lnTo>
                  <a:pt x="1392" y="288"/>
                </a:lnTo>
                <a:lnTo>
                  <a:pt x="1248" y="624"/>
                </a:lnTo>
                <a:lnTo>
                  <a:pt x="912" y="912"/>
                </a:lnTo>
                <a:lnTo>
                  <a:pt x="368" y="1016"/>
                </a:lnTo>
                <a:lnTo>
                  <a:pt x="0" y="864"/>
                </a:lnTo>
                <a:close/>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3" name="Text Box 23"/>
          <p:cNvSpPr txBox="1">
            <a:spLocks noChangeArrowheads="1"/>
          </p:cNvSpPr>
          <p:nvPr/>
        </p:nvSpPr>
        <p:spPr bwMode="auto">
          <a:xfrm>
            <a:off x="1219200" y="2849936"/>
            <a:ext cx="17358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dirty="0" smtClean="0">
              <a:solidFill>
                <a:schemeClr val="tx2"/>
              </a:solidFill>
              <a:sym typeface="Symbol" pitchFamily="18" charset="2"/>
            </a:endParaRPr>
          </a:p>
          <a:p>
            <a:pPr eaLnBrk="1" hangingPunct="1"/>
            <a:r>
              <a:rPr lang="en-US" dirty="0" smtClean="0">
                <a:solidFill>
                  <a:schemeClr val="tx2"/>
                </a:solidFill>
                <a:sym typeface="Symbol" pitchFamily="18" charset="2"/>
              </a:rPr>
              <a:t>Excitons</a:t>
            </a:r>
            <a:endParaRPr lang="en-US" dirty="0">
              <a:solidFill>
                <a:schemeClr val="tx2"/>
              </a:solidFill>
              <a:sym typeface="Symbol" pitchFamily="18" charset="2"/>
            </a:endParaRPr>
          </a:p>
        </p:txBody>
      </p:sp>
      <mc:AlternateContent xmlns:mc="http://schemas.openxmlformats.org/markup-compatibility/2006" xmlns:a14="http://schemas.microsoft.com/office/drawing/2010/main">
        <mc:Choice Requires="a14">
          <p:sp>
            <p:nvSpPr>
              <p:cNvPr id="22554" name="TextBox 4"/>
              <p:cNvSpPr txBox="1">
                <a:spLocks noChangeArrowheads="1"/>
              </p:cNvSpPr>
              <p:nvPr/>
            </p:nvSpPr>
            <p:spPr bwMode="auto">
              <a:xfrm>
                <a:off x="1773724" y="1161016"/>
                <a:ext cx="7761288" cy="18774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dirty="0" smtClean="0">
                    <a:sym typeface="Symbol" pitchFamily="18" charset="2"/>
                  </a:rPr>
                  <a:t>        </a:t>
                </a:r>
                <a14:m>
                  <m:oMath xmlns:m="http://schemas.openxmlformats.org/officeDocument/2006/math">
                    <m:sSub>
                      <m:sSubPr>
                        <m:ctrlPr>
                          <a:rPr lang="en-US" sz="2800" i="1">
                            <a:latin typeface="Cambria Math"/>
                            <a:sym typeface="Symbol" pitchFamily="18" charset="2"/>
                          </a:rPr>
                        </m:ctrlPr>
                      </m:sSubPr>
                      <m:e>
                        <m:r>
                          <m:rPr>
                            <m:sty m:val="p"/>
                          </m:rPr>
                          <a:rPr lang="en-US" sz="2800" b="0" i="0">
                            <a:latin typeface="Cambria Math"/>
                            <a:sym typeface="Symbol" pitchFamily="18" charset="2"/>
                          </a:rPr>
                          <m:t>Q</m:t>
                        </m:r>
                      </m:e>
                      <m:sub>
                        <m:r>
                          <m:rPr>
                            <m:sty m:val="p"/>
                          </m:rPr>
                          <a:rPr lang="en-US" sz="2800" b="0" i="0">
                            <a:latin typeface="Cambria Math"/>
                            <a:sym typeface="Symbol" pitchFamily="18" charset="2"/>
                          </a:rPr>
                          <m:t>abs</m:t>
                        </m:r>
                      </m:sub>
                    </m:sSub>
                    <m:r>
                      <a:rPr lang="en-US" sz="2800" b="0" i="0">
                        <a:latin typeface="Cambria Math"/>
                        <a:sym typeface="Symbol" pitchFamily="18" charset="2"/>
                      </a:rPr>
                      <m:t>−</m:t>
                    </m:r>
                    <m:sSub>
                      <m:sSubPr>
                        <m:ctrlPr>
                          <a:rPr lang="en-US" sz="2800" i="1">
                            <a:latin typeface="Cambria Math"/>
                            <a:sym typeface="Symbol" pitchFamily="18" charset="2"/>
                          </a:rPr>
                        </m:ctrlPr>
                      </m:sSubPr>
                      <m:e>
                        <m:r>
                          <m:rPr>
                            <m:sty m:val="p"/>
                          </m:rPr>
                          <a:rPr lang="en-US" sz="2800" b="0" i="0">
                            <a:latin typeface="Cambria Math"/>
                            <a:sym typeface="Symbol" pitchFamily="18" charset="2"/>
                          </a:rPr>
                          <m:t>Q</m:t>
                        </m:r>
                      </m:e>
                      <m:sub>
                        <m:r>
                          <m:rPr>
                            <m:sty m:val="p"/>
                          </m:rPr>
                          <a:rPr lang="en-US" sz="2800" b="0" i="0" smtClean="0">
                            <a:latin typeface="Cambria Math"/>
                            <a:sym typeface="Symbol" pitchFamily="18" charset="2"/>
                          </a:rPr>
                          <m:t>Excitons</m:t>
                        </m:r>
                      </m:sub>
                    </m:sSub>
                    <m:r>
                      <a:rPr lang="en-US" sz="2800" b="0" i="0">
                        <a:latin typeface="Cambria Math"/>
                        <a:sym typeface="Symbol" pitchFamily="18" charset="2"/>
                      </a:rPr>
                      <m:t>=</m:t>
                    </m:r>
                    <m:sSub>
                      <m:sSubPr>
                        <m:ctrlPr>
                          <a:rPr lang="en-US" sz="2800" i="1">
                            <a:latin typeface="Cambria Math"/>
                            <a:sym typeface="Symbol" pitchFamily="18" charset="2"/>
                          </a:rPr>
                        </m:ctrlPr>
                      </m:sSubPr>
                      <m:e>
                        <m:r>
                          <m:rPr>
                            <m:sty m:val="p"/>
                          </m:rPr>
                          <a:rPr lang="en-US" sz="2800" b="0" i="0">
                            <a:latin typeface="Cambria Math"/>
                            <a:sym typeface="Symbol" pitchFamily="18" charset="2"/>
                          </a:rPr>
                          <m:t>Q</m:t>
                        </m:r>
                      </m:e>
                      <m:sub>
                        <m:r>
                          <m:rPr>
                            <m:sty m:val="p"/>
                          </m:rPr>
                          <a:rPr lang="en-US" sz="2800" b="0" i="0">
                            <a:latin typeface="Cambria Math"/>
                            <a:sym typeface="Symbol" pitchFamily="18" charset="2"/>
                          </a:rPr>
                          <m:t>cond</m:t>
                        </m:r>
                      </m:sub>
                    </m:sSub>
                    <m:r>
                      <a:rPr lang="en-US" sz="2800" b="0" i="0" smtClean="0">
                        <a:latin typeface="Cambria Math"/>
                        <a:sym typeface="Symbol" pitchFamily="18" charset="2"/>
                      </a:rPr>
                      <m:t>        </m:t>
                    </m:r>
                  </m:oMath>
                </a14:m>
                <a:endParaRPr lang="en-US" sz="2800" b="0" dirty="0" smtClean="0">
                  <a:sym typeface="Symbol" pitchFamily="18" charset="2"/>
                </a:endParaRPr>
              </a:p>
              <a:p>
                <a:pPr algn="ctr" eaLnBrk="1" hangingPunct="1"/>
                <a:endParaRPr lang="en-US" sz="2400" dirty="0" smtClean="0"/>
              </a:p>
              <a:p>
                <a:pPr algn="ctr" eaLnBrk="1" hangingPunct="1"/>
                <a:r>
                  <a:rPr lang="en-US" sz="2400" dirty="0" smtClean="0">
                    <a:latin typeface="Cambria Math" pitchFamily="18" charset="0"/>
                    <a:ea typeface="Cambria Math" pitchFamily="18" charset="0"/>
                  </a:rPr>
                  <a:t>QED </a:t>
                </a:r>
                <a:r>
                  <a:rPr lang="en-US" sz="2000" dirty="0" smtClean="0">
                    <a:latin typeface="Cambria Math" pitchFamily="18" charset="0"/>
                    <a:ea typeface="Cambria Math" pitchFamily="18" charset="0"/>
                  </a:rPr>
                  <a:t>Excitons</a:t>
                </a:r>
                <a:r>
                  <a:rPr lang="en-US" sz="2400" dirty="0" smtClean="0">
                    <a:latin typeface="Cambria Math" pitchFamily="18" charset="0"/>
                    <a:ea typeface="Cambria Math" pitchFamily="18" charset="0"/>
                  </a:rPr>
                  <a:t> = EM </a:t>
                </a:r>
                <a:r>
                  <a:rPr lang="en-US" sz="2000" dirty="0" smtClean="0">
                    <a:latin typeface="Cambria Math" pitchFamily="18" charset="0"/>
                    <a:ea typeface="Cambria Math" pitchFamily="18" charset="0"/>
                  </a:rPr>
                  <a:t>radiation</a:t>
                </a:r>
                <a:r>
                  <a:rPr lang="en-US" sz="2400" dirty="0" smtClean="0">
                    <a:latin typeface="Cambria Math" pitchFamily="18" charset="0"/>
                    <a:ea typeface="Cambria Math" pitchFamily="18" charset="0"/>
                  </a:rPr>
                  <a:t> + Charge</a:t>
                </a:r>
              </a:p>
              <a:p>
                <a:pPr algn="ctr" eaLnBrk="1" hangingPunct="1"/>
                <a:endParaRPr lang="en-US" sz="2000" dirty="0" smtClean="0"/>
              </a:p>
              <a:p>
                <a:pPr algn="ctr" eaLnBrk="1" hangingPunct="1"/>
                <a:r>
                  <a:rPr lang="en-US" sz="2000" dirty="0" smtClean="0"/>
                  <a:t>       Conservation </a:t>
                </a:r>
                <a:r>
                  <a:rPr lang="en-US" sz="2000" dirty="0"/>
                  <a:t>by QED E</a:t>
                </a:r>
                <a:r>
                  <a:rPr lang="en-US" sz="2000" dirty="0" smtClean="0"/>
                  <a:t>xcitons </a:t>
                </a:r>
                <a:r>
                  <a:rPr lang="en-US" sz="2000" dirty="0"/>
                  <a:t>is </a:t>
                </a:r>
                <a:r>
                  <a:rPr lang="en-US" sz="2000" dirty="0">
                    <a:solidFill>
                      <a:schemeClr val="tx2"/>
                    </a:solidFill>
                  </a:rPr>
                  <a:t>very rapid</a:t>
                </a:r>
              </a:p>
            </p:txBody>
          </p:sp>
        </mc:Choice>
        <mc:Fallback xmlns="">
          <p:sp>
            <p:nvSpPr>
              <p:cNvPr id="22554" name="TextBox 4"/>
              <p:cNvSpPr txBox="1">
                <a:spLocks noRot="1" noChangeAspect="1" noMove="1" noResize="1" noEditPoints="1" noAdjustHandles="1" noChangeArrowheads="1" noChangeShapeType="1" noTextEdit="1"/>
              </p:cNvSpPr>
              <p:nvPr/>
            </p:nvSpPr>
            <p:spPr bwMode="auto">
              <a:xfrm>
                <a:off x="1773724" y="1161016"/>
                <a:ext cx="7761288" cy="1877437"/>
              </a:xfrm>
              <a:prstGeom prst="rect">
                <a:avLst/>
              </a:prstGeom>
              <a:blipFill rotWithShape="1">
                <a:blip r:embed="rId2"/>
                <a:stretch>
                  <a:fillRect b="-519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a:spLocks noChangeArrowheads="1"/>
              </p:cNvSpPr>
              <p:nvPr/>
            </p:nvSpPr>
            <p:spPr bwMode="auto">
              <a:xfrm>
                <a:off x="3257550" y="2327136"/>
                <a:ext cx="5603875" cy="42165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200" dirty="0" smtClean="0">
                  <a:solidFill>
                    <a:schemeClr val="tx2"/>
                  </a:solidFill>
                </a:endParaRPr>
              </a:p>
              <a:p>
                <a:pPr algn="ctr" eaLnBrk="1" hangingPunct="1"/>
                <a:endParaRPr lang="en-US" sz="2200" dirty="0">
                  <a:solidFill>
                    <a:schemeClr val="tx2"/>
                  </a:solidFill>
                </a:endParaRPr>
              </a:p>
              <a:p>
                <a:pPr algn="ctr" eaLnBrk="1" hangingPunct="1"/>
                <a:r>
                  <a:rPr lang="en-US" sz="2800" dirty="0" smtClean="0">
                    <a:latin typeface="Cambria Math" pitchFamily="18" charset="0"/>
                    <a:ea typeface="Cambria Math" pitchFamily="18" charset="0"/>
                    <a:cs typeface="Times New Roman" pitchFamily="18" charset="0"/>
                  </a:rPr>
                  <a:t>Q</a:t>
                </a:r>
                <a:r>
                  <a:rPr lang="en-US" sz="2400" dirty="0" smtClean="0">
                    <a:latin typeface="Cambria Math" pitchFamily="18" charset="0"/>
                    <a:ea typeface="Cambria Math" pitchFamily="18" charset="0"/>
                    <a:cs typeface="Times New Roman" pitchFamily="18" charset="0"/>
                  </a:rPr>
                  <a:t>abs</a:t>
                </a:r>
                <a:r>
                  <a:rPr lang="en-US" sz="2800" dirty="0" smtClean="0">
                    <a:latin typeface="Cambria Math" pitchFamily="18" charset="0"/>
                    <a:ea typeface="Cambria Math" pitchFamily="18" charset="0"/>
                    <a:cs typeface="Times New Roman" pitchFamily="18" charset="0"/>
                  </a:rPr>
                  <a:t> </a:t>
                </a:r>
                <a:r>
                  <a:rPr lang="en-US" sz="2000" dirty="0"/>
                  <a:t>i</a:t>
                </a:r>
                <a:r>
                  <a:rPr lang="en-US" sz="2000" dirty="0" smtClean="0"/>
                  <a:t>s conserved </a:t>
                </a:r>
                <a:r>
                  <a:rPr lang="en-US" sz="2000" dirty="0" smtClean="0">
                    <a:solidFill>
                      <a:schemeClr val="tx2"/>
                    </a:solidFill>
                  </a:rPr>
                  <a:t>before </a:t>
                </a:r>
                <a:r>
                  <a:rPr lang="en-US" sz="2000" dirty="0"/>
                  <a:t>thermalization </a:t>
                </a:r>
                <a:r>
                  <a:rPr lang="en-US" sz="2000" dirty="0" smtClean="0"/>
                  <a:t>after        which phonons can respond</a:t>
                </a:r>
                <a:endParaRPr lang="en-US" sz="2000" dirty="0"/>
              </a:p>
              <a:p>
                <a:pPr algn="ctr" eaLnBrk="1" hangingPunct="1"/>
                <a:endParaRPr lang="en-US" sz="800" dirty="0">
                  <a:solidFill>
                    <a:schemeClr val="tx2"/>
                  </a:solidFill>
                </a:endParaRPr>
              </a:p>
              <a:p>
                <a:pPr algn="ctr" eaLnBrk="1" hangingPunct="1"/>
                <a14:m>
                  <m:oMathPara xmlns:m="http://schemas.openxmlformats.org/officeDocument/2006/math">
                    <m:oMathParaPr>
                      <m:jc m:val="centerGroup"/>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Q</m:t>
                          </m:r>
                        </m:e>
                        <m:sub>
                          <m:r>
                            <m:rPr>
                              <m:sty m:val="p"/>
                            </m:rPr>
                            <a:rPr lang="en-US" sz="2800" b="0" i="0" smtClean="0">
                              <a:latin typeface="Cambria Math"/>
                            </a:rPr>
                            <m:t>abs</m:t>
                          </m:r>
                        </m:sub>
                      </m:sSub>
                      <m:r>
                        <a:rPr lang="en-US" sz="2800" b="0" i="0" smtClean="0">
                          <a:latin typeface="Cambria Math"/>
                        </a:rPr>
                        <m:t>=</m:t>
                      </m:r>
                      <m:sSub>
                        <m:sSubPr>
                          <m:ctrlPr>
                            <a:rPr lang="en-US" sz="2800" i="1" smtClean="0">
                              <a:latin typeface="Cambria Math"/>
                            </a:rPr>
                          </m:ctrlPr>
                        </m:sSubPr>
                        <m:e>
                          <m:r>
                            <m:rPr>
                              <m:sty m:val="p"/>
                            </m:rPr>
                            <a:rPr lang="en-US" sz="2800" b="0" i="0" smtClean="0">
                              <a:latin typeface="Cambria Math"/>
                            </a:rPr>
                            <m:t>Q</m:t>
                          </m:r>
                        </m:e>
                        <m:sub>
                          <m:r>
                            <m:rPr>
                              <m:sty m:val="p"/>
                            </m:rPr>
                            <a:rPr lang="en-US" sz="2800" b="0" i="0" smtClean="0">
                              <a:latin typeface="Cambria Math"/>
                            </a:rPr>
                            <m:t>Exciton</m:t>
                          </m:r>
                          <m:r>
                            <a:rPr lang="en-US" sz="2800" b="0" i="1" smtClean="0">
                              <a:latin typeface="Cambria Math"/>
                            </a:rPr>
                            <m:t>𝑠</m:t>
                          </m:r>
                        </m:sub>
                      </m:sSub>
                    </m:oMath>
                  </m:oMathPara>
                </a14:m>
                <a:endParaRPr lang="en-US" sz="2800" dirty="0" smtClean="0"/>
              </a:p>
              <a:p>
                <a:pPr algn="ctr" eaLnBrk="1" hangingPunct="1"/>
                <a:endParaRPr lang="en-US" sz="800" dirty="0" smtClean="0"/>
              </a:p>
              <a:p>
                <a:pPr algn="ctr" eaLnBrk="1" hangingPunct="1"/>
                <a:r>
                  <a:rPr lang="en-US" sz="2000" dirty="0" smtClean="0"/>
                  <a:t>No thermal conduction</a:t>
                </a:r>
              </a:p>
              <a:p>
                <a:pPr algn="ctr" eaLnBrk="1" hangingPunct="1"/>
                <a14:m>
                  <m:oMath xmlns:m="http://schemas.openxmlformats.org/officeDocument/2006/math">
                    <m:sSub>
                      <m:sSubPr>
                        <m:ctrlPr>
                          <a:rPr lang="en-US" sz="2800" i="1" smtClean="0">
                            <a:latin typeface="Cambria Math"/>
                            <a:ea typeface="Cambria Math" pitchFamily="18" charset="0"/>
                          </a:rPr>
                        </m:ctrlPr>
                      </m:sSubPr>
                      <m:e>
                        <m:r>
                          <m:rPr>
                            <m:sty m:val="p"/>
                          </m:rPr>
                          <a:rPr lang="en-US" sz="2800" b="0" i="0" smtClean="0">
                            <a:latin typeface="Cambria Math" pitchFamily="18" charset="0"/>
                            <a:ea typeface="Cambria Math" pitchFamily="18" charset="0"/>
                          </a:rPr>
                          <m:t>Q</m:t>
                        </m:r>
                      </m:e>
                      <m:sub>
                        <m:r>
                          <m:rPr>
                            <m:sty m:val="p"/>
                          </m:rPr>
                          <a:rPr lang="en-US" sz="2800" b="0" i="0" smtClean="0">
                            <a:latin typeface="Cambria Math" pitchFamily="18" charset="0"/>
                            <a:ea typeface="Cambria Math" pitchFamily="18" charset="0"/>
                          </a:rPr>
                          <m:t>cond</m:t>
                        </m:r>
                      </m:sub>
                    </m:sSub>
                  </m:oMath>
                </a14:m>
                <a:r>
                  <a:rPr lang="en-US" sz="2800" dirty="0" smtClean="0">
                    <a:latin typeface="Cambria Math" pitchFamily="18" charset="0"/>
                    <a:ea typeface="Cambria Math" pitchFamily="18" charset="0"/>
                    <a:sym typeface="Symbol"/>
                  </a:rPr>
                  <a:t>  0</a:t>
                </a:r>
              </a:p>
              <a:p>
                <a:pPr algn="ctr" eaLnBrk="1" hangingPunct="1"/>
                <a:endParaRPr lang="en-US" sz="800" dirty="0">
                  <a:sym typeface="Symbol"/>
                </a:endParaRPr>
              </a:p>
              <a:p>
                <a:pPr algn="ctr" eaLnBrk="1" hangingPunct="1"/>
                <a:endParaRPr lang="en-US" sz="800" dirty="0" smtClean="0"/>
              </a:p>
              <a:p>
                <a:pPr algn="ctr" eaLnBrk="1" hangingPunct="1"/>
                <a:r>
                  <a:rPr lang="en-US" sz="2000" dirty="0" smtClean="0"/>
                  <a:t>Fourier solutions are meaningless</a:t>
                </a:r>
              </a:p>
              <a:p>
                <a:pPr algn="ctr" eaLnBrk="1" hangingPunct="1"/>
                <a:endParaRPr lang="en-US" sz="800" dirty="0" smtClean="0"/>
              </a:p>
              <a:p>
                <a:pPr algn="ctr" eaLnBrk="1" hangingPunct="1"/>
                <a:r>
                  <a:rPr lang="en-US" sz="2000" dirty="0" smtClean="0"/>
                  <a:t>  Conductivity remains at bulk</a:t>
                </a:r>
              </a:p>
              <a:p>
                <a:pPr algn="ctr" eaLnBrk="1" hangingPunct="1"/>
                <a:endParaRPr lang="en-US" sz="2000" dirty="0"/>
              </a:p>
            </p:txBody>
          </p:sp>
        </mc:Choice>
        <mc:Fallback xmlns="">
          <p:sp>
            <p:nvSpPr>
              <p:cNvPr id="7" name="TextBox 6"/>
              <p:cNvSpPr txBox="1">
                <a:spLocks noRot="1" noChangeAspect="1" noMove="1" noResize="1" noEditPoints="1" noAdjustHandles="1" noChangeArrowheads="1" noChangeShapeType="1" noTextEdit="1"/>
              </p:cNvSpPr>
              <p:nvPr/>
            </p:nvSpPr>
            <p:spPr bwMode="auto">
              <a:xfrm>
                <a:off x="3257550" y="2327136"/>
                <a:ext cx="5603875" cy="4216539"/>
              </a:xfrm>
              <a:prstGeom prst="rect">
                <a:avLst/>
              </a:prstGeom>
              <a:blipFill rotWithShape="1">
                <a:blip r:embed="rId3"/>
                <a:stretch>
                  <a:fillRect l="-326" r="-902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1122936" y="3496267"/>
                <a:ext cx="118849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chemeClr val="tx1"/>
                              </a:solidFill>
                              <a:latin typeface="Cambria Math"/>
                            </a:rPr>
                          </m:ctrlPr>
                        </m:sSubPr>
                        <m:e>
                          <m:r>
                            <m:rPr>
                              <m:sty m:val="p"/>
                            </m:rPr>
                            <a:rPr lang="en-US" sz="2800" b="0" i="0" smtClean="0">
                              <a:solidFill>
                                <a:schemeClr val="tx1"/>
                              </a:solidFill>
                              <a:latin typeface="Cambria Math"/>
                            </a:rPr>
                            <m:t>Q</m:t>
                          </m:r>
                        </m:e>
                        <m:sub>
                          <m:r>
                            <m:rPr>
                              <m:sty m:val="p"/>
                            </m:rPr>
                            <a:rPr lang="en-US" sz="2800" b="0" i="0" smtClean="0">
                              <a:solidFill>
                                <a:schemeClr val="tx1"/>
                              </a:solidFill>
                              <a:latin typeface="Cambria Math"/>
                            </a:rPr>
                            <m:t>abs</m:t>
                          </m:r>
                        </m:sub>
                      </m:sSub>
                    </m:oMath>
                  </m:oMathPara>
                </a14:m>
                <a:endParaRPr lang="en-US" sz="2800" dirty="0">
                  <a:no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122936" y="3496267"/>
                <a:ext cx="1188496" cy="523220"/>
              </a:xfrm>
              <a:prstGeom prst="rect">
                <a:avLst/>
              </a:prstGeom>
              <a:blipFill rotWithShape="1">
                <a:blip r:embed="rId4"/>
                <a:stretch>
                  <a:fillRect/>
                </a:stretch>
              </a:blipFill>
            </p:spPr>
            <p:txBody>
              <a:bodyPr/>
              <a:lstStyle/>
              <a:p>
                <a:r>
                  <a:rPr lang="en-US">
                    <a:noFill/>
                  </a:rPr>
                  <a:t> </a:t>
                </a:r>
              </a:p>
            </p:txBody>
          </p:sp>
        </mc:Fallback>
      </mc:AlternateContent>
      <p:sp>
        <p:nvSpPr>
          <p:cNvPr id="8" name="Footer Placeholder 7"/>
          <p:cNvSpPr>
            <a:spLocks noGrp="1"/>
          </p:cNvSpPr>
          <p:nvPr>
            <p:ph type="ftr" sz="quarter" idx="11"/>
          </p:nvPr>
        </p:nvSpPr>
        <p:spPr>
          <a:xfrm>
            <a:off x="743005" y="6400800"/>
            <a:ext cx="7772400" cy="381000"/>
          </a:xfrm>
        </p:spPr>
        <p:txBody>
          <a:bodyPr/>
          <a:lstStyle/>
          <a:p>
            <a:pPr>
              <a:defRPr/>
            </a:pPr>
            <a:r>
              <a:rPr lang="en-US" altLang="zh-TW" smtClean="0">
                <a:solidFill>
                  <a:srgbClr val="FFFF00"/>
                </a:solidFill>
              </a:rPr>
              <a:t>ASME 4th Micro/Nanoscale Heat Transfer Conf. (MNHMT-13), Hong Kong, Dec. 11-14, 2013</a:t>
            </a:r>
            <a:endParaRPr lang="en-US" altLang="zh-TW" dirty="0">
              <a:solidFill>
                <a:srgbClr val="FFFF00"/>
              </a:solidFill>
            </a:endParaRPr>
          </a:p>
        </p:txBody>
      </p:sp>
      <p:grpSp>
        <p:nvGrpSpPr>
          <p:cNvPr id="10" name="Group 9"/>
          <p:cNvGrpSpPr/>
          <p:nvPr/>
        </p:nvGrpSpPr>
        <p:grpSpPr>
          <a:xfrm>
            <a:off x="1219200" y="4038600"/>
            <a:ext cx="2400300" cy="1751612"/>
            <a:chOff x="1219200" y="4114800"/>
            <a:chExt cx="2400300" cy="1751612"/>
          </a:xfrm>
        </p:grpSpPr>
        <p:grpSp>
          <p:nvGrpSpPr>
            <p:cNvPr id="3" name="Group 2"/>
            <p:cNvGrpSpPr>
              <a:grpSpLocks/>
            </p:cNvGrpSpPr>
            <p:nvPr/>
          </p:nvGrpSpPr>
          <p:grpSpPr bwMode="auto">
            <a:xfrm>
              <a:off x="1219200" y="4114800"/>
              <a:ext cx="1524000" cy="1166812"/>
              <a:chOff x="1219200" y="4126468"/>
              <a:chExt cx="1524000" cy="1166257"/>
            </a:xfrm>
          </p:grpSpPr>
          <p:sp>
            <p:nvSpPr>
              <p:cNvPr id="22556" name="Freeform 65"/>
              <p:cNvSpPr>
                <a:spLocks/>
              </p:cNvSpPr>
              <p:nvPr/>
            </p:nvSpPr>
            <p:spPr bwMode="auto">
              <a:xfrm rot="8842332">
                <a:off x="2057400" y="4572000"/>
                <a:ext cx="685800" cy="720725"/>
              </a:xfrm>
              <a:custGeom>
                <a:avLst/>
                <a:gdLst>
                  <a:gd name="T0" fmla="*/ 0 w 263"/>
                  <a:gd name="T1" fmla="*/ 2147483647 h 648"/>
                  <a:gd name="T2" fmla="*/ 2147483647 w 263"/>
                  <a:gd name="T3" fmla="*/ 2147483647 h 648"/>
                  <a:gd name="T4" fmla="*/ 2147483647 w 263"/>
                  <a:gd name="T5" fmla="*/ 2147483647 h 648"/>
                  <a:gd name="T6" fmla="*/ 2147483647 w 263"/>
                  <a:gd name="T7" fmla="*/ 2147483647 h 648"/>
                  <a:gd name="T8" fmla="*/ 2147483647 w 263"/>
                  <a:gd name="T9" fmla="*/ 2147483647 h 648"/>
                  <a:gd name="T10" fmla="*/ 2147483647 w 263"/>
                  <a:gd name="T11" fmla="*/ 2147483647 h 648"/>
                  <a:gd name="T12" fmla="*/ 2147483647 w 263"/>
                  <a:gd name="T13" fmla="*/ 0 h 648"/>
                  <a:gd name="T14" fmla="*/ 0 w 263"/>
                  <a:gd name="T15" fmla="*/ 2147483647 h 648"/>
                  <a:gd name="T16" fmla="*/ 0 60000 65536"/>
                  <a:gd name="T17" fmla="*/ 0 60000 65536"/>
                  <a:gd name="T18" fmla="*/ 0 60000 65536"/>
                  <a:gd name="T19" fmla="*/ 0 60000 65536"/>
                  <a:gd name="T20" fmla="*/ 0 60000 65536"/>
                  <a:gd name="T21" fmla="*/ 0 60000 65536"/>
                  <a:gd name="T22" fmla="*/ 0 60000 65536"/>
                  <a:gd name="T23" fmla="*/ 0 60000 65536"/>
                  <a:gd name="T24" fmla="*/ 0 w 263"/>
                  <a:gd name="T25" fmla="*/ 0 h 648"/>
                  <a:gd name="T26" fmla="*/ 263 w 263"/>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 h="648">
                    <a:moveTo>
                      <a:pt x="0" y="162"/>
                    </a:moveTo>
                    <a:lnTo>
                      <a:pt x="66" y="162"/>
                    </a:lnTo>
                    <a:lnTo>
                      <a:pt x="66" y="648"/>
                    </a:lnTo>
                    <a:lnTo>
                      <a:pt x="197" y="648"/>
                    </a:lnTo>
                    <a:lnTo>
                      <a:pt x="197" y="162"/>
                    </a:lnTo>
                    <a:lnTo>
                      <a:pt x="263" y="162"/>
                    </a:lnTo>
                    <a:lnTo>
                      <a:pt x="131" y="0"/>
                    </a:lnTo>
                    <a:lnTo>
                      <a:pt x="0" y="16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rot="10800000"/>
              <a:lstStyle/>
              <a:p>
                <a:endParaRPr lang="en-US"/>
              </a:p>
            </p:txBody>
          </p:sp>
          <p:sp>
            <p:nvSpPr>
              <p:cNvPr id="22557" name="Text Box 23"/>
              <p:cNvSpPr txBox="1">
                <a:spLocks noChangeArrowheads="1"/>
              </p:cNvSpPr>
              <p:nvPr/>
            </p:nvSpPr>
            <p:spPr bwMode="auto">
              <a:xfrm>
                <a:off x="1219200" y="4126468"/>
                <a:ext cx="11090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dirty="0">
                    <a:solidFill>
                      <a:schemeClr val="tx2"/>
                    </a:solidFill>
                    <a:sym typeface="Symbol" pitchFamily="18" charset="2"/>
                  </a:rPr>
                  <a:t>Phonons</a:t>
                </a:r>
              </a:p>
            </p:txBody>
          </p:sp>
        </p:grpSp>
        <p:sp>
          <p:nvSpPr>
            <p:cNvPr id="9" name="TextBox 8"/>
            <p:cNvSpPr txBox="1"/>
            <p:nvPr/>
          </p:nvSpPr>
          <p:spPr>
            <a:xfrm>
              <a:off x="2476500" y="5343192"/>
              <a:ext cx="1143000" cy="523220"/>
            </a:xfrm>
            <a:prstGeom prst="rect">
              <a:avLst/>
            </a:prstGeom>
            <a:noFill/>
          </p:spPr>
          <p:txBody>
            <a:bodyPr wrap="square" rtlCol="0">
              <a:spAutoFit/>
            </a:bodyPr>
            <a:lstStyle/>
            <a:p>
              <a:r>
                <a:rPr lang="en-US" sz="2800" dirty="0" smtClean="0">
                  <a:latin typeface="Cambria Math" pitchFamily="18" charset="0"/>
                  <a:ea typeface="Cambria Math" pitchFamily="18" charset="0"/>
                  <a:cs typeface="Times New Roman" pitchFamily="18" charset="0"/>
                </a:rPr>
                <a:t>Q</a:t>
              </a:r>
              <a:r>
                <a:rPr lang="en-US" sz="2400" dirty="0" smtClean="0">
                  <a:latin typeface="Cambria Math" pitchFamily="18" charset="0"/>
                  <a:ea typeface="Cambria Math" pitchFamily="18" charset="0"/>
                  <a:cs typeface="Times New Roman" pitchFamily="18" charset="0"/>
                </a:rPr>
                <a:t>cond</a:t>
              </a:r>
              <a:endParaRPr lang="en-US" sz="2400" dirty="0">
                <a:latin typeface="Cambria Math" pitchFamily="18" charset="0"/>
                <a:ea typeface="Cambria Math" pitchFamily="18" charset="0"/>
                <a:cs typeface="Times New Roman" pitchFamily="18" charset="0"/>
              </a:endParaRPr>
            </a:p>
          </p:txBody>
        </p:sp>
      </p:grpSp>
      <p:grpSp>
        <p:nvGrpSpPr>
          <p:cNvPr id="4" name="Group 3"/>
          <p:cNvGrpSpPr/>
          <p:nvPr/>
        </p:nvGrpSpPr>
        <p:grpSpPr>
          <a:xfrm>
            <a:off x="76200" y="857205"/>
            <a:ext cx="2133600" cy="2571795"/>
            <a:chOff x="89030" y="844505"/>
            <a:chExt cx="2133600" cy="2571795"/>
          </a:xfrm>
        </p:grpSpPr>
        <p:sp>
          <p:nvSpPr>
            <p:cNvPr id="30" name="Text Box 23"/>
            <p:cNvSpPr txBox="1">
              <a:spLocks noChangeArrowheads="1"/>
            </p:cNvSpPr>
            <p:nvPr/>
          </p:nvSpPr>
          <p:spPr bwMode="auto">
            <a:xfrm>
              <a:off x="811342" y="3048000"/>
              <a:ext cx="14112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dirty="0">
                  <a:solidFill>
                    <a:schemeClr val="tx2"/>
                  </a:solidFill>
                  <a:sym typeface="Symbol" pitchFamily="18" charset="2"/>
                </a:rPr>
                <a:t>       Charge</a:t>
              </a:r>
            </a:p>
          </p:txBody>
        </p:sp>
        <p:grpSp>
          <p:nvGrpSpPr>
            <p:cNvPr id="12" name="Group 11"/>
            <p:cNvGrpSpPr/>
            <p:nvPr/>
          </p:nvGrpSpPr>
          <p:grpSpPr>
            <a:xfrm>
              <a:off x="89030" y="844505"/>
              <a:ext cx="1544632" cy="1942510"/>
              <a:chOff x="26199" y="64238"/>
              <a:chExt cx="1544632" cy="1942510"/>
            </a:xfrm>
          </p:grpSpPr>
          <p:grpSp>
            <p:nvGrpSpPr>
              <p:cNvPr id="22550" name="Group 16"/>
              <p:cNvGrpSpPr>
                <a:grpSpLocks/>
              </p:cNvGrpSpPr>
              <p:nvPr/>
            </p:nvGrpSpPr>
            <p:grpSpPr bwMode="auto">
              <a:xfrm rot="1915198">
                <a:off x="517246" y="1128975"/>
                <a:ext cx="1053585" cy="877773"/>
                <a:chOff x="1056" y="1903"/>
                <a:chExt cx="664" cy="553"/>
              </a:xfrm>
            </p:grpSpPr>
            <p:sp>
              <p:nvSpPr>
                <p:cNvPr id="22552" name="Freeform 17"/>
                <p:cNvSpPr>
                  <a:spLocks noChangeAspect="1" noEditPoints="1"/>
                </p:cNvSpPr>
                <p:nvPr/>
              </p:nvSpPr>
              <p:spPr bwMode="auto">
                <a:xfrm rot="14980026">
                  <a:off x="1056" y="1968"/>
                  <a:ext cx="138" cy="138"/>
                </a:xfrm>
                <a:custGeom>
                  <a:avLst/>
                  <a:gdLst>
                    <a:gd name="T0" fmla="*/ 2147483647 w 9"/>
                    <a:gd name="T1" fmla="*/ 2147483647 h 8"/>
                    <a:gd name="T2" fmla="*/ 2147483647 w 9"/>
                    <a:gd name="T3" fmla="*/ 2147483647 h 8"/>
                    <a:gd name="T4" fmla="*/ 2147483647 w 9"/>
                    <a:gd name="T5" fmla="*/ 2147483647 h 8"/>
                    <a:gd name="T6" fmla="*/ 2147483647 w 9"/>
                    <a:gd name="T7" fmla="*/ 2147483647 h 8"/>
                    <a:gd name="T8" fmla="*/ 2147483647 w 9"/>
                    <a:gd name="T9" fmla="*/ 2147483647 h 8"/>
                    <a:gd name="T10" fmla="*/ 2147483647 w 9"/>
                    <a:gd name="T11" fmla="*/ 2147483647 h 8"/>
                    <a:gd name="T12" fmla="*/ 2147483647 w 9"/>
                    <a:gd name="T13" fmla="*/ 2147483647 h 8"/>
                    <a:gd name="T14" fmla="*/ 0 w 9"/>
                    <a:gd name="T15" fmla="*/ 2147483647 h 8"/>
                    <a:gd name="T16" fmla="*/ 2147483647 w 9"/>
                    <a:gd name="T17" fmla="*/ 0 h 8"/>
                    <a:gd name="T18" fmla="*/ 2147483647 w 9"/>
                    <a:gd name="T19" fmla="*/ 2147483647 h 8"/>
                    <a:gd name="T20" fmla="*/ 0 w 9"/>
                    <a:gd name="T21" fmla="*/ 2147483647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8"/>
                    <a:gd name="T35" fmla="*/ 9 w 9"/>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8">
                      <a:moveTo>
                        <a:pt x="3" y="5"/>
                      </a:moveTo>
                      <a:lnTo>
                        <a:pt x="6" y="2"/>
                      </a:lnTo>
                      <a:cubicBezTo>
                        <a:pt x="6" y="2"/>
                        <a:pt x="7" y="2"/>
                        <a:pt x="7" y="2"/>
                      </a:cubicBezTo>
                      <a:cubicBezTo>
                        <a:pt x="7" y="2"/>
                        <a:pt x="7" y="2"/>
                        <a:pt x="7" y="2"/>
                      </a:cubicBezTo>
                      <a:lnTo>
                        <a:pt x="3" y="5"/>
                      </a:lnTo>
                      <a:cubicBezTo>
                        <a:pt x="3" y="6"/>
                        <a:pt x="3" y="6"/>
                        <a:pt x="3" y="5"/>
                      </a:cubicBezTo>
                      <a:cubicBezTo>
                        <a:pt x="2" y="5"/>
                        <a:pt x="2" y="5"/>
                        <a:pt x="3" y="5"/>
                      </a:cubicBezTo>
                      <a:close/>
                      <a:moveTo>
                        <a:pt x="0" y="2"/>
                      </a:moveTo>
                      <a:lnTo>
                        <a:pt x="9" y="0"/>
                      </a:lnTo>
                      <a:lnTo>
                        <a:pt x="5" y="8"/>
                      </a:lnTo>
                      <a:lnTo>
                        <a:pt x="0" y="2"/>
                      </a:lnTo>
                      <a:close/>
                    </a:path>
                  </a:pathLst>
                </a:custGeom>
                <a:solidFill>
                  <a:schemeClr val="tx2"/>
                </a:solidFill>
                <a:ln w="10795">
                  <a:solidFill>
                    <a:srgbClr val="FFFFFF"/>
                  </a:solidFill>
                  <a:round/>
                  <a:headEnd/>
                  <a:tailEnd/>
                </a:ln>
              </p:spPr>
              <p:txBody>
                <a:bodyPr vert="eaVert"/>
                <a:lstStyle/>
                <a:p>
                  <a:endParaRPr lang="en-US"/>
                </a:p>
              </p:txBody>
            </p:sp>
            <p:sp>
              <p:nvSpPr>
                <p:cNvPr id="22553" name="Freeform 18"/>
                <p:cNvSpPr>
                  <a:spLocks/>
                </p:cNvSpPr>
                <p:nvPr/>
              </p:nvSpPr>
              <p:spPr bwMode="auto">
                <a:xfrm rot="-6619974">
                  <a:off x="1176" y="1913"/>
                  <a:ext cx="553" cy="534"/>
                </a:xfrm>
                <a:custGeom>
                  <a:avLst/>
                  <a:gdLst>
                    <a:gd name="T0" fmla="*/ 559179940 w 866"/>
                    <a:gd name="T1" fmla="*/ 0 h 734"/>
                    <a:gd name="T2" fmla="*/ 559179940 w 866"/>
                    <a:gd name="T3" fmla="*/ 826923734 h 734"/>
                    <a:gd name="T4" fmla="*/ 559179940 w 866"/>
                    <a:gd name="T5" fmla="*/ 826923734 h 734"/>
                    <a:gd name="T6" fmla="*/ 559179940 w 866"/>
                    <a:gd name="T7" fmla="*/ 826923734 h 734"/>
                    <a:gd name="T8" fmla="*/ 559179940 w 866"/>
                    <a:gd name="T9" fmla="*/ 826923734 h 734"/>
                    <a:gd name="T10" fmla="*/ 559179940 w 866"/>
                    <a:gd name="T11" fmla="*/ 826923734 h 734"/>
                    <a:gd name="T12" fmla="*/ 559179940 w 866"/>
                    <a:gd name="T13" fmla="*/ 826923734 h 734"/>
                    <a:gd name="T14" fmla="*/ 0 60000 65536"/>
                    <a:gd name="T15" fmla="*/ 0 60000 65536"/>
                    <a:gd name="T16" fmla="*/ 0 60000 65536"/>
                    <a:gd name="T17" fmla="*/ 0 60000 65536"/>
                    <a:gd name="T18" fmla="*/ 0 60000 65536"/>
                    <a:gd name="T19" fmla="*/ 0 60000 65536"/>
                    <a:gd name="T20" fmla="*/ 0 60000 65536"/>
                    <a:gd name="T21" fmla="*/ 0 w 866"/>
                    <a:gd name="T22" fmla="*/ 0 h 734"/>
                    <a:gd name="T23" fmla="*/ 866 w 866"/>
                    <a:gd name="T24" fmla="*/ 734 h 7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6" h="734">
                      <a:moveTo>
                        <a:pt x="866" y="0"/>
                      </a:moveTo>
                      <a:cubicBezTo>
                        <a:pt x="832" y="34"/>
                        <a:pt x="699" y="84"/>
                        <a:pt x="666" y="151"/>
                      </a:cubicBezTo>
                      <a:cubicBezTo>
                        <a:pt x="616" y="217"/>
                        <a:pt x="682" y="367"/>
                        <a:pt x="633" y="384"/>
                      </a:cubicBezTo>
                      <a:cubicBezTo>
                        <a:pt x="583" y="401"/>
                        <a:pt x="399" y="251"/>
                        <a:pt x="349" y="284"/>
                      </a:cubicBezTo>
                      <a:cubicBezTo>
                        <a:pt x="316" y="317"/>
                        <a:pt x="416" y="551"/>
                        <a:pt x="366" y="584"/>
                      </a:cubicBezTo>
                      <a:cubicBezTo>
                        <a:pt x="316" y="617"/>
                        <a:pt x="100" y="434"/>
                        <a:pt x="50" y="451"/>
                      </a:cubicBezTo>
                      <a:cubicBezTo>
                        <a:pt x="0" y="484"/>
                        <a:pt x="66" y="684"/>
                        <a:pt x="66" y="734"/>
                      </a:cubicBezTo>
                    </a:path>
                  </a:pathLst>
                </a:custGeom>
                <a:noFill/>
                <a:ln w="41275">
                  <a:solidFill>
                    <a:schemeClr val="tx2"/>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grpSp>
          <p:sp>
            <p:nvSpPr>
              <p:cNvPr id="11" name="Rectangle 10"/>
              <p:cNvSpPr/>
              <p:nvPr/>
            </p:nvSpPr>
            <p:spPr>
              <a:xfrm>
                <a:off x="26199" y="64238"/>
                <a:ext cx="1388072" cy="892552"/>
              </a:xfrm>
              <a:prstGeom prst="rect">
                <a:avLst/>
              </a:prstGeom>
            </p:spPr>
            <p:txBody>
              <a:bodyPr wrap="none">
                <a:spAutoFit/>
              </a:bodyPr>
              <a:lstStyle/>
              <a:p>
                <a:r>
                  <a:rPr lang="en-US" sz="2800" dirty="0">
                    <a:latin typeface="Cambria Math"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EM </a:t>
                </a:r>
              </a:p>
              <a:p>
                <a:r>
                  <a:rPr lang="en-US" sz="2400" dirty="0" smtClean="0">
                    <a:latin typeface="Cambria Math" pitchFamily="18" charset="0"/>
                    <a:ea typeface="Cambria Math" pitchFamily="18" charset="0"/>
                    <a:cs typeface="Times New Roman" pitchFamily="18" charset="0"/>
                  </a:rPr>
                  <a:t>radiation</a:t>
                </a:r>
                <a:endParaRPr lang="en-US" sz="2400" dirty="0">
                  <a:latin typeface="Cambria Math" pitchFamily="18" charset="0"/>
                  <a:ea typeface="Cambria Math" pitchFamily="18" charset="0"/>
                  <a:cs typeface="Times New Roman" pitchFamily="18" charset="0"/>
                </a:endParaRPr>
              </a:p>
            </p:txBody>
          </p:sp>
        </p:grpSp>
      </p:grpSp>
    </p:spTree>
    <p:extLst>
      <p:ext uri="{BB962C8B-B14F-4D97-AF65-F5344CB8AC3E}">
        <p14:creationId xmlns:p14="http://schemas.microsoft.com/office/powerpoint/2010/main" val="153546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33"/>
                                        </p:tgtEl>
                                        <p:attrNameLst>
                                          <p:attrName>style.visibility</p:attrName>
                                        </p:attrNameLst>
                                      </p:cBhvr>
                                      <p:to>
                                        <p:strVal val="visible"/>
                                      </p:to>
                                    </p:set>
                                  </p:childTnLst>
                                  <p:subTnLst>
                                    <p:set>
                                      <p:cBhvr override="childStyle">
                                        <p:cTn dur="1" fill="hold" display="0" masterRel="nextClick" afterEffect="1"/>
                                        <p:tgtEl>
                                          <p:spTgt spid="923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5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5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55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10" end="1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3" grpId="0"/>
      <p:bldP spid="2" grpId="0"/>
    </p:bldLst>
  </p:timing>
</p:sld>
</file>

<file path=ppt/theme/theme1.xml><?xml version="1.0" encoding="utf-8"?>
<a:theme xmlns:a="http://schemas.openxmlformats.org/drawingml/2006/main" name="Default Design">
  <a:themeElements>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FF"/>
        </a:hlink>
        <a:folHlink>
          <a:srgbClr val="969696"/>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7019</TotalTime>
  <Words>1678</Words>
  <Application>Microsoft Office PowerPoint</Application>
  <PresentationFormat>On-screen Show (4:3)</PresentationFormat>
  <Paragraphs>227</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Equation</vt:lpstr>
      <vt:lpstr>Molecular Dynamics of Nanowires        by Quantum Mechanics</vt:lpstr>
      <vt:lpstr>Introduction</vt:lpstr>
      <vt:lpstr>MD and FE Restrictions</vt:lpstr>
      <vt:lpstr>Validity </vt:lpstr>
      <vt:lpstr>Problem</vt:lpstr>
      <vt:lpstr>PowerPoint Presentation</vt:lpstr>
      <vt:lpstr>Conservation of Energy</vt:lpstr>
      <vt:lpstr>TIR Confinement</vt:lpstr>
      <vt:lpstr>QED Heat Transfer</vt:lpstr>
      <vt:lpstr>NWs in Tensile Test</vt:lpstr>
      <vt:lpstr>Invalid MD - Simulation</vt:lpstr>
      <vt:lpstr>Invalid MD - Solution</vt:lpstr>
      <vt:lpstr>Invalid MD - Summary</vt:lpstr>
      <vt:lpstr>Valid MD - Simulation</vt:lpstr>
      <vt:lpstr>Valid MD - Solution</vt:lpstr>
      <vt:lpstr>Valid MD - Summary</vt:lpstr>
      <vt:lpstr>Conclusions</vt:lpstr>
      <vt:lpstr>      Questions &amp; Papers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Memristors by Quantum Mechanics</dc:title>
  <dc:creator>Acer</dc:creator>
  <cp:lastModifiedBy>Acer</cp:lastModifiedBy>
  <cp:revision>549</cp:revision>
  <dcterms:created xsi:type="dcterms:W3CDTF">2011-07-17T19:05:40Z</dcterms:created>
  <dcterms:modified xsi:type="dcterms:W3CDTF">2013-06-05T22:17:55Z</dcterms:modified>
</cp:coreProperties>
</file>