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15" r:id="rId3"/>
    <p:sldId id="346" r:id="rId4"/>
    <p:sldId id="333" r:id="rId5"/>
    <p:sldId id="351" r:id="rId6"/>
    <p:sldId id="347" r:id="rId7"/>
    <p:sldId id="358" r:id="rId8"/>
    <p:sldId id="366" r:id="rId9"/>
    <p:sldId id="335" r:id="rId10"/>
    <p:sldId id="322" r:id="rId11"/>
    <p:sldId id="320" r:id="rId12"/>
    <p:sldId id="321" r:id="rId13"/>
    <p:sldId id="355" r:id="rId14"/>
    <p:sldId id="336" r:id="rId15"/>
    <p:sldId id="337" r:id="rId16"/>
    <p:sldId id="362" r:id="rId17"/>
    <p:sldId id="352" r:id="rId18"/>
    <p:sldId id="363" r:id="rId19"/>
    <p:sldId id="357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78" autoAdjust="0"/>
    <p:restoredTop sz="94684" autoAdjust="0"/>
  </p:normalViewPr>
  <p:slideViewPr>
    <p:cSldViewPr>
      <p:cViewPr varScale="1">
        <p:scale>
          <a:sx n="47" d="100"/>
          <a:sy n="47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08693368069533"/>
          <c:y val="7.2453089893326328E-2"/>
          <c:w val="0.74300891859550322"/>
          <c:h val="0.71437491366210815"/>
        </c:manualLayout>
      </c:layout>
      <c:scatterChart>
        <c:scatterStyle val="smoothMarker"/>
        <c:varyColors val="0"/>
        <c:ser>
          <c:idx val="0"/>
          <c:order val="0"/>
          <c:spPr>
            <a:ln w="22205"/>
          </c:spPr>
          <c:marker>
            <c:symbol val="none"/>
          </c:marker>
          <c:xVal>
            <c:numRef>
              <c:f>Sheet3!$A$2:$A$8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</c:numCache>
            </c:numRef>
          </c:xVal>
          <c:yVal>
            <c:numRef>
              <c:f>Sheet3!$D$2:$D$8</c:f>
              <c:numCache>
                <c:formatCode>General</c:formatCode>
                <c:ptCount val="7"/>
                <c:pt idx="0">
                  <c:v>2.1453003695796742</c:v>
                </c:pt>
                <c:pt idx="1">
                  <c:v>3.1441361783466917</c:v>
                </c:pt>
                <c:pt idx="2">
                  <c:v>3.9265226560442374</c:v>
                </c:pt>
                <c:pt idx="3">
                  <c:v>4.0124315421390957</c:v>
                </c:pt>
                <c:pt idx="4">
                  <c:v>4.0143522777852576</c:v>
                </c:pt>
                <c:pt idx="5">
                  <c:v>4.0143531976744189</c:v>
                </c:pt>
                <c:pt idx="6">
                  <c:v>4.0143531976744189</c:v>
                </c:pt>
              </c:numCache>
            </c:numRef>
          </c:yVal>
          <c:smooth val="1"/>
        </c:ser>
        <c:ser>
          <c:idx val="1"/>
          <c:order val="1"/>
          <c:spPr>
            <a:ln w="22205"/>
          </c:spPr>
          <c:marker>
            <c:symbol val="none"/>
          </c:marker>
          <c:xVal>
            <c:numRef>
              <c:f>Sheet3!$A$2:$A$8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</c:numCache>
            </c:numRef>
          </c:xVal>
          <c:yVal>
            <c:numRef>
              <c:f>Sheet3!$F$2:$F$8</c:f>
              <c:numCache>
                <c:formatCode>General</c:formatCode>
                <c:ptCount val="7"/>
                <c:pt idx="0">
                  <c:v>2.8114432102218188</c:v>
                </c:pt>
                <c:pt idx="1">
                  <c:v>5.1649822546546789</c:v>
                </c:pt>
                <c:pt idx="2">
                  <c:v>10.165214016596639</c:v>
                </c:pt>
                <c:pt idx="3">
                  <c:v>14.344258434455449</c:v>
                </c:pt>
                <c:pt idx="4">
                  <c:v>16.76862910950419</c:v>
                </c:pt>
                <c:pt idx="5">
                  <c:v>17.259338137873211</c:v>
                </c:pt>
                <c:pt idx="6">
                  <c:v>17.261718421683099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69248"/>
        <c:axId val="24070784"/>
      </c:scatterChart>
      <c:valAx>
        <c:axId val="24069248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899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070784"/>
        <c:crossesAt val="0.1"/>
        <c:crossBetween val="midCat"/>
        <c:minorUnit val="5"/>
      </c:valAx>
      <c:valAx>
        <c:axId val="24070784"/>
        <c:scaling>
          <c:logBase val="10"/>
          <c:orientation val="minMax"/>
          <c:max val="100"/>
        </c:scaling>
        <c:delete val="0"/>
        <c:axPos val="l"/>
        <c:numFmt formatCode="General" sourceLinked="1"/>
        <c:majorTickMark val="out"/>
        <c:minorTickMark val="out"/>
        <c:tickLblPos val="nextTo"/>
        <c:crossAx val="24069248"/>
        <c:crossesAt val="0.1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99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0.43658</cdr:x>
      <cdr:y>0.88234</cdr:y>
    </cdr:from>
    <cdr:to>
      <cdr:x>0.6958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8400" y="2617860"/>
          <a:ext cx="1447800" cy="34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Time - </a:t>
          </a:r>
          <a:r>
            <a:rPr lang="en-US" sz="1600" i="1" dirty="0">
              <a:solidFill>
                <a:schemeClr val="tx1"/>
              </a:solidFill>
            </a:rPr>
            <a:t>t</a:t>
          </a:r>
          <a:r>
            <a:rPr lang="en-US" sz="1600" dirty="0">
              <a:solidFill>
                <a:schemeClr val="tx1"/>
              </a:solidFill>
            </a:rPr>
            <a:t> - </a:t>
          </a:r>
          <a:r>
            <a:rPr lang="en-US" sz="1600" dirty="0" err="1">
              <a:solidFill>
                <a:schemeClr val="tx1"/>
              </a:solidFill>
            </a:rPr>
            <a:t>nS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0.05457</cdr:x>
      <cdr:y>0.10273</cdr:y>
    </cdr:from>
    <cdr:to>
      <cdr:x>0.15627</cdr:x>
      <cdr:y>0.77049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401790" y="1011392"/>
          <a:ext cx="1981201" cy="568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 smtClean="0">
              <a:latin typeface="+mj-lt"/>
            </a:rPr>
            <a:t>Numb</a:t>
          </a:r>
          <a:r>
            <a:rPr lang="en-US" sz="1800" b="1" baseline="0" dirty="0" smtClean="0">
              <a:latin typeface="+mj-lt"/>
              <a:cs typeface="Times New Roman" pitchFamily="18" charset="0"/>
            </a:rPr>
            <a:t> </a:t>
          </a:r>
          <a:r>
            <a:rPr lang="en-US" sz="18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Holes –</a:t>
          </a:r>
          <a:r>
            <a:rPr lang="en-US" sz="1800" i="1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Q</a:t>
          </a:r>
          <a:r>
            <a:rPr lang="en-US" sz="1050" i="1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H</a:t>
          </a:r>
          <a:endParaRPr lang="en-US" sz="1800" i="1" dirty="0"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0.53245</cdr:x>
      <cdr:y>0.42844</cdr:y>
    </cdr:from>
    <cdr:to>
      <cdr:x>0.9326</cdr:x>
      <cdr:y>0.6037</cdr:y>
    </cdr:to>
    <cdr:grpSp>
      <cdr:nvGrpSpPr>
        <cdr:cNvPr id="11" name="Group 5"/>
        <cdr:cNvGrpSpPr/>
      </cdr:nvGrpSpPr>
      <cdr:grpSpPr>
        <a:xfrm xmlns:a="http://schemas.openxmlformats.org/drawingml/2006/main">
          <a:off x="3135931" y="1401786"/>
          <a:ext cx="2356733" cy="573423"/>
          <a:chOff x="1508696" y="330669"/>
          <a:chExt cx="1110952" cy="256369"/>
        </a:xfrm>
      </cdr:grpSpPr>
      <cdr:sp macro="" textlink="">
        <cdr:nvSpPr>
          <cdr:cNvPr id="3" name="Text Box 2"/>
          <cdr:cNvSpPr txBox="1"/>
        </cdr:nvSpPr>
        <cdr:spPr>
          <a:xfrm xmlns:a="http://schemas.openxmlformats.org/drawingml/2006/main">
            <a:off x="1508696" y="330669"/>
            <a:ext cx="1110952" cy="25636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dirty="0">
                <a:solidFill>
                  <a:schemeClr val="tx1"/>
                </a:solidFill>
                <a:sym typeface="Symbol"/>
              </a:rPr>
              <a:t></a:t>
            </a:r>
            <a:r>
              <a:rPr lang="en-US" sz="1600" baseline="-25000" dirty="0">
                <a:solidFill>
                  <a:schemeClr val="tx1"/>
                </a:solidFill>
                <a:sym typeface="Symbol"/>
              </a:rPr>
              <a:t>H</a:t>
            </a:r>
            <a:r>
              <a:rPr lang="en-US" sz="1600" dirty="0">
                <a:solidFill>
                  <a:schemeClr val="tx1"/>
                </a:solidFill>
                <a:sym typeface="Symbol"/>
              </a:rPr>
              <a:t> = 172 cm</a:t>
            </a:r>
            <a:r>
              <a:rPr lang="en-US" sz="1600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sz="1600" dirty="0">
                <a:solidFill>
                  <a:schemeClr val="tx1"/>
                </a:solidFill>
                <a:sym typeface="Symbol"/>
              </a:rPr>
              <a:t>/V-s</a:t>
            </a:r>
            <a:endParaRPr lang="en-US" sz="1600" dirty="0">
              <a:solidFill>
                <a:schemeClr val="tx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0.53298</cdr:x>
      <cdr:y>0.20573</cdr:y>
    </cdr:from>
    <cdr:to>
      <cdr:x>0.93425</cdr:x>
      <cdr:y>0.37871</cdr:y>
    </cdr:to>
    <cdr:grpSp>
      <cdr:nvGrpSpPr>
        <cdr:cNvPr id="13" name="Group 4"/>
        <cdr:cNvGrpSpPr/>
      </cdr:nvGrpSpPr>
      <cdr:grpSpPr>
        <a:xfrm xmlns:a="http://schemas.openxmlformats.org/drawingml/2006/main">
          <a:off x="3139052" y="673115"/>
          <a:ext cx="2363330" cy="565963"/>
          <a:chOff x="511918" y="-6228"/>
          <a:chExt cx="1151580" cy="299116"/>
        </a:xfrm>
      </cdr:grpSpPr>
      <cdr:sp macro="" textlink="">
        <cdr:nvSpPr>
          <cdr:cNvPr id="7" name="Text Box 6"/>
          <cdr:cNvSpPr txBox="1"/>
        </cdr:nvSpPr>
        <cdr:spPr>
          <a:xfrm xmlns:a="http://schemas.openxmlformats.org/drawingml/2006/main">
            <a:off x="511918" y="-6228"/>
            <a:ext cx="1151580" cy="299116"/>
          </a:xfrm>
          <a:prstGeom xmlns:a="http://schemas.openxmlformats.org/drawingml/2006/main" prst="rect">
            <a:avLst/>
          </a:prstGeom>
          <a:ln xmlns:a="http://schemas.openxmlformats.org/drawingml/2006/main">
            <a:noFill/>
          </a:ln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dirty="0">
                <a:solidFill>
                  <a:schemeClr val="tx1"/>
                </a:solidFill>
                <a:sym typeface="Symbol"/>
              </a:rPr>
              <a:t></a:t>
            </a:r>
            <a:r>
              <a:rPr lang="en-US" sz="1600" baseline="-25000" dirty="0">
                <a:solidFill>
                  <a:schemeClr val="tx1"/>
                </a:solidFill>
                <a:sym typeface="Symbol"/>
              </a:rPr>
              <a:t>H</a:t>
            </a:r>
            <a:r>
              <a:rPr lang="en-US" sz="1600" dirty="0">
                <a:solidFill>
                  <a:schemeClr val="tx1"/>
                </a:solidFill>
                <a:sym typeface="Symbol"/>
              </a:rPr>
              <a:t> = 40 cm</a:t>
            </a:r>
            <a:r>
              <a:rPr lang="en-US" sz="1600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sz="1600" dirty="0">
                <a:solidFill>
                  <a:schemeClr val="tx1"/>
                </a:solidFill>
                <a:sym typeface="Symbol"/>
              </a:rPr>
              <a:t>/V-s</a:t>
            </a:r>
            <a:endParaRPr lang="en-US" sz="1600" dirty="0">
              <a:solidFill>
                <a:schemeClr val="tx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0.2513</cdr:x>
      <cdr:y>0.6174</cdr:y>
    </cdr:from>
    <cdr:to>
      <cdr:x>0.56221</cdr:x>
      <cdr:y>0.74251</cdr:y>
    </cdr:to>
    <cdr:sp macro="" textlink="">
      <cdr:nvSpPr>
        <cdr:cNvPr id="10" name="Text Box 1"/>
        <cdr:cNvSpPr txBox="1"/>
      </cdr:nvSpPr>
      <cdr:spPr>
        <a:xfrm xmlns:a="http://schemas.openxmlformats.org/drawingml/2006/main">
          <a:off x="855955" y="1117335"/>
          <a:ext cx="1059003" cy="22641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Rise time  &lt; 5 ns</a:t>
          </a:r>
        </a:p>
      </cdr:txBody>
    </cdr:sp>
  </cdr:relSizeAnchor>
  <cdr:relSizeAnchor xmlns:cdr="http://schemas.openxmlformats.org/drawingml/2006/chartDrawing">
    <cdr:from>
      <cdr:x>0.2377</cdr:x>
      <cdr:y>0.11579</cdr:y>
    </cdr:from>
    <cdr:to>
      <cdr:x>0.23962</cdr:x>
      <cdr:y>0.73684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809625" y="209550"/>
          <a:ext cx="6559" cy="11239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0.21691</cdr:x>
      <cdr:y>0.61579</cdr:y>
    </cdr:from>
    <cdr:to>
      <cdr:x>0.24839</cdr:x>
      <cdr:y>0.65789</cdr:y>
    </cdr:to>
    <cdr:cxnSp macro="">
      <cdr:nvCxnSpPr>
        <cdr:cNvPr id="18" name="Straight Connector 17"/>
        <cdr:cNvCxnSpPr/>
      </cdr:nvCxnSpPr>
      <cdr:spPr>
        <a:xfrm xmlns:a="http://schemas.openxmlformats.org/drawingml/2006/main" flipH="1" flipV="1">
          <a:off x="738814" y="1114433"/>
          <a:ext cx="107225" cy="761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F51274-A92B-4F10-A0BE-6D7004C139BA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1EAD0E-AB21-47E4-8BB2-58827D77B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56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BCC8BE-9BD3-4905-A32B-4523C4DD24D3}" type="slidenum">
              <a:rPr lang="zh-TW" alt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3F62D-2FFF-489A-B4E8-082AADC289E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989F68-D176-4516-9F45-D06D33E4394F}" type="slidenum">
              <a:rPr lang="zh-TW" alt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TW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40B88D-8AF0-4B4C-BE1B-4B626BC10541}" type="slidenum">
              <a:rPr lang="zh-TW" alt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TW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1D6DE-2FAE-4219-9867-00667D2D554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872881-C200-49A1-BDB0-2C805321AA24}" type="slidenum">
              <a:rPr lang="zh-TW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43FC3954-D266-45CF-BCBF-09D80DE294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564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F0685C8-EF4B-45E9-AA6A-1DD706EB48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608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7A0EF5A8-599A-4388-B1B9-D62DCED230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103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BF9807C-09F7-487E-B02C-15D74A1BCC0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894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3ACE23E0-81A8-48B7-B6C6-BB70B94649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214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3340-1E22-4D85-B057-2B8BABDBA62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664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E40B28B5-D37B-4DA7-9301-14A2FD72F7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429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B84252D7-EBB8-4ECB-B73C-D699C3B7B0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629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EDC6539B-617F-4694-A415-3BAE993F6E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08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3C83ACE6-3516-441A-BD63-7F68AEDABC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221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3A6859AA-D2CE-4599-BDFA-35B9E28533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605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51F6B71D-D85E-4A38-857C-3F1EC0A847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929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9F541D9F-B03A-4463-AEB9-8E0C731BB5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107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 i="1">
                <a:solidFill>
                  <a:srgbClr val="FFFF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InterPACK 2013  Inter. Conf. on Packaging of Electronics   July 16-18, Burlingame, CA, USA</a:t>
            </a: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447E473-3C51-4140-B317-6B1C1375B6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oleObject" Target="../embeddings/Microsoft_Excel_97-2003_Worksheet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Excel_97-2003_Worksheet4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52600"/>
            <a:ext cx="9296400" cy="914400"/>
          </a:xfrm>
        </p:spPr>
        <p:txBody>
          <a:bodyPr/>
          <a:lstStyle/>
          <a:p>
            <a:r>
              <a:rPr lang="en-US" altLang="zh-TW" smtClean="0">
                <a:solidFill>
                  <a:srgbClr val="FFFF00"/>
                </a:solidFill>
                <a:ea typeface="新細明體" pitchFamily="18" charset="-120"/>
              </a:rPr>
              <a:t>Heat Transfer in Nanoelectronics </a:t>
            </a:r>
            <a:br>
              <a:rPr lang="en-US" altLang="zh-TW" smtClean="0">
                <a:solidFill>
                  <a:srgbClr val="FFFF00"/>
                </a:solidFill>
                <a:ea typeface="新細明體" pitchFamily="18" charset="-120"/>
              </a:rPr>
            </a:br>
            <a:r>
              <a:rPr lang="en-US" altLang="zh-TW" smtClean="0">
                <a:solidFill>
                  <a:srgbClr val="FFFF00"/>
                </a:solidFill>
                <a:ea typeface="新細明體" pitchFamily="18" charset="-120"/>
              </a:rPr>
              <a:t>by</a:t>
            </a:r>
            <a:br>
              <a:rPr lang="en-US" altLang="zh-TW" smtClean="0">
                <a:solidFill>
                  <a:srgbClr val="FFFF00"/>
                </a:solidFill>
                <a:ea typeface="新細明體" pitchFamily="18" charset="-120"/>
              </a:rPr>
            </a:br>
            <a:r>
              <a:rPr lang="en-US" altLang="zh-TW" smtClean="0">
                <a:solidFill>
                  <a:srgbClr val="FFFF00"/>
                </a:solidFill>
                <a:ea typeface="新細明體" pitchFamily="18" charset="-120"/>
              </a:rPr>
              <a:t> Quantum Mechanics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886200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smtClean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smtClean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smtClean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157163"/>
            <a:ext cx="7772400" cy="1143000"/>
          </a:xfrm>
        </p:spPr>
        <p:txBody>
          <a:bodyPr/>
          <a:lstStyle/>
          <a:p>
            <a:r>
              <a:rPr lang="en-US" smtClean="0"/>
              <a:t>Excitons Source and Loss</a:t>
            </a: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47825" y="1069975"/>
            <a:ext cx="5527675" cy="2571750"/>
            <a:chOff x="1647888" y="1069466"/>
            <a:chExt cx="5527697" cy="2571552"/>
          </a:xfrm>
        </p:grpSpPr>
        <p:sp>
          <p:nvSpPr>
            <p:cNvPr id="41" name="Rectangle 4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009438" y="1536211"/>
              <a:ext cx="697627" cy="78136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3563" name="TextBox 42"/>
            <p:cNvSpPr txBox="1">
              <a:spLocks noChangeArrowheads="1"/>
            </p:cNvSpPr>
            <p:nvPr/>
          </p:nvSpPr>
          <p:spPr bwMode="auto">
            <a:xfrm>
              <a:off x="3144816" y="1069466"/>
              <a:ext cx="31245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2"/>
                  </a:solidFill>
                </a:rPr>
                <a:t>  Exciton Source 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47888" y="2317145"/>
              <a:ext cx="5527697" cy="132387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  <a:cs typeface="+mn-cs"/>
                </a:rPr>
                <a:t>P  =  Joule heat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  <a:cs typeface="+mn-cs"/>
                </a:rPr>
                <a:t>E  =  QED Photon energy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Symbol"/>
                <a:buChar char="h"/>
                <a:defRPr/>
              </a:pPr>
              <a:r>
                <a:rPr lang="en-US" sz="2000" dirty="0">
                  <a:latin typeface="+mn-lt"/>
                  <a:cs typeface="+mn-cs"/>
                  <a:sym typeface="Symbol"/>
                </a:rPr>
                <a:t>=  Fraction of P  absorbed in  Element           (1-) = Fraction of P loss to  Surroundings </a:t>
              </a:r>
              <a:endParaRPr lang="en-US" sz="2000" dirty="0">
                <a:latin typeface="+mn-lt"/>
                <a:cs typeface="+mn-cs"/>
              </a:endParaRPr>
            </a:p>
          </p:txBody>
        </p:sp>
      </p:grpSp>
      <p:sp>
        <p:nvSpPr>
          <p:cNvPr id="2355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10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65288" y="3660775"/>
            <a:ext cx="6335712" cy="3197225"/>
            <a:chOff x="1666111" y="3661338"/>
            <a:chExt cx="6334889" cy="3197100"/>
          </a:xfrm>
        </p:grpSpPr>
        <p:sp>
          <p:nvSpPr>
            <p:cNvPr id="4" name="Rectangle 3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073721" y="4123003"/>
              <a:ext cx="952505" cy="783741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3560" name="TextBox 8"/>
            <p:cNvSpPr txBox="1">
              <a:spLocks noChangeArrowheads="1"/>
            </p:cNvSpPr>
            <p:nvPr/>
          </p:nvSpPr>
          <p:spPr bwMode="auto">
            <a:xfrm>
              <a:off x="2743200" y="3661338"/>
              <a:ext cx="5257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2"/>
                  </a:solidFill>
                </a:rPr>
                <a:t>Exciton Loss to Electrodes </a:t>
              </a:r>
            </a:p>
          </p:txBody>
        </p:sp>
        <p:sp>
          <p:nvSpPr>
            <p:cNvPr id="23561" name="TextBox 10"/>
            <p:cNvSpPr txBox="1">
              <a:spLocks noChangeArrowheads="1"/>
            </p:cNvSpPr>
            <p:nvPr/>
          </p:nvSpPr>
          <p:spPr bwMode="auto">
            <a:xfrm>
              <a:off x="1666111" y="4919445"/>
              <a:ext cx="5527697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ym typeface="Symbol" pitchFamily="18" charset="2"/>
                </a:rPr>
                <a:t>Q = Number of Excitons</a:t>
              </a:r>
            </a:p>
            <a:p>
              <a:pPr algn="ctr" eaLnBrk="1" hangingPunct="1"/>
              <a:r>
                <a:rPr lang="en-US" sz="2000">
                  <a:sym typeface="Symbol" pitchFamily="18" charset="2"/>
                </a:rPr>
                <a:t> </a:t>
              </a:r>
              <a:r>
                <a:rPr lang="en-US" sz="2000"/>
                <a:t>=  Mobility</a:t>
              </a:r>
            </a:p>
            <a:p>
              <a:pPr algn="ctr" eaLnBrk="1" hangingPunct="1"/>
              <a:r>
                <a:rPr lang="en-US" sz="2000"/>
                <a:t>V  =  Voltage </a:t>
              </a:r>
            </a:p>
            <a:p>
              <a:pPr algn="ctr" eaLnBrk="1" hangingPunct="1"/>
              <a:r>
                <a:rPr lang="en-US" sz="2000"/>
                <a:t>d = thickness</a:t>
              </a:r>
            </a:p>
            <a:p>
              <a:pPr algn="ctr" eaLnBrk="1" hangingPunct="1"/>
              <a:endParaRPr lang="en-US" sz="2000"/>
            </a:p>
            <a:p>
              <a:pPr algn="ctr" eaLnBrk="1" hangingPunct="1"/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33463" y="228600"/>
            <a:ext cx="7772400" cy="1143000"/>
          </a:xfrm>
        </p:spPr>
        <p:txBody>
          <a:bodyPr/>
          <a:lstStyle/>
          <a:p>
            <a:r>
              <a:rPr lang="en-US" smtClean="0"/>
              <a:t>Exciton Dynamics</a:t>
            </a:r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436688"/>
            <a:ext cx="8991600" cy="1916112"/>
            <a:chOff x="-3" y="1247745"/>
            <a:chExt cx="8991599" cy="1915441"/>
          </a:xfrm>
        </p:grpSpPr>
        <p:sp>
          <p:nvSpPr>
            <p:cNvPr id="24590" name="Rectangle 11"/>
            <p:cNvSpPr>
              <a:spLocks noChangeArrowheads="1"/>
            </p:cNvSpPr>
            <p:nvPr/>
          </p:nvSpPr>
          <p:spPr bwMode="auto">
            <a:xfrm>
              <a:off x="-3" y="2393745"/>
              <a:ext cx="899159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Where, Q</a:t>
              </a:r>
              <a:r>
                <a:rPr lang="en-US" sz="1400"/>
                <a:t>E</a:t>
              </a:r>
              <a:r>
                <a:rPr lang="en-US" sz="2000"/>
                <a:t> and Q</a:t>
              </a:r>
              <a:r>
                <a:rPr lang="en-US" sz="1600"/>
                <a:t>H</a:t>
              </a:r>
              <a:r>
                <a:rPr lang="en-US" sz="2000"/>
                <a:t> are number electrons and holes,  V is  the voltage                      </a:t>
              </a:r>
              <a:r>
                <a:rPr lang="en-US" sz="2400">
                  <a:sym typeface="Symbol" pitchFamily="18" charset="2"/>
                </a:rPr>
                <a:t></a:t>
              </a:r>
              <a:r>
                <a:rPr lang="en-US" sz="1600">
                  <a:sym typeface="Symbol" pitchFamily="18" charset="2"/>
                </a:rPr>
                <a:t>E</a:t>
              </a:r>
              <a:r>
                <a:rPr lang="en-US" sz="1600"/>
                <a:t> </a:t>
              </a:r>
              <a:r>
                <a:rPr lang="en-US" sz="2000"/>
                <a:t>and </a:t>
              </a:r>
              <a:r>
                <a:rPr lang="en-US" sz="2400">
                  <a:solidFill>
                    <a:srgbClr val="FFFFFF"/>
                  </a:solidFill>
                  <a:sym typeface="Symbol" pitchFamily="18" charset="2"/>
                </a:rPr>
                <a:t></a:t>
              </a:r>
              <a:r>
                <a:rPr lang="en-US" sz="1600">
                  <a:solidFill>
                    <a:srgbClr val="FFFFFF"/>
                  </a:solidFill>
                </a:rPr>
                <a:t>H </a:t>
              </a:r>
              <a:r>
                <a:rPr lang="en-US" sz="2000">
                  <a:solidFill>
                    <a:srgbClr val="FFFFFF"/>
                  </a:solidFill>
                </a:rPr>
                <a:t>are electron and hole mobility, and d thickness </a:t>
              </a:r>
              <a:endParaRPr lang="en-US" sz="2000"/>
            </a:p>
          </p:txBody>
        </p:sp>
        <p:grpSp>
          <p:nvGrpSpPr>
            <p:cNvPr id="24591" name="Group 16"/>
            <p:cNvGrpSpPr>
              <a:grpSpLocks/>
            </p:cNvGrpSpPr>
            <p:nvPr/>
          </p:nvGrpSpPr>
          <p:grpSpPr bwMode="auto">
            <a:xfrm>
              <a:off x="1656898" y="1247745"/>
              <a:ext cx="2913042" cy="1069934"/>
              <a:chOff x="1656898" y="1247745"/>
              <a:chExt cx="2913042" cy="1069934"/>
            </a:xfrm>
          </p:grpSpPr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898" y="1524000"/>
                <a:ext cx="2913042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24596" name="TextBox 13"/>
              <p:cNvSpPr txBox="1">
                <a:spLocks noChangeArrowheads="1"/>
              </p:cNvSpPr>
              <p:nvPr/>
            </p:nvSpPr>
            <p:spPr bwMode="auto">
              <a:xfrm>
                <a:off x="2591534" y="1247745"/>
                <a:ext cx="14470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tx2"/>
                    </a:solidFill>
                  </a:rPr>
                  <a:t>Electrons</a:t>
                </a:r>
              </a:p>
            </p:txBody>
          </p:sp>
        </p:grpSp>
        <p:grpSp>
          <p:nvGrpSpPr>
            <p:cNvPr id="24592" name="Group 15"/>
            <p:cNvGrpSpPr>
              <a:grpSpLocks/>
            </p:cNvGrpSpPr>
            <p:nvPr/>
          </p:nvGrpSpPr>
          <p:grpSpPr bwMode="auto">
            <a:xfrm>
              <a:off x="5186140" y="1276290"/>
              <a:ext cx="2922660" cy="1108094"/>
              <a:chOff x="5186140" y="1209585"/>
              <a:chExt cx="2922660" cy="1108094"/>
            </a:xfrm>
          </p:grpSpPr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40" y="1524000"/>
                <a:ext cx="2922660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24594" name="TextBox 14"/>
              <p:cNvSpPr txBox="1">
                <a:spLocks noChangeArrowheads="1"/>
              </p:cNvSpPr>
              <p:nvPr/>
            </p:nvSpPr>
            <p:spPr bwMode="auto">
              <a:xfrm>
                <a:off x="6020534" y="1209585"/>
                <a:ext cx="14470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tx2"/>
                    </a:solidFill>
                  </a:rPr>
                  <a:t>Holes</a:t>
                </a:r>
              </a:p>
            </p:txBody>
          </p:sp>
        </p:grpSp>
      </p:grpSp>
      <p:sp>
        <p:nvSpPr>
          <p:cNvPr id="24581" name="Text Box 25"/>
          <p:cNvSpPr txBox="1">
            <a:spLocks noChangeArrowheads="1"/>
          </p:cNvSpPr>
          <p:nvPr/>
        </p:nvSpPr>
        <p:spPr bwMode="auto">
          <a:xfrm>
            <a:off x="8428038" y="6334125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11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0" y="4643438"/>
            <a:ext cx="9829800" cy="1685925"/>
            <a:chOff x="-176443" y="4648613"/>
            <a:chExt cx="9829800" cy="1686167"/>
          </a:xfrm>
        </p:grpSpPr>
        <p:sp>
          <p:nvSpPr>
            <p:cNvPr id="11" name="Rectangle 1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-176443" y="5356499"/>
              <a:ext cx="9829800" cy="978281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4589" name="TextBox 24"/>
            <p:cNvSpPr txBox="1">
              <a:spLocks noChangeArrowheads="1"/>
            </p:cNvSpPr>
            <p:nvPr/>
          </p:nvSpPr>
          <p:spPr bwMode="auto">
            <a:xfrm>
              <a:off x="1420320" y="4648613"/>
              <a:ext cx="711473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sz="2000">
                <a:sym typeface="Symbol" pitchFamily="18" charset="2"/>
              </a:endParaRPr>
            </a:p>
            <a:p>
              <a:pPr eaLnBrk="1" hangingPunct="1"/>
              <a:r>
                <a:rPr lang="en-US" sz="2000"/>
                <a:t>           For </a:t>
              </a:r>
              <a:r>
                <a:rPr lang="en-US" sz="2000">
                  <a:solidFill>
                    <a:schemeClr val="tx2"/>
                  </a:solidFill>
                </a:rPr>
                <a:t>Ovshinsky effect and 1/f Noise</a:t>
              </a:r>
              <a:r>
                <a:rPr lang="en-US" sz="2000"/>
                <a:t>,  V = V</a:t>
              </a:r>
              <a:r>
                <a:rPr lang="en-US" sz="1600"/>
                <a:t>o</a:t>
              </a:r>
              <a:r>
                <a:rPr lang="en-US" sz="2000"/>
                <a:t>,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809625" y="3478213"/>
            <a:ext cx="7731125" cy="1273175"/>
            <a:chOff x="698982" y="3387001"/>
            <a:chExt cx="7730802" cy="1272496"/>
          </a:xfrm>
        </p:grpSpPr>
        <p:sp>
          <p:nvSpPr>
            <p:cNvPr id="24584" name="Rectangle 6"/>
            <p:cNvSpPr>
              <a:spLocks noChangeArrowheads="1"/>
            </p:cNvSpPr>
            <p:nvPr/>
          </p:nvSpPr>
          <p:spPr bwMode="auto">
            <a:xfrm>
              <a:off x="2805771" y="3387001"/>
              <a:ext cx="36391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For </a:t>
              </a:r>
              <a:r>
                <a:rPr lang="en-US" sz="2000">
                  <a:solidFill>
                    <a:schemeClr val="tx2"/>
                  </a:solidFill>
                </a:rPr>
                <a:t>memristors</a:t>
              </a:r>
              <a:r>
                <a:rPr lang="en-US" sz="2000"/>
                <a:t>, V = V</a:t>
              </a:r>
              <a:r>
                <a:rPr lang="en-US" sz="1600"/>
                <a:t>o </a:t>
              </a:r>
              <a:r>
                <a:rPr lang="en-US" sz="2000"/>
                <a:t>sin </a:t>
              </a:r>
              <a:r>
                <a:rPr lang="en-US" sz="2000">
                  <a:sym typeface="Symbol" pitchFamily="18" charset="2"/>
                </a:rPr>
                <a:t>t. </a:t>
              </a:r>
            </a:p>
          </p:txBody>
        </p:sp>
        <p:grpSp>
          <p:nvGrpSpPr>
            <p:cNvPr id="24585" name="Group 18"/>
            <p:cNvGrpSpPr>
              <a:grpSpLocks/>
            </p:cNvGrpSpPr>
            <p:nvPr/>
          </p:nvGrpSpPr>
          <p:grpSpPr bwMode="auto">
            <a:xfrm>
              <a:off x="698982" y="3706351"/>
              <a:ext cx="7730802" cy="953146"/>
              <a:chOff x="685800" y="4022214"/>
              <a:chExt cx="7730802" cy="953146"/>
            </a:xfrm>
          </p:grpSpPr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532" y="4022214"/>
                <a:ext cx="3770070" cy="9531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02974"/>
                <a:ext cx="4266681" cy="7916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mtClean="0"/>
              <a:t>Resistance and Current</a:t>
            </a:r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5203" y="3200399"/>
            <a:ext cx="7988797" cy="96622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0100" y="4573008"/>
            <a:ext cx="3379002" cy="78136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861" y="1524000"/>
            <a:ext cx="3877023" cy="85016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60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12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5700" y="2392363"/>
            <a:ext cx="772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ym typeface="Symbol" pitchFamily="18" charset="2"/>
              </a:rPr>
              <a:t>                       </a:t>
            </a:r>
            <a:r>
              <a:rPr lang="en-US" sz="2400">
                <a:sym typeface="Symbol" pitchFamily="18" charset="2"/>
              </a:rPr>
              <a:t> </a:t>
            </a:r>
            <a:r>
              <a:rPr lang="en-US" sz="2000">
                <a:sym typeface="Symbol" pitchFamily="18" charset="2"/>
              </a:rPr>
              <a:t>= Conductivity</a:t>
            </a:r>
            <a:r>
              <a:rPr lang="en-US" sz="2400">
                <a:sym typeface="Symbol" pitchFamily="18" charset="2"/>
              </a:rPr>
              <a:t>        </a:t>
            </a:r>
            <a:r>
              <a:rPr lang="en-US" sz="2000">
                <a:sym typeface="Symbol" pitchFamily="18" charset="2"/>
              </a:rPr>
              <a:t>= Resistivity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</a:t>
            </a: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95525" y="25146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Memristors</a:t>
            </a:r>
          </a:p>
          <a:p>
            <a:pPr algn="ctr"/>
            <a:r>
              <a:rPr lang="en-US" sz="2400"/>
              <a:t>Ovshinsky effect</a:t>
            </a:r>
          </a:p>
          <a:p>
            <a:pPr algn="ctr"/>
            <a:r>
              <a:rPr lang="en-US" sz="2400"/>
              <a:t>1/f Noise</a:t>
            </a:r>
          </a:p>
          <a:p>
            <a:pPr algn="ctr"/>
            <a:r>
              <a:rPr lang="en-US" sz="2400"/>
              <a:t>Optimum Circuit Design</a:t>
            </a:r>
          </a:p>
        </p:txBody>
      </p:sp>
      <p:sp>
        <p:nvSpPr>
          <p:cNvPr id="2662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4363" y="0"/>
            <a:ext cx="7772400" cy="1143000"/>
          </a:xfrm>
        </p:spPr>
        <p:txBody>
          <a:bodyPr/>
          <a:lstStyle/>
          <a:p>
            <a:r>
              <a:rPr lang="en-US" smtClean="0"/>
              <a:t>Memristors</a:t>
            </a: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graphicFrame>
        <p:nvGraphicFramePr>
          <p:cNvPr id="27652" name="Chart 3"/>
          <p:cNvGraphicFramePr>
            <a:graphicFrameLocks/>
          </p:cNvGraphicFramePr>
          <p:nvPr/>
        </p:nvGraphicFramePr>
        <p:xfrm>
          <a:off x="1625600" y="1016000"/>
          <a:ext cx="6245225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r:id="rId4" imgW="6242845" imgH="3785944" progId="Excel.Chart.8">
                  <p:embed/>
                </p:oleObj>
              </mc:Choice>
              <mc:Fallback>
                <p:oleObj r:id="rId4" imgW="6242845" imgH="3785944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016000"/>
                        <a:ext cx="6245225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590800" y="4730750"/>
            <a:ext cx="481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d = 50 nm , </a:t>
            </a:r>
            <a:r>
              <a:rPr lang="en-US">
                <a:sym typeface="Symbol" pitchFamily="18" charset="2"/>
              </a:rPr>
              <a:t>GST mobility </a:t>
            </a:r>
            <a:r>
              <a:rPr lang="en-US" baseline="-25000"/>
              <a:t>H  </a:t>
            </a:r>
            <a:r>
              <a:rPr lang="en-US"/>
              <a:t>= 2x10</a:t>
            </a:r>
            <a:r>
              <a:rPr lang="en-US" baseline="30000"/>
              <a:t>-6</a:t>
            </a:r>
            <a:r>
              <a:rPr lang="en-US"/>
              <a:t> cm</a:t>
            </a:r>
            <a:r>
              <a:rPr lang="en-US" baseline="30000"/>
              <a:t>2</a:t>
            </a:r>
            <a:r>
              <a:rPr lang="en-US"/>
              <a:t>/V-s</a:t>
            </a:r>
          </a:p>
          <a:p>
            <a:r>
              <a:rPr lang="en-US" i="1"/>
              <a:t>                 </a:t>
            </a:r>
            <a:endParaRPr lang="en-US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8386763" y="6027738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>
                <a:solidFill>
                  <a:srgbClr val="FFFFFF"/>
                </a:solidFill>
                <a:ea typeface="新細明體" pitchFamily="18" charset="-120"/>
              </a:rPr>
              <a:t>14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376863"/>
            <a:ext cx="9148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QED creates charge to lower Memristor resistance  </a:t>
            </a:r>
          </a:p>
          <a:p>
            <a:pPr algn="ctr" eaLnBrk="1" hangingPunct="1"/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          ( Oxygen vacancies not required)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90600" y="20638"/>
            <a:ext cx="7772400" cy="1143000"/>
          </a:xfrm>
        </p:spPr>
        <p:txBody>
          <a:bodyPr/>
          <a:lstStyle/>
          <a:p>
            <a:r>
              <a:rPr lang="en-US" smtClean="0"/>
              <a:t>Ovshinsky Effect</a:t>
            </a: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066800" y="914400"/>
            <a:ext cx="6816725" cy="4400550"/>
            <a:chOff x="1066800" y="914400"/>
            <a:chExt cx="6816936" cy="4401066"/>
          </a:xfrm>
        </p:grpSpPr>
        <p:graphicFrame>
          <p:nvGraphicFramePr>
            <p:cNvPr id="28679" name="Chart 3"/>
            <p:cNvGraphicFramePr>
              <a:graphicFrameLocks/>
            </p:cNvGraphicFramePr>
            <p:nvPr/>
          </p:nvGraphicFramePr>
          <p:xfrm>
            <a:off x="1016000" y="863600"/>
            <a:ext cx="6918536" cy="4195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2" r:id="rId4" imgW="6919560" imgH="4194412" progId="Excel.Chart.8">
                    <p:embed/>
                  </p:oleObj>
                </mc:Choice>
                <mc:Fallback>
                  <p:oleObj r:id="rId4" imgW="6919560" imgH="4194412" progId="Excel.Chart.8">
                    <p:embed/>
                    <p:pic>
                      <p:nvPicPr>
                        <p:cNvPr id="0" name="Char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6000" y="863600"/>
                          <a:ext cx="6918536" cy="4195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0" name="Rectangle 4"/>
            <p:cNvSpPr>
              <a:spLocks noChangeArrowheads="1"/>
            </p:cNvSpPr>
            <p:nvPr/>
          </p:nvSpPr>
          <p:spPr bwMode="auto">
            <a:xfrm>
              <a:off x="2133600" y="4946134"/>
              <a:ext cx="563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Alq3 Mobility </a:t>
              </a:r>
              <a:r>
                <a:rPr lang="en-US">
                  <a:sym typeface="Symbol" pitchFamily="18" charset="2"/>
                </a:rPr>
                <a:t> =</a:t>
              </a:r>
              <a:r>
                <a:rPr lang="en-US"/>
                <a:t> 2x10</a:t>
              </a:r>
              <a:r>
                <a:rPr lang="en-US" baseline="30000"/>
                <a:t>-5</a:t>
              </a:r>
              <a:r>
                <a:rPr lang="en-US"/>
                <a:t> cm</a:t>
              </a:r>
              <a:r>
                <a:rPr lang="en-US" baseline="30000"/>
                <a:t>2</a:t>
              </a:r>
              <a:r>
                <a:rPr lang="en-US"/>
                <a:t>/V-s, Vo = 1 V, Ro</a:t>
              </a:r>
              <a:r>
                <a:rPr lang="en-US">
                  <a:sym typeface="Symbol" pitchFamily="18" charset="2"/>
                </a:rPr>
                <a:t> = 1 M</a:t>
              </a:r>
              <a:endParaRPr lang="en-US"/>
            </a:p>
          </p:txBody>
        </p:sp>
      </p:grp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8382000" y="600075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>
                <a:solidFill>
                  <a:srgbClr val="FFFFFF"/>
                </a:solidFill>
                <a:ea typeface="新細明體" pitchFamily="18" charset="-120"/>
              </a:rPr>
              <a:t>15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5432425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QED charge lowers PCRAM resistance</a:t>
            </a:r>
          </a:p>
          <a:p>
            <a:pPr algn="ctr" eaLnBrk="1" hangingPunct="1"/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( Melting is inconsequential)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2625" y="304800"/>
            <a:ext cx="7772400" cy="1143000"/>
          </a:xfrm>
        </p:spPr>
        <p:txBody>
          <a:bodyPr/>
          <a:lstStyle/>
          <a:p>
            <a:r>
              <a:rPr lang="en-US" smtClean="0"/>
              <a:t>    1/</a:t>
            </a:r>
            <a:r>
              <a:rPr lang="en-US" i="1" smtClean="0"/>
              <a:t>f</a:t>
            </a:r>
            <a:r>
              <a:rPr lang="en-US" smtClean="0"/>
              <a:t> Noise in Nanowires</a:t>
            </a: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062163" y="3159125"/>
          <a:ext cx="5889625" cy="327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0043" y="1447800"/>
            <a:ext cx="8273957" cy="97828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702" name="Text Box 25"/>
          <p:cNvSpPr txBox="1">
            <a:spLocks noChangeArrowheads="1"/>
          </p:cNvSpPr>
          <p:nvPr/>
        </p:nvSpPr>
        <p:spPr bwMode="auto">
          <a:xfrm>
            <a:off x="8458200" y="5983288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16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81400" y="2649538"/>
            <a:ext cx="32004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ym typeface="Symbol" pitchFamily="18" charset="2"/>
              </a:rPr>
              <a:t>SnO</a:t>
            </a:r>
            <a:r>
              <a:rPr lang="en-US" sz="1100">
                <a:sym typeface="Symbol" pitchFamily="18" charset="2"/>
              </a:rPr>
              <a:t>2   </a:t>
            </a:r>
            <a:r>
              <a:rPr lang="en-US" sz="1600">
                <a:sym typeface="Symbol" pitchFamily="18" charset="2"/>
              </a:rPr>
              <a:t>NWs</a:t>
            </a:r>
          </a:p>
          <a:p>
            <a:pPr algn="ctr" eaLnBrk="1" hangingPunct="1"/>
            <a:r>
              <a:rPr lang="en-US" sz="1600">
                <a:sym typeface="Symbol" pitchFamily="18" charset="2"/>
              </a:rPr>
              <a:t>d = 50 nm    </a:t>
            </a:r>
            <a:r>
              <a:rPr lang="en-US" sz="1600" baseline="-25000">
                <a:sym typeface="Symbol" pitchFamily="18" charset="2"/>
              </a:rPr>
              <a:t>H</a:t>
            </a:r>
            <a:r>
              <a:rPr lang="en-US" sz="1600">
                <a:sym typeface="Symbol" pitchFamily="18" charset="2"/>
              </a:rPr>
              <a:t> = 172 cm</a:t>
            </a:r>
            <a:r>
              <a:rPr lang="en-US" sz="1600" baseline="30000">
                <a:sym typeface="Symbol" pitchFamily="18" charset="2"/>
              </a:rPr>
              <a:t>2</a:t>
            </a:r>
            <a:r>
              <a:rPr lang="en-US" sz="1600">
                <a:sym typeface="Symbol" pitchFamily="18" charset="2"/>
              </a:rPr>
              <a:t>/V-s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31838" y="381000"/>
            <a:ext cx="7772400" cy="1143000"/>
          </a:xfrm>
        </p:spPr>
        <p:txBody>
          <a:bodyPr/>
          <a:lstStyle/>
          <a:p>
            <a:r>
              <a:rPr lang="en-US" smtClean="0"/>
              <a:t>1/f Noise in Nanowires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430963"/>
            <a:ext cx="7772400" cy="381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709738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Step in </a:t>
            </a:r>
            <a:r>
              <a:rPr lang="en-US" sz="2400">
                <a:solidFill>
                  <a:schemeClr val="tx2"/>
                </a:solidFill>
              </a:rPr>
              <a:t>QED Induced Charge </a:t>
            </a:r>
            <a:r>
              <a:rPr lang="en-US" sz="2400">
                <a:sym typeface="Symbol" pitchFamily="18" charset="2"/>
              </a:rPr>
              <a:t> Step in Current  Step  in Power</a:t>
            </a:r>
          </a:p>
          <a:p>
            <a:pPr eaLnBrk="1" hangingPunct="1"/>
            <a:endParaRPr lang="en-US">
              <a:sym typeface="Symbol" pitchFamily="18" charset="2"/>
            </a:endParaRPr>
          </a:p>
          <a:p>
            <a:pPr algn="ctr" eaLnBrk="1" hangingPunct="1"/>
            <a:r>
              <a:rPr lang="en-US" sz="2400">
                <a:sym typeface="Symbol" pitchFamily="18" charset="2"/>
              </a:rPr>
              <a:t>Fourier Transform of Step in Power P(t) gives 1/f Noise</a:t>
            </a:r>
            <a:endParaRPr lang="en-US" sz="2400"/>
          </a:p>
        </p:txBody>
      </p:sp>
      <p:sp>
        <p:nvSpPr>
          <p:cNvPr id="30725" name="Text Box 25"/>
          <p:cNvSpPr txBox="1">
            <a:spLocks noChangeArrowheads="1"/>
          </p:cNvSpPr>
          <p:nvPr/>
        </p:nvSpPr>
        <p:spPr bwMode="auto">
          <a:xfrm>
            <a:off x="8458200" y="59436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17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-77788" y="5089525"/>
            <a:ext cx="9067801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ym typeface="Symbol" pitchFamily="18" charset="2"/>
            </a:endParaRPr>
          </a:p>
          <a:p>
            <a:pPr algn="ctr" eaLnBrk="1" hangingPunct="1"/>
            <a:r>
              <a:rPr lang="en-US" sz="2400">
                <a:solidFill>
                  <a:schemeClr val="tx2"/>
                </a:solidFill>
              </a:rPr>
              <a:t>Step change in time domain 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 </a:t>
            </a:r>
            <a:r>
              <a:rPr lang="en-US" sz="2400">
                <a:solidFill>
                  <a:schemeClr val="tx2"/>
                </a:solidFill>
              </a:rPr>
              <a:t>1/f noise in frequency domain</a:t>
            </a:r>
          </a:p>
          <a:p>
            <a:pPr algn="ctr" eaLnBrk="1" hangingPunct="1"/>
            <a:r>
              <a:rPr lang="en-US" sz="2400">
                <a:solidFill>
                  <a:schemeClr val="tx2"/>
                </a:solidFill>
              </a:rPr>
              <a:t>Music and Stock Market prices recordings?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6877" y="4307165"/>
            <a:ext cx="6172200" cy="78233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133600" y="3032125"/>
            <a:ext cx="6324600" cy="1306513"/>
            <a:chOff x="2133600" y="3032399"/>
            <a:chExt cx="6324600" cy="1305819"/>
          </a:xfrm>
        </p:grpSpPr>
        <p:grpSp>
          <p:nvGrpSpPr>
            <p:cNvPr id="30729" name="Group 19"/>
            <p:cNvGrpSpPr>
              <a:grpSpLocks/>
            </p:cNvGrpSpPr>
            <p:nvPr/>
          </p:nvGrpSpPr>
          <p:grpSpPr bwMode="auto">
            <a:xfrm>
              <a:off x="2133600" y="3032399"/>
              <a:ext cx="6324600" cy="1305819"/>
              <a:chOff x="2291649" y="3151312"/>
              <a:chExt cx="6324600" cy="1305819"/>
            </a:xfrm>
          </p:grpSpPr>
          <p:cxnSp>
            <p:nvCxnSpPr>
              <p:cNvPr id="30731" name="Straight Connector 7"/>
              <p:cNvCxnSpPr>
                <a:cxnSpLocks noChangeShapeType="1"/>
              </p:cNvCxnSpPr>
              <p:nvPr/>
            </p:nvCxnSpPr>
            <p:spPr bwMode="auto">
              <a:xfrm flipV="1">
                <a:off x="4595836" y="3151312"/>
                <a:ext cx="0" cy="914410"/>
              </a:xfrm>
              <a:prstGeom prst="line">
                <a:avLst/>
              </a:prstGeom>
              <a:noFill/>
              <a:ln w="952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0732" name="Group 18"/>
              <p:cNvGrpSpPr>
                <a:grpSpLocks/>
              </p:cNvGrpSpPr>
              <p:nvPr/>
            </p:nvGrpSpPr>
            <p:grpSpPr bwMode="auto">
              <a:xfrm>
                <a:off x="2291649" y="3303284"/>
                <a:ext cx="6324600" cy="1153847"/>
                <a:chOff x="2291649" y="3303284"/>
                <a:chExt cx="6324600" cy="1153847"/>
              </a:xfrm>
            </p:grpSpPr>
            <p:cxnSp>
              <p:nvCxnSpPr>
                <p:cNvPr id="30733" name="Straight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2291649" y="3928913"/>
                  <a:ext cx="553605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0734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4349071" y="4087801"/>
                  <a:ext cx="761955" cy="369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>
                      <a:sym typeface="Symbol" pitchFamily="18" charset="2"/>
                    </a:rPr>
                    <a:t> 0</a:t>
                  </a:r>
                  <a:endParaRPr lang="en-US"/>
                </a:p>
              </p:txBody>
            </p:sp>
            <p:sp>
              <p:nvSpPr>
                <p:cNvPr id="30735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852023" y="3303284"/>
                  <a:ext cx="7620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P(t)</a:t>
                  </a:r>
                </a:p>
              </p:txBody>
            </p:sp>
            <p:sp>
              <p:nvSpPr>
                <p:cNvPr id="30736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7854249" y="3881056"/>
                  <a:ext cx="7620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t  </a:t>
                  </a:r>
                  <a:r>
                    <a:rPr lang="en-US">
                      <a:sym typeface="Symbol" pitchFamily="18" charset="2"/>
                    </a:rPr>
                    <a:t></a:t>
                  </a:r>
                  <a:endParaRPr lang="en-US"/>
                </a:p>
              </p:txBody>
            </p:sp>
          </p:grpSp>
        </p:grpSp>
        <p:cxnSp>
          <p:nvCxnSpPr>
            <p:cNvPr id="30730" name="Straight Connector 23"/>
            <p:cNvCxnSpPr>
              <a:cxnSpLocks noChangeShapeType="1"/>
              <a:stCxn id="30735" idx="3"/>
            </p:cNvCxnSpPr>
            <p:nvPr/>
          </p:nvCxnSpPr>
          <p:spPr bwMode="auto">
            <a:xfrm flipV="1">
              <a:off x="4455974" y="3336988"/>
              <a:ext cx="3213676" cy="3204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1143000"/>
          </a:xfrm>
        </p:spPr>
        <p:txBody>
          <a:bodyPr/>
          <a:lstStyle/>
          <a:p>
            <a:r>
              <a:rPr lang="en-US" smtClean="0"/>
              <a:t>Optimum MEMS/NEMS Design </a:t>
            </a: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graphicFrame>
        <p:nvGraphicFramePr>
          <p:cNvPr id="31748" name="Chart 3"/>
          <p:cNvGraphicFramePr>
            <a:graphicFrameLocks/>
          </p:cNvGraphicFramePr>
          <p:nvPr/>
        </p:nvGraphicFramePr>
        <p:xfrm>
          <a:off x="1244600" y="1778000"/>
          <a:ext cx="64770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r:id="rId4" imgW="6480610" imgH="3907875" progId="Excel.Chart.8">
                  <p:embed/>
                </p:oleObj>
              </mc:Choice>
              <mc:Fallback>
                <p:oleObj r:id="rId4" imgW="6480610" imgH="390787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778000"/>
                        <a:ext cx="6477000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8225" y="55626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Optimum Design 0.05 &lt; d &lt; 20 microns</a:t>
            </a:r>
          </a:p>
          <a:p>
            <a:pPr algn="ctr" eaLnBrk="1" hangingPunct="1"/>
            <a:r>
              <a:rPr lang="en-US">
                <a:solidFill>
                  <a:schemeClr val="tx2"/>
                </a:solidFill>
              </a:rPr>
              <a:t>Fourier equation and BTE invalid </a:t>
            </a:r>
            <a:r>
              <a:rPr lang="en-US">
                <a:solidFill>
                  <a:schemeClr val="tx2"/>
                </a:solidFill>
                <a:sym typeface="Symbol" pitchFamily="18" charset="2"/>
              </a:rPr>
              <a:t> Use QED</a:t>
            </a:r>
            <a:r>
              <a:rPr lang="en-US">
                <a:solidFill>
                  <a:schemeClr val="tx2"/>
                </a:solidFill>
              </a:rPr>
              <a:t> heat transfer </a:t>
            </a:r>
          </a:p>
        </p:txBody>
      </p:sp>
      <p:sp>
        <p:nvSpPr>
          <p:cNvPr id="31750" name="Text Box 25"/>
          <p:cNvSpPr txBox="1">
            <a:spLocks noChangeArrowheads="1"/>
          </p:cNvSpPr>
          <p:nvPr/>
        </p:nvSpPr>
        <p:spPr bwMode="auto">
          <a:xfrm>
            <a:off x="8458200" y="5983288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00" y="1143000"/>
            <a:ext cx="8623300" cy="4267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z="800" b="0" smtClean="0"/>
          </a:p>
          <a:p>
            <a:pPr marL="0" indent="0" algn="ctr">
              <a:buFontTx/>
              <a:buNone/>
            </a:pPr>
            <a:endParaRPr lang="en-US" sz="800" b="0" smtClean="0"/>
          </a:p>
          <a:p>
            <a:pPr marL="0" indent="0" algn="ctr">
              <a:buFontTx/>
              <a:buNone/>
            </a:pPr>
            <a:r>
              <a:rPr lang="en-US" sz="2400" b="0" smtClean="0"/>
              <a:t>By QM, </a:t>
            </a:r>
            <a:r>
              <a:rPr lang="en-US" sz="2400" b="0" smtClean="0">
                <a:solidFill>
                  <a:schemeClr val="tx2"/>
                </a:solidFill>
              </a:rPr>
              <a:t>NEMS</a:t>
            </a:r>
            <a:r>
              <a:rPr lang="en-US" sz="2400" b="0" smtClean="0"/>
              <a:t> circuit elements </a:t>
            </a:r>
            <a:r>
              <a:rPr lang="en-US" sz="2400" b="0" smtClean="0">
                <a:solidFill>
                  <a:schemeClr val="tx2"/>
                </a:solidFill>
              </a:rPr>
              <a:t>do not increase in temperature </a:t>
            </a:r>
            <a:r>
              <a:rPr lang="en-US" sz="2400" b="0" smtClean="0"/>
              <a:t>because Joule heat is conserved by the creation of charge. </a:t>
            </a:r>
          </a:p>
          <a:p>
            <a:pPr marL="0" indent="0" algn="ctr">
              <a:buFontTx/>
              <a:buNone/>
            </a:pPr>
            <a:endParaRPr lang="en-US" sz="800" b="0" smtClean="0"/>
          </a:p>
          <a:p>
            <a:pPr marL="0" indent="0" algn="ctr">
              <a:buFontTx/>
              <a:buNone/>
            </a:pPr>
            <a:r>
              <a:rPr lang="en-US" sz="2400" b="0" smtClean="0">
                <a:solidFill>
                  <a:schemeClr val="tx2"/>
                </a:solidFill>
              </a:rPr>
              <a:t>QED</a:t>
            </a:r>
            <a:r>
              <a:rPr lang="en-US" sz="2400" b="0" smtClean="0"/>
              <a:t> induced charge </a:t>
            </a:r>
            <a:r>
              <a:rPr lang="en-US" sz="2400" b="0" smtClean="0">
                <a:solidFill>
                  <a:schemeClr val="tx2"/>
                </a:solidFill>
              </a:rPr>
              <a:t>supersedes</a:t>
            </a:r>
            <a:r>
              <a:rPr lang="en-US" sz="2400" b="0" smtClean="0"/>
              <a:t>:</a:t>
            </a:r>
          </a:p>
          <a:p>
            <a:pPr marL="0" indent="0" algn="ctr">
              <a:buFontTx/>
              <a:buNone/>
            </a:pPr>
            <a:endParaRPr lang="en-US" sz="800" b="0" smtClean="0"/>
          </a:p>
          <a:p>
            <a:pPr marL="0" indent="0" algn="ctr">
              <a:buFontTx/>
              <a:buNone/>
            </a:pPr>
            <a:r>
              <a:rPr lang="en-US" sz="2400" b="0" smtClean="0"/>
              <a:t> </a:t>
            </a:r>
            <a:r>
              <a:rPr lang="en-US" sz="2400" b="0" smtClean="0">
                <a:sym typeface="Symbol" pitchFamily="18" charset="2"/>
              </a:rPr>
              <a:t> </a:t>
            </a:r>
            <a:r>
              <a:rPr lang="en-US" sz="2400" b="0" smtClean="0">
                <a:solidFill>
                  <a:schemeClr val="tx2"/>
                </a:solidFill>
              </a:rPr>
              <a:t>Oxygen vacancies </a:t>
            </a:r>
            <a:r>
              <a:rPr lang="en-US" sz="2400" b="0" smtClean="0"/>
              <a:t>in memristors </a:t>
            </a:r>
            <a:endParaRPr lang="en-US" sz="2400" b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b="0" smtClean="0">
                <a:sym typeface="Symbol" pitchFamily="18" charset="2"/>
              </a:rPr>
              <a:t> </a:t>
            </a:r>
            <a:r>
              <a:rPr lang="en-US" sz="2400" b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400" b="0" smtClean="0">
                <a:solidFill>
                  <a:schemeClr val="tx2"/>
                </a:solidFill>
              </a:rPr>
              <a:t>Melting</a:t>
            </a:r>
            <a:r>
              <a:rPr lang="en-US" sz="2400" b="0" smtClean="0"/>
              <a:t> in PCRAM 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 </a:t>
            </a:r>
            <a:r>
              <a:rPr lang="en-US" sz="2400" b="0" smtClean="0">
                <a:sym typeface="Symbol" pitchFamily="18" charset="2"/>
              </a:rPr>
              <a:t> </a:t>
            </a:r>
            <a:r>
              <a:rPr lang="en-US" sz="2400" b="0" smtClean="0"/>
              <a:t>The </a:t>
            </a:r>
            <a:r>
              <a:rPr lang="en-US" sz="2400" b="0" smtClean="0">
                <a:solidFill>
                  <a:schemeClr val="tx2"/>
                </a:solidFill>
              </a:rPr>
              <a:t>Hooge relation </a:t>
            </a:r>
            <a:r>
              <a:rPr lang="en-US" sz="2400" b="0" smtClean="0"/>
              <a:t>in 1/f noise</a:t>
            </a:r>
          </a:p>
          <a:p>
            <a:pPr marL="0" indent="0" algn="ctr">
              <a:buFontTx/>
              <a:buNone/>
            </a:pPr>
            <a:endParaRPr lang="en-US" sz="800" b="0" smtClean="0"/>
          </a:p>
          <a:p>
            <a:pPr marL="0" indent="0" algn="ctr">
              <a:buFontTx/>
              <a:buNone/>
            </a:pPr>
            <a:r>
              <a:rPr lang="en-US" sz="2400" b="0" smtClean="0">
                <a:solidFill>
                  <a:schemeClr val="tx2"/>
                </a:solidFill>
              </a:rPr>
              <a:t>Optimum</a:t>
            </a:r>
            <a:r>
              <a:rPr lang="en-US" sz="2400" b="0" smtClean="0"/>
              <a:t> NEMS/MEMS circuit design 0.05 &lt; d &lt; 20 microns avoids</a:t>
            </a:r>
            <a:r>
              <a:rPr lang="en-US" sz="2400" b="0" smtClean="0">
                <a:solidFill>
                  <a:schemeClr val="tx2"/>
                </a:solidFill>
              </a:rPr>
              <a:t> both</a:t>
            </a:r>
            <a:r>
              <a:rPr lang="en-US" sz="2400" b="0" smtClean="0"/>
              <a:t> hot spots and 1/f noise</a:t>
            </a:r>
          </a:p>
          <a:p>
            <a:pPr marL="0" indent="0" algn="ctr">
              <a:buFontTx/>
              <a:buNone/>
            </a:pPr>
            <a:endParaRPr lang="en-US" sz="800" b="0" smtClean="0"/>
          </a:p>
          <a:p>
            <a:pPr marL="0" indent="0" algn="ctr">
              <a:buFontTx/>
              <a:buNone/>
            </a:pPr>
            <a:endParaRPr lang="en-US" sz="2400" b="0" smtClean="0"/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xfrm>
            <a:off x="668338" y="228600"/>
            <a:ext cx="7772400" cy="1143000"/>
          </a:xfrm>
        </p:spPr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2772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19</a:t>
            </a:r>
          </a:p>
        </p:txBody>
      </p:sp>
      <p:sp>
        <p:nvSpPr>
          <p:cNvPr id="32773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295400"/>
            <a:ext cx="8610600" cy="38100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z="1800" b="0" smtClean="0"/>
          </a:p>
          <a:p>
            <a:pPr marL="0" indent="0" algn="ctr">
              <a:buFontTx/>
              <a:buNone/>
            </a:pPr>
            <a:r>
              <a:rPr lang="en-US" sz="2400" b="0" smtClean="0"/>
              <a:t>Today, </a:t>
            </a:r>
            <a:r>
              <a:rPr lang="en-US" sz="2400" b="0" smtClean="0">
                <a:solidFill>
                  <a:schemeClr val="tx2"/>
                </a:solidFill>
              </a:rPr>
              <a:t>Fourier’s equation </a:t>
            </a:r>
            <a:r>
              <a:rPr lang="en-US" sz="2400" b="0" smtClean="0"/>
              <a:t>based on classical physics is </a:t>
            </a:r>
            <a:r>
              <a:rPr lang="en-US" sz="2400" b="0" smtClean="0">
                <a:solidFill>
                  <a:schemeClr val="tx2"/>
                </a:solidFill>
              </a:rPr>
              <a:t>routinely</a:t>
            </a:r>
            <a:r>
              <a:rPr lang="en-US" sz="2400" b="0" smtClean="0"/>
              <a:t> applied to heat transfer in nanoelectronics - resistors, capacitors, and inductors - having </a:t>
            </a:r>
            <a:r>
              <a:rPr lang="en-US" sz="2400" b="0" smtClean="0">
                <a:solidFill>
                  <a:schemeClr val="tx2"/>
                </a:solidFill>
              </a:rPr>
              <a:t>submicron </a:t>
            </a:r>
            <a:r>
              <a:rPr lang="en-US" sz="2400" b="0" smtClean="0"/>
              <a:t>dimensions.</a:t>
            </a:r>
          </a:p>
          <a:p>
            <a:pPr marL="0" indent="0" algn="ctr">
              <a:buFontTx/>
              <a:buNone/>
            </a:pPr>
            <a:endParaRPr lang="en-US" sz="800" b="0" smtClean="0"/>
          </a:p>
          <a:p>
            <a:pPr marL="0" indent="0" algn="ctr">
              <a:buFontTx/>
              <a:buNone/>
            </a:pPr>
            <a:r>
              <a:rPr lang="en-US" sz="2400" b="0" smtClean="0"/>
              <a:t> However, </a:t>
            </a:r>
            <a:r>
              <a:rPr lang="en-US" sz="2400" b="0" smtClean="0">
                <a:solidFill>
                  <a:schemeClr val="tx2"/>
                </a:solidFill>
              </a:rPr>
              <a:t>unphysical </a:t>
            </a:r>
            <a:r>
              <a:rPr lang="en-US" sz="2400" b="0" smtClean="0"/>
              <a:t>results are found.</a:t>
            </a:r>
          </a:p>
          <a:p>
            <a:pPr marL="0" indent="0" algn="ctr">
              <a:buFontTx/>
              <a:buNone/>
            </a:pPr>
            <a:endParaRPr lang="en-US" sz="800" b="0" smtClean="0"/>
          </a:p>
          <a:p>
            <a:pPr marL="0" indent="0" algn="ctr">
              <a:buFontTx/>
              <a:buNone/>
            </a:pPr>
            <a:r>
              <a:rPr lang="en-US" sz="2400" b="0" smtClean="0"/>
              <a:t>Memristors require </a:t>
            </a:r>
            <a:r>
              <a:rPr lang="en-US" sz="2400" b="0" smtClean="0">
                <a:solidFill>
                  <a:schemeClr val="tx2"/>
                </a:solidFill>
              </a:rPr>
              <a:t>oxygen vacancies</a:t>
            </a:r>
            <a:endParaRPr lang="en-US" sz="2400" b="0" smtClean="0"/>
          </a:p>
          <a:p>
            <a:pPr marL="0" indent="0" algn="ctr">
              <a:buFontTx/>
              <a:buNone/>
            </a:pPr>
            <a:r>
              <a:rPr lang="en-US" sz="2400" b="0" smtClean="0"/>
              <a:t>( Behaviour observed w/o vacancies )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Resistance change in PCRAM devices caused by </a:t>
            </a:r>
            <a:r>
              <a:rPr lang="en-US" sz="2400" b="0" smtClean="0">
                <a:solidFill>
                  <a:schemeClr val="tx2"/>
                </a:solidFill>
              </a:rPr>
              <a:t>melting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( Melting can not create discrete charge )</a:t>
            </a:r>
          </a:p>
          <a:p>
            <a:pPr marL="0" indent="0" algn="ctr">
              <a:buFontTx/>
              <a:buNone/>
            </a:pPr>
            <a:r>
              <a:rPr lang="en-US" sz="2400" b="0" smtClean="0">
                <a:solidFill>
                  <a:schemeClr val="tx2"/>
                </a:solidFill>
              </a:rPr>
              <a:t>Hooge relation </a:t>
            </a:r>
            <a:r>
              <a:rPr lang="en-US" sz="2400" b="0" smtClean="0"/>
              <a:t>gives 1/f noise by electron collisions w lattice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( Frequencies &lt;&lt; lattice frequencies )</a:t>
            </a:r>
            <a:endParaRPr lang="en-US" sz="1800" b="0" smtClean="0"/>
          </a:p>
          <a:p>
            <a:pPr marL="0" indent="0" algn="ctr">
              <a:buFontTx/>
              <a:buNone/>
            </a:pPr>
            <a:endParaRPr lang="en-US" sz="1800" b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sz="1800" b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sz="1800" b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sz="1800" b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sz="1800" b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sz="1800" b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en-US" sz="1800" b="0" smtClean="0">
                <a:solidFill>
                  <a:schemeClr val="tx2"/>
                </a:solidFill>
              </a:rPr>
              <a:t>[1]  L. O. Chua, “Memristor - the missing circuit element,”</a:t>
            </a:r>
            <a:r>
              <a:rPr lang="en-US" sz="1800" b="0" i="1" smtClean="0">
                <a:solidFill>
                  <a:schemeClr val="tx2"/>
                </a:solidFill>
              </a:rPr>
              <a:t>                                                      IEEE Trans. Circuit Theory</a:t>
            </a:r>
            <a:r>
              <a:rPr lang="en-US" sz="1800" b="0" smtClean="0">
                <a:solidFill>
                  <a:schemeClr val="tx2"/>
                </a:solidFill>
              </a:rPr>
              <a:t>, vol. 18, pp. 507–519, 1971. 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711200" y="228600"/>
            <a:ext cx="7772400" cy="1143000"/>
          </a:xfrm>
        </p:spPr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15364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2</a:t>
            </a: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848600" cy="1066800"/>
          </a:xfrm>
        </p:spPr>
        <p:txBody>
          <a:bodyPr/>
          <a:lstStyle/>
          <a:p>
            <a:r>
              <a:rPr lang="zh-TW" altLang="en-US" smtClean="0">
                <a:solidFill>
                  <a:srgbClr val="FFFF00"/>
                </a:solidFill>
                <a:ea typeface="新細明體" pitchFamily="18" charset="-120"/>
              </a:rPr>
              <a:t>      </a:t>
            </a:r>
            <a:r>
              <a:rPr lang="en-US" altLang="zh-TW" smtClean="0">
                <a:solidFill>
                  <a:srgbClr val="FFFF00"/>
                </a:solidFill>
                <a:ea typeface="新細明體" pitchFamily="18" charset="-120"/>
              </a:rPr>
              <a:t>Questions &amp; Papers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800" b="0" smtClean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b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b="0" smtClean="0">
                <a:ea typeface="SimSun" pitchFamily="2" charset="-122"/>
              </a:rPr>
              <a:t>     </a:t>
            </a:r>
            <a:r>
              <a:rPr lang="en-US" altLang="zh-CN" sz="2800" b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800" b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800" b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800" b="0" smtClean="0">
              <a:ea typeface="SimSun" pitchFamily="2" charset="-122"/>
            </a:endParaRPr>
          </a:p>
        </p:txBody>
      </p:sp>
      <p:sp>
        <p:nvSpPr>
          <p:cNvPr id="3379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20</a:t>
            </a:r>
          </a:p>
        </p:txBody>
      </p:sp>
      <p:sp>
        <p:nvSpPr>
          <p:cNvPr id="33797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219200"/>
          </a:xfrm>
        </p:spPr>
        <p:txBody>
          <a:bodyPr/>
          <a:lstStyle/>
          <a:p>
            <a:r>
              <a:rPr lang="en-US" altLang="zh-HK" smtClean="0">
                <a:ea typeface="新細明體" pitchFamily="18" charset="-120"/>
              </a:rPr>
              <a:t>Proposal</a:t>
            </a:r>
            <a:endParaRPr lang="zh-HK" altLang="en-US" smtClean="0">
              <a:ea typeface="新細明體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914400"/>
            <a:ext cx="8305800" cy="1752600"/>
          </a:xfrm>
        </p:spPr>
        <p:txBody>
          <a:bodyPr/>
          <a:lstStyle/>
          <a:p>
            <a:r>
              <a:rPr lang="en-US" sz="2400" b="0" smtClean="0"/>
              <a:t>Heat transfer in nanoelectronics is a </a:t>
            </a:r>
            <a:r>
              <a:rPr lang="en-US" sz="2400" b="0" smtClean="0">
                <a:solidFill>
                  <a:schemeClr val="tx2"/>
                </a:solidFill>
              </a:rPr>
              <a:t>QM</a:t>
            </a:r>
            <a:r>
              <a:rPr lang="en-US" sz="2400" b="0" smtClean="0"/>
              <a:t> effect that conserves Joule heat by producing </a:t>
            </a:r>
            <a:r>
              <a:rPr lang="en-US" sz="2400" b="0" smtClean="0">
                <a:solidFill>
                  <a:schemeClr val="tx2"/>
                </a:solidFill>
              </a:rPr>
              <a:t>QED radiation</a:t>
            </a:r>
            <a:r>
              <a:rPr lang="en-US" sz="2400" b="0" smtClean="0"/>
              <a:t> instead of the usual increase in temperature.</a:t>
            </a:r>
          </a:p>
          <a:p>
            <a:endParaRPr lang="en-US" sz="800" b="0" smtClean="0"/>
          </a:p>
          <a:p>
            <a:r>
              <a:rPr lang="en-US" sz="2400" b="0" smtClean="0">
                <a:solidFill>
                  <a:srgbClr val="FFFF00"/>
                </a:solidFill>
              </a:rPr>
              <a:t>QM</a:t>
            </a:r>
            <a:r>
              <a:rPr lang="en-US" sz="2400" b="0" smtClean="0">
                <a:solidFill>
                  <a:srgbClr val="FFFFFF"/>
                </a:solidFill>
              </a:rPr>
              <a:t> = Quantum Mechanics</a:t>
            </a:r>
          </a:p>
          <a:p>
            <a:r>
              <a:rPr lang="en-US" sz="2400" b="0" smtClean="0">
                <a:solidFill>
                  <a:srgbClr val="FFFF00"/>
                </a:solidFill>
              </a:rPr>
              <a:t>QED </a:t>
            </a:r>
            <a:r>
              <a:rPr lang="en-US" sz="2400" b="0" smtClean="0">
                <a:solidFill>
                  <a:srgbClr val="FFFFFF"/>
                </a:solidFill>
              </a:rPr>
              <a:t>= Quantum electrodynamics</a:t>
            </a:r>
          </a:p>
          <a:p>
            <a:endParaRPr lang="en-US" sz="800" b="0" smtClean="0"/>
          </a:p>
          <a:p>
            <a:r>
              <a:rPr lang="en-US" sz="2400" b="0" smtClean="0">
                <a:solidFill>
                  <a:schemeClr val="tx2"/>
                </a:solidFill>
              </a:rPr>
              <a:t>QED radiation </a:t>
            </a:r>
            <a:r>
              <a:rPr lang="en-US" sz="2400" b="0" smtClean="0">
                <a:solidFill>
                  <a:srgbClr val="FFFFFF"/>
                </a:solidFill>
              </a:rPr>
              <a:t>creates </a:t>
            </a:r>
            <a:r>
              <a:rPr lang="en-US" sz="2400" b="0" smtClean="0">
                <a:solidFill>
                  <a:schemeClr val="tx2"/>
                </a:solidFill>
              </a:rPr>
              <a:t>excitons</a:t>
            </a:r>
            <a:r>
              <a:rPr lang="en-US" sz="2400" b="0" smtClean="0">
                <a:solidFill>
                  <a:srgbClr val="FFFFFF"/>
                </a:solidFill>
              </a:rPr>
              <a:t> (hole and electron pairs), the h</a:t>
            </a:r>
            <a:r>
              <a:rPr lang="en-US" sz="2400" b="0" smtClean="0"/>
              <a:t>oles </a:t>
            </a:r>
            <a:r>
              <a:rPr lang="en-US" sz="2400" b="0" smtClean="0">
                <a:solidFill>
                  <a:schemeClr val="tx2"/>
                </a:solidFill>
              </a:rPr>
              <a:t>separating</a:t>
            </a:r>
            <a:r>
              <a:rPr lang="en-US" sz="2400" b="0" smtClean="0"/>
              <a:t> from electrons </a:t>
            </a:r>
            <a:r>
              <a:rPr lang="en-US" sz="2400" b="0" smtClean="0">
                <a:solidFill>
                  <a:srgbClr val="FFFFFF"/>
                </a:solidFill>
              </a:rPr>
              <a:t>In the  electric field across the circuit element,</a:t>
            </a:r>
            <a:endParaRPr lang="en-US" sz="2400" b="0" smtClean="0"/>
          </a:p>
          <a:p>
            <a:endParaRPr lang="en-US" sz="800" b="0" smtClean="0"/>
          </a:p>
          <a:p>
            <a:r>
              <a:rPr lang="en-US" sz="2400" b="0" smtClean="0"/>
              <a:t> </a:t>
            </a:r>
            <a:r>
              <a:rPr lang="en-US" sz="2400" b="0" smtClean="0">
                <a:solidFill>
                  <a:schemeClr val="tx2"/>
                </a:solidFill>
              </a:rPr>
              <a:t>Holes</a:t>
            </a:r>
            <a:r>
              <a:rPr lang="en-US" sz="2400" b="0" smtClean="0"/>
              <a:t> lower resistance of circuit element</a:t>
            </a:r>
          </a:p>
          <a:p>
            <a:r>
              <a:rPr lang="en-US" sz="2400" b="0" smtClean="0"/>
              <a:t>or</a:t>
            </a:r>
          </a:p>
          <a:p>
            <a:r>
              <a:rPr lang="en-US" sz="2400" b="0" smtClean="0"/>
              <a:t>upon </a:t>
            </a:r>
            <a:r>
              <a:rPr lang="en-US" sz="2400" b="0" smtClean="0">
                <a:solidFill>
                  <a:schemeClr val="tx2"/>
                </a:solidFill>
              </a:rPr>
              <a:t>recombination</a:t>
            </a:r>
            <a:r>
              <a:rPr lang="en-US" sz="2400" b="0" smtClean="0"/>
              <a:t> with electrons emit </a:t>
            </a:r>
            <a:r>
              <a:rPr lang="en-US" sz="2400" b="0" smtClean="0">
                <a:solidFill>
                  <a:schemeClr val="tx2"/>
                </a:solidFill>
              </a:rPr>
              <a:t>EM</a:t>
            </a:r>
            <a:r>
              <a:rPr lang="en-US" sz="2400" b="0" smtClean="0"/>
              <a:t> radiation.</a:t>
            </a:r>
          </a:p>
          <a:p>
            <a:r>
              <a:rPr lang="en-US" sz="2400" b="0" smtClean="0">
                <a:solidFill>
                  <a:schemeClr val="tx2"/>
                </a:solidFill>
              </a:rPr>
              <a:t>EM</a:t>
            </a:r>
            <a:r>
              <a:rPr lang="en-US" sz="2400" b="0" smtClean="0"/>
              <a:t> = Electromagnetic</a:t>
            </a:r>
          </a:p>
          <a:p>
            <a:endParaRPr lang="en-US" sz="2400" b="0" smtClean="0"/>
          </a:p>
          <a:p>
            <a:endParaRPr lang="en-US" sz="2400" b="0" smtClean="0">
              <a:solidFill>
                <a:schemeClr val="tx2"/>
              </a:solidFill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sp>
        <p:nvSpPr>
          <p:cNvPr id="1638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838200"/>
            <a:ext cx="7772400" cy="1143000"/>
          </a:xfrm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Theory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71688"/>
            <a:ext cx="7315200" cy="30337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 b="0" smtClean="0"/>
              <a:t> 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Heat Capacity of the Atom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 Conservation of Energy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 TIR Confinement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QED Induced Heat Transfer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       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83820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>
                <a:solidFill>
                  <a:srgbClr val="FFFFFF"/>
                </a:solidFill>
                <a:ea typeface="新細明體" pitchFamily="18" charset="-12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/>
        </p:nvSpPr>
        <p:spPr bwMode="auto">
          <a:xfrm>
            <a:off x="228600" y="457200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4400" b="1">
                <a:solidFill>
                  <a:srgbClr val="FFFF00"/>
                </a:solidFill>
                <a:ea typeface="新細明體" pitchFamily="18" charset="-120"/>
              </a:rPr>
              <a:t>Heat Capacity of the Atom</a:t>
            </a:r>
            <a:endParaRPr lang="en-US" altLang="zh-TW">
              <a:ea typeface="新細明體" pitchFamily="18" charset="-120"/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57200" y="1371600"/>
          <a:ext cx="7924800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r:id="rId4" imgW="7925487" imgH="4925995" progId="Excel.Chart.8">
                  <p:embed/>
                </p:oleObj>
              </mc:Choice>
              <mc:Fallback>
                <p:oleObj r:id="rId4" imgW="7925487" imgH="492599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924800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800" b="1">
              <a:ea typeface="新細明體" pitchFamily="18" charset="-12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105400" y="2667000"/>
          <a:ext cx="22860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6" imgW="1085865" imgH="704940" progId="Equation.3">
                  <p:embed/>
                </p:oleObj>
              </mc:Choice>
              <mc:Fallback>
                <p:oleObj name="Equation" r:id="rId6" imgW="1085865" imgH="7049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22860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362950" y="6105525"/>
            <a:ext cx="762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5</a:t>
            </a:r>
          </a:p>
        </p:txBody>
      </p:sp>
      <p:sp>
        <p:nvSpPr>
          <p:cNvPr id="18439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2674938" y="4191000"/>
            <a:ext cx="11049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chemeClr val="tx2"/>
                </a:solidFill>
                <a:ea typeface="新細明體" pitchFamily="18" charset="-120"/>
              </a:rPr>
              <a:t>NEMS</a:t>
            </a:r>
          </a:p>
          <a:p>
            <a:pPr eaLnBrk="1" hangingPunct="1">
              <a:spcBef>
                <a:spcPct val="50000"/>
              </a:spcBef>
            </a:pPr>
            <a:endParaRPr lang="en-US" altLang="zh-TW" sz="2000" b="1">
              <a:ea typeface="新細明體" pitchFamily="18" charset="-120"/>
            </a:endParaRPr>
          </a:p>
        </p:txBody>
      </p:sp>
      <p:sp>
        <p:nvSpPr>
          <p:cNvPr id="18441" name="Text Box 18"/>
          <p:cNvSpPr txBox="1">
            <a:spLocks noChangeArrowheads="1"/>
          </p:cNvSpPr>
          <p:nvPr/>
        </p:nvSpPr>
        <p:spPr bwMode="auto">
          <a:xfrm>
            <a:off x="7391400" y="22098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ea typeface="新細明體" pitchFamily="18" charset="-120"/>
              </a:rPr>
              <a:t>         kT        0.0258 eV   </a:t>
            </a:r>
          </a:p>
        </p:txBody>
      </p:sp>
      <p:sp>
        <p:nvSpPr>
          <p:cNvPr id="18442" name="Rectangle 34"/>
          <p:cNvSpPr>
            <a:spLocks noChangeArrowheads="1"/>
          </p:cNvSpPr>
          <p:nvPr/>
        </p:nvSpPr>
        <p:spPr bwMode="auto">
          <a:xfrm>
            <a:off x="4191000" y="2095500"/>
            <a:ext cx="4953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r>
              <a:rPr lang="en-US" sz="2000"/>
              <a:t>Classical Physics  (kT &gt; 0)</a:t>
            </a:r>
          </a:p>
        </p:txBody>
      </p:sp>
      <p:sp>
        <p:nvSpPr>
          <p:cNvPr id="18443" name="Line 36"/>
          <p:cNvSpPr>
            <a:spLocks noChangeShapeType="1"/>
          </p:cNvSpPr>
          <p:nvPr/>
        </p:nvSpPr>
        <p:spPr bwMode="auto">
          <a:xfrm flipH="1">
            <a:off x="2667000" y="2362200"/>
            <a:ext cx="403860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Rectangle 37"/>
          <p:cNvSpPr>
            <a:spLocks noChangeArrowheads="1"/>
          </p:cNvSpPr>
          <p:nvPr/>
        </p:nvSpPr>
        <p:spPr bwMode="auto">
          <a:xfrm>
            <a:off x="3124200" y="31242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r>
              <a:rPr lang="en-US" sz="2000"/>
              <a:t>QM</a:t>
            </a:r>
          </a:p>
          <a:p>
            <a:pPr marL="342900" indent="-342900" algn="ctr"/>
            <a:r>
              <a:rPr lang="en-US" sz="2000"/>
              <a:t>(kT = 0) </a:t>
            </a:r>
          </a:p>
        </p:txBody>
      </p:sp>
      <p:sp>
        <p:nvSpPr>
          <p:cNvPr id="18445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2125" y="5713413"/>
            <a:ext cx="7448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In MEMS, atoms have heat capacity, but not in NEMS</a:t>
            </a: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6646863" y="1968500"/>
            <a:ext cx="11049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chemeClr val="tx2"/>
                </a:solidFill>
                <a:ea typeface="新細明體" pitchFamily="18" charset="-120"/>
              </a:rPr>
              <a:t>MEMS</a:t>
            </a:r>
          </a:p>
          <a:p>
            <a:pPr eaLnBrk="1" hangingPunct="1">
              <a:spcBef>
                <a:spcPct val="50000"/>
              </a:spcBef>
            </a:pPr>
            <a:endParaRPr lang="en-US" altLang="zh-TW" sz="2000" b="1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mtClean="0">
                <a:solidFill>
                  <a:schemeClr val="tx2"/>
                </a:solidFill>
              </a:rPr>
              <a:t>InterPACK 2013  Inter. Conf. on Packaging of Electronics   July 16-18, Burlingame, CA, USA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804863" y="838200"/>
            <a:ext cx="7772400" cy="1143000"/>
          </a:xfrm>
        </p:spPr>
        <p:txBody>
          <a:bodyPr/>
          <a:lstStyle/>
          <a:p>
            <a:r>
              <a:rPr lang="en-US" smtClean="0"/>
              <a:t>Conservation of Energy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2446338"/>
            <a:ext cx="8229600" cy="44116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0" smtClean="0"/>
              <a:t>Lack of heat capacity by QM precludes Joule heat conservation in </a:t>
            </a:r>
            <a:r>
              <a:rPr lang="en-US" sz="2400" b="0" smtClean="0">
                <a:solidFill>
                  <a:schemeClr val="tx2"/>
                </a:solidFill>
              </a:rPr>
              <a:t>NEMS</a:t>
            </a:r>
            <a:r>
              <a:rPr lang="en-US" sz="2400" b="0" smtClean="0"/>
              <a:t> by an increase in temperature, but how does conservation proceed?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0" smtClean="0">
                <a:solidFill>
                  <a:schemeClr val="tx2"/>
                </a:solidFill>
              </a:rPr>
              <a:t>Proposal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200" b="0" smtClean="0"/>
              <a:t>Absorbed EM energy is conserved by creating </a:t>
            </a:r>
            <a:r>
              <a:rPr lang="en-US" sz="2200" b="0" smtClean="0">
                <a:solidFill>
                  <a:schemeClr val="tx2"/>
                </a:solidFill>
              </a:rPr>
              <a:t>QED radiation </a:t>
            </a:r>
            <a:r>
              <a:rPr lang="en-US" sz="2200" b="0" smtClean="0"/>
              <a:t>and</a:t>
            </a:r>
            <a:r>
              <a:rPr lang="en-US" sz="2200" b="0" smtClean="0">
                <a:solidFill>
                  <a:schemeClr val="tx2"/>
                </a:solidFill>
              </a:rPr>
              <a:t> excitons </a:t>
            </a:r>
            <a:r>
              <a:rPr lang="en-US" sz="2200" b="0" smtClean="0"/>
              <a:t>inside the circuit element - by </a:t>
            </a:r>
            <a:r>
              <a:rPr lang="en-US" sz="2200" b="0" smtClean="0">
                <a:solidFill>
                  <a:schemeClr val="tx2"/>
                </a:solidFill>
              </a:rPr>
              <a:t>frequency up - conversion</a:t>
            </a:r>
            <a:r>
              <a:rPr lang="en-US" sz="2200" b="0" smtClean="0"/>
              <a:t> to the </a:t>
            </a:r>
            <a:r>
              <a:rPr lang="en-US" sz="2200" b="0" smtClean="0">
                <a:solidFill>
                  <a:schemeClr val="tx2"/>
                </a:solidFill>
              </a:rPr>
              <a:t>TIR </a:t>
            </a:r>
            <a:r>
              <a:rPr lang="en-US" sz="2200" b="0" smtClean="0"/>
              <a:t>resonance of the circuit element</a:t>
            </a:r>
            <a:r>
              <a:rPr lang="en-US" sz="2800" b="0" smtClean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baseline="-2500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0" baseline="-25000" smtClean="0">
                <a:solidFill>
                  <a:schemeClr val="tx2"/>
                </a:solidFill>
              </a:rPr>
              <a:t>TIR </a:t>
            </a:r>
            <a:r>
              <a:rPr lang="en-US" b="0" baseline="-25000" smtClean="0"/>
              <a:t>= Total Internal Reflection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baseline="-2500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baseline="-25000" smtClean="0">
              <a:solidFill>
                <a:schemeClr val="tx2"/>
              </a:solidFill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" y="1371600"/>
            <a:ext cx="9105900" cy="3810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b="0" smtClean="0"/>
              <a:t>Since the refractive index of nanoelectroncs is &gt; surroundings, the </a:t>
            </a:r>
            <a:r>
              <a:rPr lang="en-US" sz="2400" b="0" smtClean="0">
                <a:solidFill>
                  <a:schemeClr val="tx2"/>
                </a:solidFill>
              </a:rPr>
              <a:t>QED radiation </a:t>
            </a:r>
            <a:r>
              <a:rPr lang="en-US" sz="2400" b="0" smtClean="0"/>
              <a:t>is confined by </a:t>
            </a:r>
            <a:r>
              <a:rPr lang="en-US" sz="2400" b="0" smtClean="0">
                <a:solidFill>
                  <a:schemeClr val="tx2"/>
                </a:solidFill>
              </a:rPr>
              <a:t>TIR       </a:t>
            </a:r>
            <a:endParaRPr lang="en-US" sz="2400" b="0" smtClean="0"/>
          </a:p>
          <a:p>
            <a:pPr marL="0" indent="0" algn="ctr">
              <a:buFontTx/>
              <a:buNone/>
            </a:pPr>
            <a:endParaRPr lang="en-US" sz="800" b="0" smtClean="0"/>
          </a:p>
          <a:p>
            <a:pPr marL="0" indent="0" algn="ctr">
              <a:buFontTx/>
              <a:buNone/>
            </a:pPr>
            <a:r>
              <a:rPr lang="en-US" sz="2400" b="0" smtClean="0"/>
              <a:t> Circuit elements ( films, wires, etc) have high surface to  volume ratio, but </a:t>
            </a:r>
            <a:r>
              <a:rPr lang="en-US" sz="2400" b="0" smtClean="0">
                <a:solidFill>
                  <a:schemeClr val="tx2"/>
                </a:solidFill>
              </a:rPr>
              <a:t>why important</a:t>
            </a:r>
            <a:r>
              <a:rPr lang="en-US" sz="2400" b="0" smtClean="0"/>
              <a:t>? Magic of NPs.</a:t>
            </a:r>
          </a:p>
          <a:p>
            <a:pPr marL="0" indent="0" algn="ctr">
              <a:buFontTx/>
              <a:buNone/>
            </a:pPr>
            <a:endParaRPr lang="en-US" sz="800" b="0" smtClean="0"/>
          </a:p>
          <a:p>
            <a:pPr marL="0" indent="0" algn="ctr">
              <a:buFontTx/>
              <a:buNone/>
            </a:pPr>
            <a:r>
              <a:rPr lang="en-US" sz="2400" b="0" smtClean="0"/>
              <a:t>   By QED, </a:t>
            </a:r>
            <a:r>
              <a:rPr lang="en-US" sz="2400" b="0" smtClean="0">
                <a:solidFill>
                  <a:srgbClr val="FFFF00"/>
                </a:solidFill>
              </a:rPr>
              <a:t>EM energy </a:t>
            </a:r>
            <a:r>
              <a:rPr lang="en-US" sz="2400" b="0" smtClean="0"/>
              <a:t>absorbed in the</a:t>
            </a:r>
            <a:r>
              <a:rPr lang="en-US" sz="2400" b="0" smtClean="0">
                <a:solidFill>
                  <a:srgbClr val="FFFF00"/>
                </a:solidFill>
              </a:rPr>
              <a:t> surface </a:t>
            </a:r>
            <a:r>
              <a:rPr lang="en-US" sz="2400" b="0" smtClean="0"/>
              <a:t>of circuit elements creates </a:t>
            </a:r>
            <a:r>
              <a:rPr lang="en-US" sz="2400" b="0" smtClean="0">
                <a:solidFill>
                  <a:schemeClr val="tx2"/>
                </a:solidFill>
              </a:rPr>
              <a:t>EM radiation </a:t>
            </a:r>
            <a:r>
              <a:rPr lang="en-US" sz="2400" b="0" smtClean="0"/>
              <a:t>in the </a:t>
            </a:r>
            <a:r>
              <a:rPr lang="en-US" sz="2400" b="0" smtClean="0">
                <a:solidFill>
                  <a:schemeClr val="tx2"/>
                </a:solidFill>
              </a:rPr>
              <a:t>TIR </a:t>
            </a:r>
            <a:r>
              <a:rPr lang="en-US" sz="2400" b="0" smtClean="0"/>
              <a:t>mode of the surface. </a:t>
            </a:r>
          </a:p>
          <a:p>
            <a:pPr marL="0" indent="0" algn="ctr">
              <a:buFontTx/>
              <a:buNone/>
            </a:pPr>
            <a:endParaRPr lang="en-US" sz="800" b="0" smtClean="0"/>
          </a:p>
          <a:p>
            <a:pPr marL="0" indent="0" algn="ctr">
              <a:buFontTx/>
              <a:buNone/>
            </a:pPr>
            <a:r>
              <a:rPr lang="en-US" sz="2400" b="0" smtClean="0"/>
              <a:t>Magic of NPs is the </a:t>
            </a:r>
            <a:r>
              <a:rPr lang="en-US" sz="2400" b="0" smtClean="0">
                <a:solidFill>
                  <a:schemeClr val="tx2"/>
                </a:solidFill>
              </a:rPr>
              <a:t>chemical reactions </a:t>
            </a:r>
            <a:r>
              <a:rPr lang="en-US" sz="2400" b="0" smtClean="0"/>
              <a:t>induced from the conversion of absorbed EM energy to QED radiation 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f = (c/n) / </a:t>
            </a:r>
            <a:r>
              <a:rPr lang="en-US" sz="2400" b="0" smtClean="0">
                <a:sym typeface="Symbol" pitchFamily="18" charset="2"/>
              </a:rPr>
              <a:t>    and    E = hf</a:t>
            </a:r>
          </a:p>
          <a:p>
            <a:pPr marL="0" indent="0" algn="ctr">
              <a:buFontTx/>
              <a:buNone/>
            </a:pPr>
            <a:endParaRPr lang="en-US" sz="2400" b="0" smtClean="0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930275" y="304800"/>
            <a:ext cx="7772400" cy="1143000"/>
          </a:xfrm>
        </p:spPr>
        <p:txBody>
          <a:bodyPr/>
          <a:lstStyle/>
          <a:p>
            <a:r>
              <a:rPr lang="en-US" smtClean="0"/>
              <a:t>TIR Confinement</a:t>
            </a:r>
          </a:p>
        </p:txBody>
      </p:sp>
      <p:sp>
        <p:nvSpPr>
          <p:cNvPr id="20484" name="Text Box 25"/>
          <p:cNvSpPr txBox="1">
            <a:spLocks noChangeArrowheads="1"/>
          </p:cNvSpPr>
          <p:nvPr/>
        </p:nvSpPr>
        <p:spPr bwMode="auto">
          <a:xfrm>
            <a:off x="8458200" y="6096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7</a:t>
            </a:r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914400" y="5105400"/>
            <a:ext cx="78692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2"/>
                </a:solidFill>
              </a:rPr>
              <a:t>    </a:t>
            </a:r>
            <a:endParaRPr lang="en-US" sz="2400"/>
          </a:p>
          <a:p>
            <a:pPr eaLnBrk="1" hangingPunct="1"/>
            <a:r>
              <a:rPr lang="en-US" sz="2400"/>
              <a:t>  For thin film circuit elements having thickness d, </a:t>
            </a:r>
            <a:r>
              <a:rPr lang="en-US" sz="2400">
                <a:sym typeface="Symbol" pitchFamily="18" charset="2"/>
              </a:rPr>
              <a:t> = 2d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25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741771" y="85116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QED Heat Transfer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2253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solidFill>
                  <a:srgbClr val="FFFFFF"/>
                </a:solidFill>
                <a:ea typeface="新細明體" pitchFamily="18" charset="-120"/>
              </a:rPr>
              <a:t>8</a:t>
            </a:r>
            <a:endParaRPr lang="en-US" altLang="zh-TW" sz="2800" b="1" dirty="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2538" name="Oval 14"/>
          <p:cNvSpPr>
            <a:spLocks noChangeArrowheads="1"/>
          </p:cNvSpPr>
          <p:nvPr/>
        </p:nvSpPr>
        <p:spPr bwMode="auto">
          <a:xfrm>
            <a:off x="891355" y="2797153"/>
            <a:ext cx="1798638" cy="19050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9" name="Freeform 22"/>
          <p:cNvSpPr>
            <a:spLocks/>
          </p:cNvSpPr>
          <p:nvPr/>
        </p:nvSpPr>
        <p:spPr bwMode="auto">
          <a:xfrm>
            <a:off x="1219200" y="3886200"/>
            <a:ext cx="2209800" cy="1612900"/>
          </a:xfrm>
          <a:custGeom>
            <a:avLst/>
            <a:gdLst>
              <a:gd name="T0" fmla="*/ 0 w 1392"/>
              <a:gd name="T1" fmla="*/ 2147483647 h 1016"/>
              <a:gd name="T2" fmla="*/ 2147483647 w 1392"/>
              <a:gd name="T3" fmla="*/ 0 h 1016"/>
              <a:gd name="T4" fmla="*/ 2147483647 w 1392"/>
              <a:gd name="T5" fmla="*/ 2147483647 h 1016"/>
              <a:gd name="T6" fmla="*/ 2147483647 w 1392"/>
              <a:gd name="T7" fmla="*/ 2147483647 h 1016"/>
              <a:gd name="T8" fmla="*/ 2147483647 w 1392"/>
              <a:gd name="T9" fmla="*/ 2147483647 h 1016"/>
              <a:gd name="T10" fmla="*/ 2147483647 w 1392"/>
              <a:gd name="T11" fmla="*/ 2147483647 h 1016"/>
              <a:gd name="T12" fmla="*/ 0 w 1392"/>
              <a:gd name="T13" fmla="*/ 2147483647 h 10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92" h="1016">
                <a:moveTo>
                  <a:pt x="0" y="864"/>
                </a:moveTo>
                <a:lnTo>
                  <a:pt x="1344" y="0"/>
                </a:lnTo>
                <a:lnTo>
                  <a:pt x="1392" y="288"/>
                </a:lnTo>
                <a:lnTo>
                  <a:pt x="1248" y="624"/>
                </a:lnTo>
                <a:lnTo>
                  <a:pt x="912" y="912"/>
                </a:lnTo>
                <a:lnTo>
                  <a:pt x="368" y="1016"/>
                </a:lnTo>
                <a:lnTo>
                  <a:pt x="0" y="864"/>
                </a:lnTo>
                <a:close/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33" name="Text Box 23"/>
          <p:cNvSpPr txBox="1">
            <a:spLocks noChangeArrowheads="1"/>
          </p:cNvSpPr>
          <p:nvPr/>
        </p:nvSpPr>
        <p:spPr bwMode="auto">
          <a:xfrm>
            <a:off x="1122936" y="3012588"/>
            <a:ext cx="17358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 smtClean="0">
              <a:solidFill>
                <a:srgbClr val="FFFF00"/>
              </a:solidFill>
              <a:sym typeface="Symbol" pitchFamily="18" charset="2"/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    QED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 Radiation</a:t>
            </a:r>
            <a:endParaRPr lang="en-US" dirty="0">
              <a:solidFill>
                <a:srgbClr val="FFFF00"/>
              </a:solidFill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54" name="TextBox 4"/>
              <p:cNvSpPr txBox="1">
                <a:spLocks noChangeArrowheads="1"/>
              </p:cNvSpPr>
              <p:nvPr/>
            </p:nvSpPr>
            <p:spPr bwMode="auto">
              <a:xfrm>
                <a:off x="1911952" y="1194937"/>
                <a:ext cx="7761288" cy="1867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sym typeface="Symbol" pitchFamily="18" charset="2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  <m:t>abs</m:t>
                        </m:r>
                      </m:sub>
                    </m:sSub>
                    <m:r>
                      <a:rPr lang="en-US" sz="2800">
                        <a:solidFill>
                          <a:srgbClr val="FFFFFF"/>
                        </a:solidFill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FFFF"/>
                        </a:solidFill>
                        <a:latin typeface="Cambria Math" pitchFamily="18" charset="0"/>
                        <a:ea typeface="Cambria Math" pitchFamily="18" charset="0"/>
                      </a:rPr>
                      <m:t>QED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FFFF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FFFF"/>
                        </a:solidFill>
                        <a:latin typeface="Cambria Math" pitchFamily="18" charset="0"/>
                        <a:ea typeface="Cambria Math" pitchFamily="18" charset="0"/>
                      </a:rPr>
                      <m:t>radiation</m:t>
                    </m:r>
                    <m:r>
                      <a:rPr lang="en-US" sz="2800">
                        <a:solidFill>
                          <a:srgbClr val="FFFFFF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  <m:t>cond</m:t>
                        </m:r>
                      </m:sub>
                    </m:sSub>
                    <m:r>
                      <a:rPr lang="en-US" sz="2800" smtClean="0">
                        <a:solidFill>
                          <a:srgbClr val="FFFFFF"/>
                        </a:solidFill>
                        <a:latin typeface="Cambria Math"/>
                        <a:sym typeface="Symbol" pitchFamily="18" charset="2"/>
                      </a:rPr>
                      <m:t>        </m:t>
                    </m:r>
                  </m:oMath>
                </a14:m>
                <a:endParaRPr lang="en-US" sz="2400" dirty="0" smtClean="0">
                  <a:solidFill>
                    <a:srgbClr val="FFFFFF"/>
                  </a:solidFill>
                  <a:sym typeface="Symbol" pitchFamily="18" charset="2"/>
                </a:endParaRPr>
              </a:p>
              <a:p>
                <a:pPr algn="ctr" eaLnBrk="1" hangingPunct="1"/>
                <a:endParaRPr lang="en-US" sz="2400" dirty="0" smtClean="0">
                  <a:solidFill>
                    <a:srgbClr val="FFFFFF"/>
                  </a:solidFill>
                </a:endParaRPr>
              </a:p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QED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radiation</a:t>
                </a:r>
                <a:r>
                  <a:rPr lang="en-US" sz="24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sym typeface="Symbol"/>
                  </a:rPr>
                  <a:t></a:t>
                </a:r>
                <a:r>
                  <a:rPr lang="en-US" sz="24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 Excitons = EM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radiation</a:t>
                </a:r>
                <a:r>
                  <a:rPr lang="en-US" sz="24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 + Charge</a:t>
                </a:r>
              </a:p>
              <a:p>
                <a:pPr algn="ctr" eaLnBrk="1" hangingPunct="1"/>
                <a:endParaRPr lang="en-US" sz="2000" dirty="0" smtClean="0">
                  <a:solidFill>
                    <a:srgbClr val="FFFFFF"/>
                  </a:solidFill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rgbClr val="FFFFFF"/>
                    </a:solidFill>
                  </a:rPr>
                  <a:t>       Conservation </a:t>
                </a:r>
                <a:r>
                  <a:rPr lang="en-US" sz="2000" dirty="0">
                    <a:solidFill>
                      <a:srgbClr val="FFFFFF"/>
                    </a:solidFill>
                  </a:rPr>
                  <a:t>by 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QED radiation </a:t>
                </a:r>
                <a:r>
                  <a:rPr lang="en-US" sz="2000" dirty="0">
                    <a:solidFill>
                      <a:srgbClr val="FFFFFF"/>
                    </a:solidFill>
                  </a:rPr>
                  <a:t>is </a:t>
                </a:r>
                <a:r>
                  <a:rPr lang="en-US" sz="2000" dirty="0">
                    <a:solidFill>
                      <a:srgbClr val="FFFF00"/>
                    </a:solidFill>
                  </a:rPr>
                  <a:t>very rapid</a:t>
                </a:r>
              </a:p>
            </p:txBody>
          </p:sp>
        </mc:Choice>
        <mc:Fallback xmlns="">
          <p:sp>
            <p:nvSpPr>
              <p:cNvPr id="2255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1952" y="1194937"/>
                <a:ext cx="7761288" cy="1867499"/>
              </a:xfrm>
              <a:prstGeom prst="rect">
                <a:avLst/>
              </a:prstGeom>
              <a:blipFill rotWithShape="1">
                <a:blip r:embed="rId2"/>
                <a:stretch>
                  <a:fillRect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544268" y="2726853"/>
                <a:ext cx="5365750" cy="375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ctr" eaLnBrk="1" hangingPunct="1"/>
                <a:r>
                  <a:rPr lang="en-US" sz="28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Q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abs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is conserved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before 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thermalization only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after which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 may phonons respond</a:t>
                </a:r>
              </a:p>
              <a:p>
                <a:pPr algn="ctr" eaLnBrk="1" hangingPunct="1"/>
                <a:endParaRPr lang="en-US" sz="800" dirty="0">
                  <a:solidFill>
                    <a:srgbClr val="FFFF00"/>
                  </a:solidFill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abs</m:t>
                        </m:r>
                      </m:sub>
                    </m:sSub>
                    <m:r>
                      <a:rPr lang="en-US" sz="2400" smtClean="0">
                        <a:solidFill>
                          <a:srgbClr val="FFFF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FFFFFF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rgbClr val="FFFFFF"/>
                        </a:solidFill>
                        <a:latin typeface="Cambria Math" pitchFamily="18" charset="0"/>
                        <a:ea typeface="Cambria Math" pitchFamily="18" charset="0"/>
                      </a:rPr>
                      <m:t>QED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FFFF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FFFF"/>
                        </a:solidFill>
                        <a:latin typeface="Cambria Math" pitchFamily="18" charset="0"/>
                        <a:ea typeface="Cambria Math" pitchFamily="18" charset="0"/>
                      </a:rPr>
                      <m:t>radiation</m:t>
                    </m:r>
                  </m:oMath>
                </a14:m>
                <a:endParaRPr lang="en-US" sz="2400" dirty="0" smtClean="0">
                  <a:solidFill>
                    <a:srgbClr val="FFFFFF"/>
                  </a:solidFill>
                </a:endParaRPr>
              </a:p>
              <a:p>
                <a:pPr algn="ctr" eaLnBrk="1" hangingPunct="1"/>
                <a:endParaRPr lang="en-US" sz="800" dirty="0" smtClean="0">
                  <a:solidFill>
                    <a:srgbClr val="FFFFFF"/>
                  </a:solidFill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rgbClr val="FFFFFF"/>
                    </a:solidFill>
                  </a:rPr>
                  <a:t>No thermal conduction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FFFF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FFFF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cond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sym typeface="Symbol"/>
                  </a:rPr>
                  <a:t>  0</a:t>
                </a:r>
              </a:p>
              <a:p>
                <a:pPr algn="ctr" eaLnBrk="1" hangingPunct="1"/>
                <a:endParaRPr lang="en-US" sz="800" dirty="0">
                  <a:solidFill>
                    <a:srgbClr val="FFFFFF"/>
                  </a:solidFill>
                  <a:sym typeface="Symbol"/>
                </a:endParaRPr>
              </a:p>
              <a:p>
                <a:pPr algn="ctr" eaLnBrk="1" hangingPunct="1"/>
                <a:endParaRPr lang="en-US" sz="800" dirty="0" smtClean="0">
                  <a:solidFill>
                    <a:srgbClr val="FFFFFF"/>
                  </a:solidFill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rgbClr val="FFFFFF"/>
                    </a:solidFill>
                  </a:rPr>
                  <a:t>Fourier 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 and BTE solutions 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are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meaningless</a:t>
                </a:r>
              </a:p>
              <a:p>
                <a:pPr algn="ctr" eaLnBrk="1" hangingPunct="1"/>
                <a:endParaRPr lang="en-US" sz="800" dirty="0" smtClean="0">
                  <a:solidFill>
                    <a:srgbClr val="FFFFFF"/>
                  </a:solidFill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rgbClr val="FFFFFF"/>
                    </a:solidFill>
                  </a:rPr>
                  <a:t>  Conductivity remains at bulk</a:t>
                </a:r>
              </a:p>
              <a:p>
                <a:pPr algn="ctr" eaLnBrk="1" hangingPunct="1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4268" y="2726853"/>
                <a:ext cx="5365750" cy="3754874"/>
              </a:xfrm>
              <a:prstGeom prst="rect">
                <a:avLst/>
              </a:prstGeom>
              <a:blipFill rotWithShape="1">
                <a:blip r:embed="rId3"/>
                <a:stretch>
                  <a:fillRect l="-1476" r="-14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9302" y="3404685"/>
                <a:ext cx="13371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abs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sym typeface="Symbol"/>
                  </a:rPr>
                  <a:t>   T = 0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02" y="3404685"/>
                <a:ext cx="1337198" cy="769441"/>
              </a:xfrm>
              <a:prstGeom prst="rect">
                <a:avLst/>
              </a:prstGeom>
              <a:blipFill rotWithShape="1"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43005" y="64008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4038600"/>
            <a:ext cx="2400300" cy="1751612"/>
            <a:chOff x="1219200" y="4114800"/>
            <a:chExt cx="2400300" cy="175161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19200" y="4114800"/>
              <a:ext cx="1524000" cy="1166812"/>
              <a:chOff x="1219200" y="4126468"/>
              <a:chExt cx="1524000" cy="1166257"/>
            </a:xfrm>
          </p:grpSpPr>
          <p:sp>
            <p:nvSpPr>
              <p:cNvPr id="22556" name="Freeform 65"/>
              <p:cNvSpPr>
                <a:spLocks/>
              </p:cNvSpPr>
              <p:nvPr/>
            </p:nvSpPr>
            <p:spPr bwMode="auto">
              <a:xfrm rot="8842332">
                <a:off x="2057400" y="4572000"/>
                <a:ext cx="685800" cy="720725"/>
              </a:xfrm>
              <a:custGeom>
                <a:avLst/>
                <a:gdLst>
                  <a:gd name="T0" fmla="*/ 0 w 263"/>
                  <a:gd name="T1" fmla="*/ 2147483647 h 648"/>
                  <a:gd name="T2" fmla="*/ 2147483647 w 263"/>
                  <a:gd name="T3" fmla="*/ 2147483647 h 648"/>
                  <a:gd name="T4" fmla="*/ 2147483647 w 263"/>
                  <a:gd name="T5" fmla="*/ 2147483647 h 648"/>
                  <a:gd name="T6" fmla="*/ 2147483647 w 263"/>
                  <a:gd name="T7" fmla="*/ 2147483647 h 648"/>
                  <a:gd name="T8" fmla="*/ 2147483647 w 263"/>
                  <a:gd name="T9" fmla="*/ 2147483647 h 648"/>
                  <a:gd name="T10" fmla="*/ 2147483647 w 263"/>
                  <a:gd name="T11" fmla="*/ 2147483647 h 648"/>
                  <a:gd name="T12" fmla="*/ 2147483647 w 263"/>
                  <a:gd name="T13" fmla="*/ 0 h 648"/>
                  <a:gd name="T14" fmla="*/ 0 w 263"/>
                  <a:gd name="T15" fmla="*/ 2147483647 h 6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3"/>
                  <a:gd name="T25" fmla="*/ 0 h 648"/>
                  <a:gd name="T26" fmla="*/ 263 w 263"/>
                  <a:gd name="T27" fmla="*/ 648 h 6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3" h="648">
                    <a:moveTo>
                      <a:pt x="0" y="162"/>
                    </a:moveTo>
                    <a:lnTo>
                      <a:pt x="66" y="162"/>
                    </a:lnTo>
                    <a:lnTo>
                      <a:pt x="66" y="648"/>
                    </a:lnTo>
                    <a:lnTo>
                      <a:pt x="197" y="648"/>
                    </a:lnTo>
                    <a:lnTo>
                      <a:pt x="197" y="162"/>
                    </a:lnTo>
                    <a:lnTo>
                      <a:pt x="263" y="162"/>
                    </a:lnTo>
                    <a:lnTo>
                      <a:pt x="131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7" name="Text Box 23"/>
              <p:cNvSpPr txBox="1">
                <a:spLocks noChangeArrowheads="1"/>
              </p:cNvSpPr>
              <p:nvPr/>
            </p:nvSpPr>
            <p:spPr bwMode="auto">
              <a:xfrm>
                <a:off x="1219200" y="4126468"/>
                <a:ext cx="110904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FF00"/>
                    </a:solidFill>
                    <a:sym typeface="Symbol" pitchFamily="18" charset="2"/>
                  </a:rPr>
                  <a:t>Phonons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476500" y="5343192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Q</a:t>
              </a:r>
              <a:r>
                <a:rPr lang="en-US" sz="2400" dirty="0" smtClean="0">
                  <a:solidFill>
                    <a:schemeClr val="tx2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cond</a:t>
              </a:r>
              <a:endParaRPr lang="en-US" sz="240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136" y="894547"/>
            <a:ext cx="2133600" cy="2571795"/>
            <a:chOff x="89030" y="844505"/>
            <a:chExt cx="2133600" cy="2571795"/>
          </a:xfrm>
        </p:grpSpPr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811342" y="3048000"/>
              <a:ext cx="1411288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FF00"/>
                  </a:solidFill>
                  <a:sym typeface="Symbol" pitchFamily="18" charset="2"/>
                </a:rPr>
                <a:t>       Charge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9030" y="844505"/>
              <a:ext cx="1504598" cy="1948521"/>
              <a:chOff x="26199" y="64238"/>
              <a:chExt cx="1504598" cy="1948521"/>
            </a:xfrm>
          </p:grpSpPr>
          <p:grpSp>
            <p:nvGrpSpPr>
              <p:cNvPr id="22550" name="Group 16"/>
              <p:cNvGrpSpPr>
                <a:grpSpLocks/>
              </p:cNvGrpSpPr>
              <p:nvPr/>
            </p:nvGrpSpPr>
            <p:grpSpPr bwMode="auto">
              <a:xfrm rot="1915198">
                <a:off x="510533" y="1134986"/>
                <a:ext cx="1020264" cy="877773"/>
                <a:chOff x="1056" y="1914"/>
                <a:chExt cx="643" cy="553"/>
              </a:xfrm>
            </p:grpSpPr>
            <p:sp>
              <p:nvSpPr>
                <p:cNvPr id="22552" name="Freeform 17"/>
                <p:cNvSpPr>
                  <a:spLocks noChangeAspect="1" noEditPoints="1"/>
                </p:cNvSpPr>
                <p:nvPr/>
              </p:nvSpPr>
              <p:spPr bwMode="auto">
                <a:xfrm rot="14980026">
                  <a:off x="1056" y="1968"/>
                  <a:ext cx="138" cy="138"/>
                </a:xfrm>
                <a:custGeom>
                  <a:avLst/>
                  <a:gdLst>
                    <a:gd name="T0" fmla="*/ 2147483647 w 9"/>
                    <a:gd name="T1" fmla="*/ 2147483647 h 8"/>
                    <a:gd name="T2" fmla="*/ 2147483647 w 9"/>
                    <a:gd name="T3" fmla="*/ 2147483647 h 8"/>
                    <a:gd name="T4" fmla="*/ 2147483647 w 9"/>
                    <a:gd name="T5" fmla="*/ 2147483647 h 8"/>
                    <a:gd name="T6" fmla="*/ 2147483647 w 9"/>
                    <a:gd name="T7" fmla="*/ 2147483647 h 8"/>
                    <a:gd name="T8" fmla="*/ 2147483647 w 9"/>
                    <a:gd name="T9" fmla="*/ 2147483647 h 8"/>
                    <a:gd name="T10" fmla="*/ 2147483647 w 9"/>
                    <a:gd name="T11" fmla="*/ 2147483647 h 8"/>
                    <a:gd name="T12" fmla="*/ 2147483647 w 9"/>
                    <a:gd name="T13" fmla="*/ 2147483647 h 8"/>
                    <a:gd name="T14" fmla="*/ 0 w 9"/>
                    <a:gd name="T15" fmla="*/ 2147483647 h 8"/>
                    <a:gd name="T16" fmla="*/ 2147483647 w 9"/>
                    <a:gd name="T17" fmla="*/ 0 h 8"/>
                    <a:gd name="T18" fmla="*/ 2147483647 w 9"/>
                    <a:gd name="T19" fmla="*/ 2147483647 h 8"/>
                    <a:gd name="T20" fmla="*/ 0 w 9"/>
                    <a:gd name="T21" fmla="*/ 2147483647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8"/>
                    <a:gd name="T35" fmla="*/ 9 w 9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8">
                      <a:moveTo>
                        <a:pt x="3" y="5"/>
                      </a:moveTo>
                      <a:lnTo>
                        <a:pt x="6" y="2"/>
                      </a:ln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3" y="5"/>
                      </a:ln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lose/>
                      <a:moveTo>
                        <a:pt x="0" y="2"/>
                      </a:moveTo>
                      <a:lnTo>
                        <a:pt x="9" y="0"/>
                      </a:lnTo>
                      <a:lnTo>
                        <a:pt x="5" y="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079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553" name="Freeform 18"/>
                <p:cNvSpPr>
                  <a:spLocks/>
                </p:cNvSpPr>
                <p:nvPr/>
              </p:nvSpPr>
              <p:spPr bwMode="auto">
                <a:xfrm rot="14980026">
                  <a:off x="1155" y="1924"/>
                  <a:ext cx="553" cy="534"/>
                </a:xfrm>
                <a:custGeom>
                  <a:avLst/>
                  <a:gdLst>
                    <a:gd name="T0" fmla="*/ 559179940 w 866"/>
                    <a:gd name="T1" fmla="*/ 0 h 734"/>
                    <a:gd name="T2" fmla="*/ 559179940 w 866"/>
                    <a:gd name="T3" fmla="*/ 826923734 h 734"/>
                    <a:gd name="T4" fmla="*/ 559179940 w 866"/>
                    <a:gd name="T5" fmla="*/ 826923734 h 734"/>
                    <a:gd name="T6" fmla="*/ 559179940 w 866"/>
                    <a:gd name="T7" fmla="*/ 826923734 h 734"/>
                    <a:gd name="T8" fmla="*/ 559179940 w 866"/>
                    <a:gd name="T9" fmla="*/ 826923734 h 734"/>
                    <a:gd name="T10" fmla="*/ 559179940 w 866"/>
                    <a:gd name="T11" fmla="*/ 826923734 h 734"/>
                    <a:gd name="T12" fmla="*/ 559179940 w 866"/>
                    <a:gd name="T13" fmla="*/ 826923734 h 7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6"/>
                    <a:gd name="T22" fmla="*/ 0 h 734"/>
                    <a:gd name="T23" fmla="*/ 866 w 866"/>
                    <a:gd name="T24" fmla="*/ 734 h 7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6" h="734">
                      <a:moveTo>
                        <a:pt x="866" y="0"/>
                      </a:moveTo>
                      <a:cubicBezTo>
                        <a:pt x="832" y="34"/>
                        <a:pt x="699" y="84"/>
                        <a:pt x="666" y="151"/>
                      </a:cubicBezTo>
                      <a:cubicBezTo>
                        <a:pt x="616" y="217"/>
                        <a:pt x="682" y="367"/>
                        <a:pt x="633" y="384"/>
                      </a:cubicBezTo>
                      <a:cubicBezTo>
                        <a:pt x="583" y="401"/>
                        <a:pt x="399" y="251"/>
                        <a:pt x="349" y="284"/>
                      </a:cubicBezTo>
                      <a:cubicBezTo>
                        <a:pt x="316" y="317"/>
                        <a:pt x="416" y="551"/>
                        <a:pt x="366" y="584"/>
                      </a:cubicBezTo>
                      <a:cubicBezTo>
                        <a:pt x="316" y="617"/>
                        <a:pt x="100" y="434"/>
                        <a:pt x="50" y="451"/>
                      </a:cubicBezTo>
                      <a:cubicBezTo>
                        <a:pt x="0" y="484"/>
                        <a:pt x="66" y="684"/>
                        <a:pt x="66" y="734"/>
                      </a:cubicBezTo>
                    </a:path>
                  </a:pathLst>
                </a:custGeom>
                <a:noFill/>
                <a:ln w="412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26199" y="64238"/>
                <a:ext cx="1455014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 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EM 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R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adiation</a:t>
                </a:r>
                <a:endParaRPr lang="en-US" sz="2400" dirty="0">
                  <a:solidFill>
                    <a:schemeClr val="tx2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259934" y="3227527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Excitons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350" y="5605546"/>
            <a:ext cx="129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Substrate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136" y="4378987"/>
            <a:ext cx="129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/>
              <a:t>NEMS</a:t>
            </a:r>
          </a:p>
          <a:p>
            <a:pPr algn="ctr"/>
            <a:r>
              <a:rPr lang="en-US" dirty="0" smtClean="0"/>
              <a:t>Circuit</a:t>
            </a:r>
            <a:endParaRPr lang="en-US" dirty="0" smtClean="0"/>
          </a:p>
          <a:p>
            <a:pPr algn="ctr"/>
            <a:r>
              <a:rPr lang="en-US" dirty="0" smtClean="0"/>
              <a:t>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InterPACK 2013  Inter. Conf. on Packaging of Electronics   July 16-18, Burlingame, CA, USA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1143000"/>
            <a:ext cx="7772400" cy="1143000"/>
          </a:xfrm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Response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01725" y="2209800"/>
            <a:ext cx="7315200" cy="30337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 b="0" smtClean="0"/>
              <a:t> 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Exciton Source and Loss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 Exciton Dynamics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 Resistance and Current</a:t>
            </a:r>
          </a:p>
          <a:p>
            <a:pPr marL="0" indent="0" algn="ctr">
              <a:buFontTx/>
              <a:buNone/>
            </a:pPr>
            <a:r>
              <a:rPr lang="en-US" sz="2400" b="0" smtClean="0"/>
              <a:t>       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382000" y="5881688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>
                <a:solidFill>
                  <a:srgbClr val="FFFFFF"/>
                </a:solidFill>
                <a:ea typeface="新細明體" pitchFamily="18" charset="-12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blipFill rotWithShape="1">
          <a:blip xmlns:r="http://schemas.openxmlformats.org/officeDocument/2006/relationships" r:embed="rId1"/>
          <a:stretch>
            <a:fillRect t="-1984" r="-25354" b="-7937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1313</Words>
  <Application>Microsoft Office PowerPoint</Application>
  <PresentationFormat>On-screen Show (4:3)</PresentationFormat>
  <Paragraphs>239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Microsoft Excel Chart</vt:lpstr>
      <vt:lpstr>Equation</vt:lpstr>
      <vt:lpstr>Heat Transfer in Nanoelectronics  by  Quantum Mechanics</vt:lpstr>
      <vt:lpstr>Introduction</vt:lpstr>
      <vt:lpstr>Proposal</vt:lpstr>
      <vt:lpstr>Theory</vt:lpstr>
      <vt:lpstr>PowerPoint Presentation</vt:lpstr>
      <vt:lpstr>Conservation of Energy</vt:lpstr>
      <vt:lpstr>TIR Confinement</vt:lpstr>
      <vt:lpstr>QED Heat Transfer</vt:lpstr>
      <vt:lpstr>Response</vt:lpstr>
      <vt:lpstr>Excitons Source and Loss</vt:lpstr>
      <vt:lpstr>Exciton Dynamics</vt:lpstr>
      <vt:lpstr>Resistance and Current</vt:lpstr>
      <vt:lpstr>Applications</vt:lpstr>
      <vt:lpstr>Memristors</vt:lpstr>
      <vt:lpstr>Ovshinsky Effect</vt:lpstr>
      <vt:lpstr>    1/f Noise in Nanowires</vt:lpstr>
      <vt:lpstr>1/f Noise in Nanowires</vt:lpstr>
      <vt:lpstr>Optimum MEMS/NEMS Design </vt:lpstr>
      <vt:lpstr>Conclusions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414</cp:revision>
  <dcterms:created xsi:type="dcterms:W3CDTF">2011-07-17T19:05:40Z</dcterms:created>
  <dcterms:modified xsi:type="dcterms:W3CDTF">2013-07-18T03:52:35Z</dcterms:modified>
</cp:coreProperties>
</file>