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24"/>
  </p:notesMasterIdLst>
  <p:sldIdLst>
    <p:sldId id="328" r:id="rId2"/>
    <p:sldId id="331" r:id="rId3"/>
    <p:sldId id="332" r:id="rId4"/>
    <p:sldId id="333" r:id="rId5"/>
    <p:sldId id="357" r:id="rId6"/>
    <p:sldId id="334" r:id="rId7"/>
    <p:sldId id="353" r:id="rId8"/>
    <p:sldId id="362" r:id="rId9"/>
    <p:sldId id="335" r:id="rId10"/>
    <p:sldId id="336" r:id="rId11"/>
    <p:sldId id="337" r:id="rId12"/>
    <p:sldId id="339" r:id="rId13"/>
    <p:sldId id="341" r:id="rId14"/>
    <p:sldId id="343" r:id="rId15"/>
    <p:sldId id="358" r:id="rId16"/>
    <p:sldId id="363" r:id="rId17"/>
    <p:sldId id="345" r:id="rId18"/>
    <p:sldId id="346" r:id="rId19"/>
    <p:sldId id="354" r:id="rId20"/>
    <p:sldId id="355" r:id="rId21"/>
    <p:sldId id="356" r:id="rId22"/>
    <p:sldId id="3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FF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1212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1518800942814129"/>
          <c:y val="0.13420517550465105"/>
          <c:w val="0.71122994652406479"/>
          <c:h val="0.634856058042779"/>
        </c:manualLayout>
      </c:layout>
      <c:scatterChart>
        <c:scatterStyle val="smoothMarker"/>
        <c:ser>
          <c:idx val="0"/>
          <c:order val="0"/>
          <c:spPr>
            <a:ln w="317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Sheet2!$A$1:$A$12</c:f>
              <c:numCache>
                <c:formatCode>General</c:formatCode>
                <c:ptCount val="12"/>
                <c:pt idx="0">
                  <c:v>0.1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200</c:v>
                </c:pt>
                <c:pt idx="10">
                  <c:v>500</c:v>
                </c:pt>
                <c:pt idx="11">
                  <c:v>1000</c:v>
                </c:pt>
              </c:numCache>
            </c:numRef>
          </c:xVal>
          <c:yVal>
            <c:numRef>
              <c:f>Sheet2!$B$1:$B$12</c:f>
              <c:numCache>
                <c:formatCode>General</c:formatCode>
                <c:ptCount val="12"/>
                <c:pt idx="0">
                  <c:v>4.5121595253659314E-208</c:v>
                </c:pt>
                <c:pt idx="1">
                  <c:v>1.778885031771262E-21</c:v>
                </c:pt>
                <c:pt idx="2">
                  <c:v>1.6841714192323035E-5</c:v>
                </c:pt>
                <c:pt idx="3">
                  <c:v>1.0311336037545241E-3</c:v>
                </c:pt>
                <c:pt idx="4">
                  <c:v>6.1973365546722416E-3</c:v>
                </c:pt>
                <c:pt idx="5">
                  <c:v>1.0475149730031035E-2</c:v>
                </c:pt>
                <c:pt idx="6">
                  <c:v>1.5414817522314619E-2</c:v>
                </c:pt>
                <c:pt idx="7">
                  <c:v>1.801217182066233E-2</c:v>
                </c:pt>
                <c:pt idx="8">
                  <c:v>2.0162534879552812E-2</c:v>
                </c:pt>
                <c:pt idx="9">
                  <c:v>2.2896751199405152E-2</c:v>
                </c:pt>
                <c:pt idx="10">
                  <c:v>2.4655549997575132E-2</c:v>
                </c:pt>
                <c:pt idx="11">
                  <c:v>2.5261650402904737E-2</c:v>
                </c:pt>
              </c:numCache>
            </c:numRef>
          </c:yVal>
          <c:smooth val="1"/>
        </c:ser>
        <c:dLbls/>
        <c:axId val="34101888"/>
        <c:axId val="34136832"/>
      </c:scatterChart>
      <c:valAx>
        <c:axId val="34101888"/>
        <c:scaling>
          <c:logBase val="10"/>
          <c:orientation val="minMax"/>
          <c:max val="1000"/>
          <c:min val="0.1"/>
        </c:scaling>
        <c:axPos val="b"/>
        <c:title>
          <c:tx>
            <c:rich>
              <a:bodyPr/>
              <a:lstStyle/>
              <a:p>
                <a:pPr>
                  <a:defRPr lang="zh-HK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Wavelength - </a:t>
                </a:r>
                <a:r>
                  <a:rPr lang="en-US" sz="1400" b="0" i="1" u="none" strike="noStrike" baseline="0">
                    <a:solidFill>
                      <a:srgbClr val="000000"/>
                    </a:solidFill>
                    <a:latin typeface="Symbol"/>
                    <a:cs typeface="Arial"/>
                  </a:rPr>
                  <a:t>l</a:t>
                </a:r>
                <a:r>
                  <a:rPr lang="en-US" sz="14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-  microns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39839562398505579"/>
              <c:y val="0.85062387995047395"/>
            </c:manualLayout>
          </c:layout>
          <c:spPr>
            <a:noFill/>
            <a:ln w="25369">
              <a:noFill/>
            </a:ln>
          </c:spPr>
        </c:title>
        <c:numFmt formatCode="General" sourceLinked="1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zh-HK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36832"/>
        <c:crossesAt val="1.0000000000000018E-4"/>
        <c:crossBetween val="midCat"/>
        <c:majorUnit val="10"/>
        <c:minorUnit val="10"/>
      </c:valAx>
      <c:valAx>
        <c:axId val="34136832"/>
        <c:scaling>
          <c:logBase val="10"/>
          <c:orientation val="minMax"/>
          <c:max val="0.1"/>
          <c:min val="1.0000000000000018E-4"/>
        </c:scaling>
        <c:axPos val="l"/>
        <c:title>
          <c:tx>
            <c:rich>
              <a:bodyPr/>
              <a:lstStyle/>
              <a:p>
                <a:pPr>
                  <a:defRPr lang="zh-HK"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Planck Energy - &lt; E &gt; - eV</a:t>
                </a:r>
              </a:p>
            </c:rich>
          </c:tx>
          <c:layout>
            <c:manualLayout>
              <c:xMode val="edge"/>
              <c:yMode val="edge"/>
              <c:x val="5.5198022018173191E-2"/>
              <c:y val="0.20146356605726837"/>
            </c:manualLayout>
          </c:layout>
          <c:spPr>
            <a:noFill/>
            <a:ln w="25369">
              <a:noFill/>
            </a:ln>
          </c:spPr>
        </c:title>
        <c:numFmt formatCode="General" sourceLinked="1"/>
        <c:minorTickMark val="out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zh-HK"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01888"/>
        <c:crossesAt val="0.1"/>
        <c:crossBetween val="midCat"/>
        <c:majorUnit val="10"/>
        <c:minorUnit val="10"/>
      </c:valAx>
      <c:spPr>
        <a:noFill/>
        <a:ln w="6342">
          <a:solidFill>
            <a:sysClr val="windowText" lastClr="000000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5723072081929815"/>
          <c:y val="5.1400554097404488E-2"/>
          <c:w val="0.66948381452318551"/>
          <c:h val="0.76419231686948275"/>
        </c:manualLayout>
      </c:layout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stretchout!$D$1:$D$200</c:f>
              <c:numCache>
                <c:formatCode>0.00E+00</c:formatCode>
                <c:ptCount val="200"/>
                <c:pt idx="0">
                  <c:v>-3790000</c:v>
                </c:pt>
                <c:pt idx="1">
                  <c:v>-3660000</c:v>
                </c:pt>
                <c:pt idx="2">
                  <c:v>-3540000</c:v>
                </c:pt>
                <c:pt idx="3">
                  <c:v>-3430000</c:v>
                </c:pt>
                <c:pt idx="4">
                  <c:v>-3310000</c:v>
                </c:pt>
                <c:pt idx="5">
                  <c:v>-3200000</c:v>
                </c:pt>
                <c:pt idx="6">
                  <c:v>-3090000</c:v>
                </c:pt>
                <c:pt idx="7">
                  <c:v>-2980000</c:v>
                </c:pt>
                <c:pt idx="8">
                  <c:v>-2870000</c:v>
                </c:pt>
                <c:pt idx="9">
                  <c:v>-2770000</c:v>
                </c:pt>
                <c:pt idx="10">
                  <c:v>-2660000</c:v>
                </c:pt>
                <c:pt idx="11">
                  <c:v>-2560000</c:v>
                </c:pt>
                <c:pt idx="12">
                  <c:v>-2460000</c:v>
                </c:pt>
                <c:pt idx="13">
                  <c:v>-2370000</c:v>
                </c:pt>
                <c:pt idx="14">
                  <c:v>-2270000</c:v>
                </c:pt>
                <c:pt idx="15">
                  <c:v>-2180000</c:v>
                </c:pt>
                <c:pt idx="16">
                  <c:v>-2090000</c:v>
                </c:pt>
                <c:pt idx="17">
                  <c:v>-1990000</c:v>
                </c:pt>
                <c:pt idx="18">
                  <c:v>-1910000</c:v>
                </c:pt>
                <c:pt idx="19">
                  <c:v>-1820000</c:v>
                </c:pt>
                <c:pt idx="20">
                  <c:v>-1730000</c:v>
                </c:pt>
                <c:pt idx="21">
                  <c:v>-1650000</c:v>
                </c:pt>
                <c:pt idx="22">
                  <c:v>-1570000</c:v>
                </c:pt>
                <c:pt idx="23">
                  <c:v>-1490000</c:v>
                </c:pt>
                <c:pt idx="24">
                  <c:v>-1410000</c:v>
                </c:pt>
                <c:pt idx="25">
                  <c:v>-1330000</c:v>
                </c:pt>
                <c:pt idx="26">
                  <c:v>-1260000</c:v>
                </c:pt>
                <c:pt idx="27">
                  <c:v>-1180000</c:v>
                </c:pt>
                <c:pt idx="28">
                  <c:v>-1110000</c:v>
                </c:pt>
                <c:pt idx="29">
                  <c:v>-1030000</c:v>
                </c:pt>
                <c:pt idx="30">
                  <c:v>-963000</c:v>
                </c:pt>
                <c:pt idx="31">
                  <c:v>-893000</c:v>
                </c:pt>
                <c:pt idx="32">
                  <c:v>-824000</c:v>
                </c:pt>
                <c:pt idx="33">
                  <c:v>-756000</c:v>
                </c:pt>
                <c:pt idx="34">
                  <c:v>-690000</c:v>
                </c:pt>
                <c:pt idx="35">
                  <c:v>-625000</c:v>
                </c:pt>
                <c:pt idx="36">
                  <c:v>-562000</c:v>
                </c:pt>
                <c:pt idx="37">
                  <c:v>-499000</c:v>
                </c:pt>
                <c:pt idx="38">
                  <c:v>-438000</c:v>
                </c:pt>
                <c:pt idx="39">
                  <c:v>-378000</c:v>
                </c:pt>
                <c:pt idx="40">
                  <c:v>-320000</c:v>
                </c:pt>
                <c:pt idx="41">
                  <c:v>-263000</c:v>
                </c:pt>
                <c:pt idx="42">
                  <c:v>-207000</c:v>
                </c:pt>
                <c:pt idx="43">
                  <c:v>-154000</c:v>
                </c:pt>
                <c:pt idx="44">
                  <c:v>-103000</c:v>
                </c:pt>
                <c:pt idx="45">
                  <c:v>-54900</c:v>
                </c:pt>
                <c:pt idx="46">
                  <c:v>-16200</c:v>
                </c:pt>
                <c:pt idx="47">
                  <c:v>-689</c:v>
                </c:pt>
                <c:pt idx="48">
                  <c:v>-3.88</c:v>
                </c:pt>
                <c:pt idx="49">
                  <c:v>-70.5</c:v>
                </c:pt>
                <c:pt idx="50">
                  <c:v>-85.3</c:v>
                </c:pt>
                <c:pt idx="51">
                  <c:v>-82.3</c:v>
                </c:pt>
                <c:pt idx="52">
                  <c:v>-83.8</c:v>
                </c:pt>
                <c:pt idx="53">
                  <c:v>-77.3</c:v>
                </c:pt>
                <c:pt idx="54">
                  <c:v>-73.900000000000006</c:v>
                </c:pt>
                <c:pt idx="55">
                  <c:v>-65</c:v>
                </c:pt>
                <c:pt idx="56">
                  <c:v>-71</c:v>
                </c:pt>
                <c:pt idx="57">
                  <c:v>-53.7</c:v>
                </c:pt>
                <c:pt idx="58">
                  <c:v>-63.9</c:v>
                </c:pt>
                <c:pt idx="59">
                  <c:v>-39.5</c:v>
                </c:pt>
                <c:pt idx="60">
                  <c:v>-45.5</c:v>
                </c:pt>
                <c:pt idx="61">
                  <c:v>-50.7</c:v>
                </c:pt>
                <c:pt idx="62">
                  <c:v>-14.1</c:v>
                </c:pt>
                <c:pt idx="63">
                  <c:v>-5.73</c:v>
                </c:pt>
                <c:pt idx="64">
                  <c:v>12.4</c:v>
                </c:pt>
                <c:pt idx="65">
                  <c:v>41</c:v>
                </c:pt>
                <c:pt idx="66">
                  <c:v>30.9</c:v>
                </c:pt>
                <c:pt idx="67">
                  <c:v>48.8</c:v>
                </c:pt>
                <c:pt idx="68">
                  <c:v>92.6</c:v>
                </c:pt>
                <c:pt idx="69">
                  <c:v>52.4</c:v>
                </c:pt>
                <c:pt idx="70">
                  <c:v>43.1</c:v>
                </c:pt>
                <c:pt idx="71">
                  <c:v>76.2</c:v>
                </c:pt>
                <c:pt idx="72">
                  <c:v>38.200000000000003</c:v>
                </c:pt>
                <c:pt idx="73">
                  <c:v>-5.3199999999999985</c:v>
                </c:pt>
                <c:pt idx="74">
                  <c:v>17.899999999999999</c:v>
                </c:pt>
                <c:pt idx="75">
                  <c:v>5.8</c:v>
                </c:pt>
                <c:pt idx="76">
                  <c:v>-6.46</c:v>
                </c:pt>
                <c:pt idx="77">
                  <c:v>-22.5</c:v>
                </c:pt>
                <c:pt idx="78">
                  <c:v>-41</c:v>
                </c:pt>
                <c:pt idx="79">
                  <c:v>-71.400000000000006</c:v>
                </c:pt>
                <c:pt idx="80">
                  <c:v>-85.8</c:v>
                </c:pt>
                <c:pt idx="81">
                  <c:v>-111</c:v>
                </c:pt>
                <c:pt idx="82">
                  <c:v>-83.4</c:v>
                </c:pt>
                <c:pt idx="83">
                  <c:v>-69.7</c:v>
                </c:pt>
                <c:pt idx="84">
                  <c:v>-122</c:v>
                </c:pt>
                <c:pt idx="85">
                  <c:v>-49.7</c:v>
                </c:pt>
                <c:pt idx="86">
                  <c:v>-41</c:v>
                </c:pt>
                <c:pt idx="87">
                  <c:v>-87.7</c:v>
                </c:pt>
                <c:pt idx="88">
                  <c:v>-51.9</c:v>
                </c:pt>
                <c:pt idx="89">
                  <c:v>-6.13</c:v>
                </c:pt>
                <c:pt idx="90">
                  <c:v>-20.7</c:v>
                </c:pt>
                <c:pt idx="91">
                  <c:v>5.95</c:v>
                </c:pt>
                <c:pt idx="92">
                  <c:v>43.1</c:v>
                </c:pt>
                <c:pt idx="93">
                  <c:v>51.7</c:v>
                </c:pt>
                <c:pt idx="94">
                  <c:v>60.2</c:v>
                </c:pt>
                <c:pt idx="95">
                  <c:v>34.1</c:v>
                </c:pt>
                <c:pt idx="96">
                  <c:v>26</c:v>
                </c:pt>
                <c:pt idx="97">
                  <c:v>10.1</c:v>
                </c:pt>
                <c:pt idx="98">
                  <c:v>19.3</c:v>
                </c:pt>
                <c:pt idx="99">
                  <c:v>4.2699999999999996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90200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stretchout!$E$1:$E$200</c:f>
              <c:numCache>
                <c:formatCode>0.00E+00</c:formatCode>
                <c:ptCount val="200"/>
                <c:pt idx="0">
                  <c:v>-3770000</c:v>
                </c:pt>
                <c:pt idx="1">
                  <c:v>-3650000</c:v>
                </c:pt>
                <c:pt idx="2">
                  <c:v>-3530000</c:v>
                </c:pt>
                <c:pt idx="3">
                  <c:v>-3420000</c:v>
                </c:pt>
                <c:pt idx="4">
                  <c:v>-3300000</c:v>
                </c:pt>
                <c:pt idx="5">
                  <c:v>-3190000</c:v>
                </c:pt>
                <c:pt idx="6">
                  <c:v>-3080000</c:v>
                </c:pt>
                <c:pt idx="7">
                  <c:v>-2970000</c:v>
                </c:pt>
                <c:pt idx="8">
                  <c:v>-2860000</c:v>
                </c:pt>
                <c:pt idx="9">
                  <c:v>-2760000</c:v>
                </c:pt>
                <c:pt idx="10">
                  <c:v>-2650000</c:v>
                </c:pt>
                <c:pt idx="11">
                  <c:v>-2550000</c:v>
                </c:pt>
                <c:pt idx="12">
                  <c:v>-2450000</c:v>
                </c:pt>
                <c:pt idx="13">
                  <c:v>-2360000</c:v>
                </c:pt>
                <c:pt idx="14">
                  <c:v>-2260000</c:v>
                </c:pt>
                <c:pt idx="15">
                  <c:v>-2170000</c:v>
                </c:pt>
                <c:pt idx="16">
                  <c:v>-2080000</c:v>
                </c:pt>
                <c:pt idx="17">
                  <c:v>-1990000</c:v>
                </c:pt>
                <c:pt idx="18">
                  <c:v>-1900000</c:v>
                </c:pt>
                <c:pt idx="19">
                  <c:v>-1810000</c:v>
                </c:pt>
                <c:pt idx="20">
                  <c:v>-1730000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-1400000</c:v>
                </c:pt>
                <c:pt idx="25">
                  <c:v>-1320000</c:v>
                </c:pt>
                <c:pt idx="26">
                  <c:v>-1250000</c:v>
                </c:pt>
                <c:pt idx="27">
                  <c:v>-1170000</c:v>
                </c:pt>
                <c:pt idx="28">
                  <c:v>-1100000</c:v>
                </c:pt>
                <c:pt idx="29">
                  <c:v>-1030000</c:v>
                </c:pt>
                <c:pt idx="30">
                  <c:v>-956000</c:v>
                </c:pt>
                <c:pt idx="31">
                  <c:v>-887000</c:v>
                </c:pt>
                <c:pt idx="32">
                  <c:v>-818000</c:v>
                </c:pt>
                <c:pt idx="33">
                  <c:v>-751000</c:v>
                </c:pt>
                <c:pt idx="34">
                  <c:v>-685000</c:v>
                </c:pt>
                <c:pt idx="35">
                  <c:v>-620000</c:v>
                </c:pt>
                <c:pt idx="36">
                  <c:v>-557000</c:v>
                </c:pt>
                <c:pt idx="37">
                  <c:v>-494000</c:v>
                </c:pt>
                <c:pt idx="38">
                  <c:v>-434000</c:v>
                </c:pt>
                <c:pt idx="39">
                  <c:v>-374000</c:v>
                </c:pt>
                <c:pt idx="40">
                  <c:v>-316000</c:v>
                </c:pt>
                <c:pt idx="41">
                  <c:v>-259000</c:v>
                </c:pt>
                <c:pt idx="42">
                  <c:v>-204000</c:v>
                </c:pt>
                <c:pt idx="43">
                  <c:v>-151000</c:v>
                </c:pt>
                <c:pt idx="44">
                  <c:v>-100000</c:v>
                </c:pt>
                <c:pt idx="45">
                  <c:v>-53200</c:v>
                </c:pt>
                <c:pt idx="46">
                  <c:v>-15300</c:v>
                </c:pt>
                <c:pt idx="47">
                  <c:v>-479</c:v>
                </c:pt>
                <c:pt idx="48">
                  <c:v>-24.8</c:v>
                </c:pt>
                <c:pt idx="49">
                  <c:v>-101</c:v>
                </c:pt>
                <c:pt idx="50">
                  <c:v>-99.1</c:v>
                </c:pt>
                <c:pt idx="51">
                  <c:v>-90.6</c:v>
                </c:pt>
                <c:pt idx="52">
                  <c:v>-81.400000000000006</c:v>
                </c:pt>
                <c:pt idx="53">
                  <c:v>-78.2</c:v>
                </c:pt>
                <c:pt idx="54">
                  <c:v>-70.400000000000006</c:v>
                </c:pt>
                <c:pt idx="55">
                  <c:v>-70.599999999999994</c:v>
                </c:pt>
                <c:pt idx="56">
                  <c:v>-63.6</c:v>
                </c:pt>
                <c:pt idx="57">
                  <c:v>-59.6</c:v>
                </c:pt>
                <c:pt idx="58">
                  <c:v>-60.1</c:v>
                </c:pt>
                <c:pt idx="59">
                  <c:v>-42.6</c:v>
                </c:pt>
                <c:pt idx="60">
                  <c:v>-44.2</c:v>
                </c:pt>
                <c:pt idx="61">
                  <c:v>-50.1</c:v>
                </c:pt>
                <c:pt idx="62">
                  <c:v>-18.3</c:v>
                </c:pt>
                <c:pt idx="63">
                  <c:v>-6.94</c:v>
                </c:pt>
                <c:pt idx="64">
                  <c:v>13.4</c:v>
                </c:pt>
                <c:pt idx="65">
                  <c:v>35.800000000000004</c:v>
                </c:pt>
                <c:pt idx="66">
                  <c:v>31.9</c:v>
                </c:pt>
                <c:pt idx="67">
                  <c:v>54.4</c:v>
                </c:pt>
                <c:pt idx="68">
                  <c:v>95.6</c:v>
                </c:pt>
                <c:pt idx="69">
                  <c:v>56.4</c:v>
                </c:pt>
                <c:pt idx="70">
                  <c:v>40.300000000000004</c:v>
                </c:pt>
                <c:pt idx="71">
                  <c:v>71.099999999999994</c:v>
                </c:pt>
                <c:pt idx="72">
                  <c:v>34.300000000000004</c:v>
                </c:pt>
                <c:pt idx="73">
                  <c:v>6.34</c:v>
                </c:pt>
                <c:pt idx="74">
                  <c:v>20.3</c:v>
                </c:pt>
                <c:pt idx="75">
                  <c:v>0.18400000000000008</c:v>
                </c:pt>
                <c:pt idx="76">
                  <c:v>-14.6</c:v>
                </c:pt>
                <c:pt idx="77">
                  <c:v>-15.7</c:v>
                </c:pt>
                <c:pt idx="78">
                  <c:v>-44.4</c:v>
                </c:pt>
                <c:pt idx="79">
                  <c:v>-57.4</c:v>
                </c:pt>
                <c:pt idx="80">
                  <c:v>-78.3</c:v>
                </c:pt>
                <c:pt idx="81">
                  <c:v>-111</c:v>
                </c:pt>
                <c:pt idx="82">
                  <c:v>-76.099999999999994</c:v>
                </c:pt>
                <c:pt idx="83">
                  <c:v>-92.8</c:v>
                </c:pt>
                <c:pt idx="84">
                  <c:v>-87.8</c:v>
                </c:pt>
                <c:pt idx="85">
                  <c:v>-55</c:v>
                </c:pt>
                <c:pt idx="86">
                  <c:v>-33.9</c:v>
                </c:pt>
                <c:pt idx="87">
                  <c:v>-95.5</c:v>
                </c:pt>
                <c:pt idx="88">
                  <c:v>-50.2</c:v>
                </c:pt>
                <c:pt idx="89">
                  <c:v>-7.83</c:v>
                </c:pt>
                <c:pt idx="90">
                  <c:v>-17.600000000000001</c:v>
                </c:pt>
                <c:pt idx="91">
                  <c:v>13.3</c:v>
                </c:pt>
                <c:pt idx="92">
                  <c:v>42.7</c:v>
                </c:pt>
                <c:pt idx="93">
                  <c:v>40.800000000000004</c:v>
                </c:pt>
                <c:pt idx="94">
                  <c:v>51.1</c:v>
                </c:pt>
                <c:pt idx="95">
                  <c:v>38</c:v>
                </c:pt>
                <c:pt idx="96">
                  <c:v>24.4</c:v>
                </c:pt>
                <c:pt idx="97">
                  <c:v>18.600000000000001</c:v>
                </c:pt>
                <c:pt idx="98">
                  <c:v>11.4</c:v>
                </c:pt>
                <c:pt idx="99">
                  <c:v>-0.98099999999999998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90100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stretchout!$F$1:$F$200</c:f>
              <c:numCache>
                <c:formatCode>0.00E+00</c:formatCode>
                <c:ptCount val="200"/>
                <c:pt idx="0">
                  <c:v>-3490000</c:v>
                </c:pt>
                <c:pt idx="1">
                  <c:v>-3390000</c:v>
                </c:pt>
                <c:pt idx="2">
                  <c:v>-3280000</c:v>
                </c:pt>
                <c:pt idx="3">
                  <c:v>-3190000</c:v>
                </c:pt>
                <c:pt idx="4">
                  <c:v>-3090000</c:v>
                </c:pt>
                <c:pt idx="5">
                  <c:v>-2990000</c:v>
                </c:pt>
                <c:pt idx="6">
                  <c:v>-2900000</c:v>
                </c:pt>
                <c:pt idx="7">
                  <c:v>-2810000</c:v>
                </c:pt>
                <c:pt idx="8">
                  <c:v>-2720000</c:v>
                </c:pt>
                <c:pt idx="9">
                  <c:v>-2630000</c:v>
                </c:pt>
                <c:pt idx="10">
                  <c:v>-2540000</c:v>
                </c:pt>
                <c:pt idx="11">
                  <c:v>-2450000</c:v>
                </c:pt>
                <c:pt idx="12">
                  <c:v>-2370000</c:v>
                </c:pt>
                <c:pt idx="13">
                  <c:v>-2280000</c:v>
                </c:pt>
                <c:pt idx="14">
                  <c:v>-2200000</c:v>
                </c:pt>
                <c:pt idx="15">
                  <c:v>-2110000</c:v>
                </c:pt>
                <c:pt idx="16">
                  <c:v>-2030000</c:v>
                </c:pt>
                <c:pt idx="17">
                  <c:v>-1950000</c:v>
                </c:pt>
                <c:pt idx="18">
                  <c:v>-1870000</c:v>
                </c:pt>
                <c:pt idx="19">
                  <c:v>-1790000</c:v>
                </c:pt>
                <c:pt idx="20">
                  <c:v>-1710000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-1410000</c:v>
                </c:pt>
                <c:pt idx="25">
                  <c:v>-1340000</c:v>
                </c:pt>
                <c:pt idx="26">
                  <c:v>-1260000</c:v>
                </c:pt>
                <c:pt idx="27">
                  <c:v>-1190000</c:v>
                </c:pt>
                <c:pt idx="28">
                  <c:v>-1120000</c:v>
                </c:pt>
                <c:pt idx="29">
                  <c:v>-1050000</c:v>
                </c:pt>
                <c:pt idx="30">
                  <c:v>-981000</c:v>
                </c:pt>
                <c:pt idx="31">
                  <c:v>-913000</c:v>
                </c:pt>
                <c:pt idx="32">
                  <c:v>-845000</c:v>
                </c:pt>
                <c:pt idx="33">
                  <c:v>-778000</c:v>
                </c:pt>
                <c:pt idx="34">
                  <c:v>-713000</c:v>
                </c:pt>
                <c:pt idx="35">
                  <c:v>-648000</c:v>
                </c:pt>
                <c:pt idx="36">
                  <c:v>-584000</c:v>
                </c:pt>
                <c:pt idx="37">
                  <c:v>-521000</c:v>
                </c:pt>
                <c:pt idx="38">
                  <c:v>-459000</c:v>
                </c:pt>
                <c:pt idx="39">
                  <c:v>-398000</c:v>
                </c:pt>
                <c:pt idx="40">
                  <c:v>-338000</c:v>
                </c:pt>
                <c:pt idx="41">
                  <c:v>-279000</c:v>
                </c:pt>
                <c:pt idx="42">
                  <c:v>-222000</c:v>
                </c:pt>
                <c:pt idx="43">
                  <c:v>-166000</c:v>
                </c:pt>
                <c:pt idx="44">
                  <c:v>-112000</c:v>
                </c:pt>
                <c:pt idx="45">
                  <c:v>-61200</c:v>
                </c:pt>
                <c:pt idx="46">
                  <c:v>-19500</c:v>
                </c:pt>
                <c:pt idx="47">
                  <c:v>-1880</c:v>
                </c:pt>
                <c:pt idx="48">
                  <c:v>-19.600000000000001</c:v>
                </c:pt>
                <c:pt idx="49">
                  <c:v>793</c:v>
                </c:pt>
                <c:pt idx="50">
                  <c:v>1350</c:v>
                </c:pt>
                <c:pt idx="51">
                  <c:v>1650</c:v>
                </c:pt>
                <c:pt idx="52">
                  <c:v>1760</c:v>
                </c:pt>
                <c:pt idx="53">
                  <c:v>1690</c:v>
                </c:pt>
                <c:pt idx="54">
                  <c:v>1520</c:v>
                </c:pt>
                <c:pt idx="55">
                  <c:v>1250</c:v>
                </c:pt>
                <c:pt idx="56">
                  <c:v>899</c:v>
                </c:pt>
                <c:pt idx="57">
                  <c:v>496</c:v>
                </c:pt>
                <c:pt idx="58">
                  <c:v>19.8</c:v>
                </c:pt>
                <c:pt idx="59">
                  <c:v>-491</c:v>
                </c:pt>
                <c:pt idx="60">
                  <c:v>-1090</c:v>
                </c:pt>
                <c:pt idx="61">
                  <c:v>-1750</c:v>
                </c:pt>
                <c:pt idx="62">
                  <c:v>-2430</c:v>
                </c:pt>
                <c:pt idx="63">
                  <c:v>-3170</c:v>
                </c:pt>
                <c:pt idx="64">
                  <c:v>-3890</c:v>
                </c:pt>
                <c:pt idx="65">
                  <c:v>-4560</c:v>
                </c:pt>
                <c:pt idx="66">
                  <c:v>-5130</c:v>
                </c:pt>
                <c:pt idx="67">
                  <c:v>-5410</c:v>
                </c:pt>
                <c:pt idx="68">
                  <c:v>-5280</c:v>
                </c:pt>
                <c:pt idx="69">
                  <c:v>-4640</c:v>
                </c:pt>
                <c:pt idx="70">
                  <c:v>-3450</c:v>
                </c:pt>
                <c:pt idx="71">
                  <c:v>-2040</c:v>
                </c:pt>
                <c:pt idx="72">
                  <c:v>-762</c:v>
                </c:pt>
                <c:pt idx="73">
                  <c:v>379</c:v>
                </c:pt>
                <c:pt idx="74">
                  <c:v>1480</c:v>
                </c:pt>
                <c:pt idx="75">
                  <c:v>2460</c:v>
                </c:pt>
                <c:pt idx="76">
                  <c:v>3420</c:v>
                </c:pt>
                <c:pt idx="77">
                  <c:v>4380</c:v>
                </c:pt>
                <c:pt idx="78">
                  <c:v>5380</c:v>
                </c:pt>
                <c:pt idx="79">
                  <c:v>6450</c:v>
                </c:pt>
                <c:pt idx="80">
                  <c:v>7630</c:v>
                </c:pt>
                <c:pt idx="81">
                  <c:v>8960</c:v>
                </c:pt>
                <c:pt idx="82">
                  <c:v>10400</c:v>
                </c:pt>
                <c:pt idx="83">
                  <c:v>11400</c:v>
                </c:pt>
                <c:pt idx="84">
                  <c:v>11500</c:v>
                </c:pt>
                <c:pt idx="85">
                  <c:v>10900</c:v>
                </c:pt>
                <c:pt idx="86">
                  <c:v>10000</c:v>
                </c:pt>
                <c:pt idx="87">
                  <c:v>8930</c:v>
                </c:pt>
                <c:pt idx="88">
                  <c:v>7870</c:v>
                </c:pt>
                <c:pt idx="89">
                  <c:v>6810</c:v>
                </c:pt>
                <c:pt idx="90">
                  <c:v>5720</c:v>
                </c:pt>
                <c:pt idx="91">
                  <c:v>4700</c:v>
                </c:pt>
                <c:pt idx="92">
                  <c:v>3730</c:v>
                </c:pt>
                <c:pt idx="93">
                  <c:v>2750</c:v>
                </c:pt>
                <c:pt idx="94">
                  <c:v>1800</c:v>
                </c:pt>
                <c:pt idx="95">
                  <c:v>968</c:v>
                </c:pt>
                <c:pt idx="96">
                  <c:v>363</c:v>
                </c:pt>
                <c:pt idx="97">
                  <c:v>22.7</c:v>
                </c:pt>
                <c:pt idx="98">
                  <c:v>-94.6</c:v>
                </c:pt>
                <c:pt idx="99">
                  <c:v>-85</c:v>
                </c:pt>
                <c:pt idx="100">
                  <c:v>132000</c:v>
                </c:pt>
                <c:pt idx="101">
                  <c:v>146000</c:v>
                </c:pt>
                <c:pt idx="102">
                  <c:v>159000</c:v>
                </c:pt>
                <c:pt idx="103">
                  <c:v>171000</c:v>
                </c:pt>
                <c:pt idx="104">
                  <c:v>181000</c:v>
                </c:pt>
                <c:pt idx="105">
                  <c:v>190000</c:v>
                </c:pt>
                <c:pt idx="106">
                  <c:v>199000</c:v>
                </c:pt>
                <c:pt idx="107">
                  <c:v>206000</c:v>
                </c:pt>
                <c:pt idx="108">
                  <c:v>213000</c:v>
                </c:pt>
                <c:pt idx="109">
                  <c:v>219000</c:v>
                </c:pt>
                <c:pt idx="110">
                  <c:v>224000</c:v>
                </c:pt>
                <c:pt idx="111">
                  <c:v>229000</c:v>
                </c:pt>
                <c:pt idx="112">
                  <c:v>233000</c:v>
                </c:pt>
                <c:pt idx="113">
                  <c:v>237000</c:v>
                </c:pt>
                <c:pt idx="114">
                  <c:v>240000</c:v>
                </c:pt>
                <c:pt idx="115">
                  <c:v>243000</c:v>
                </c:pt>
                <c:pt idx="116">
                  <c:v>246000</c:v>
                </c:pt>
                <c:pt idx="117">
                  <c:v>247000</c:v>
                </c:pt>
                <c:pt idx="118">
                  <c:v>249000</c:v>
                </c:pt>
                <c:pt idx="119">
                  <c:v>250000</c:v>
                </c:pt>
                <c:pt idx="120">
                  <c:v>251000</c:v>
                </c:pt>
                <c:pt idx="121">
                  <c:v>252000</c:v>
                </c:pt>
                <c:pt idx="122">
                  <c:v>252000</c:v>
                </c:pt>
                <c:pt idx="123">
                  <c:v>252000</c:v>
                </c:pt>
                <c:pt idx="124">
                  <c:v>252000</c:v>
                </c:pt>
                <c:pt idx="125">
                  <c:v>251000</c:v>
                </c:pt>
                <c:pt idx="126">
                  <c:v>251000</c:v>
                </c:pt>
                <c:pt idx="127">
                  <c:v>250000</c:v>
                </c:pt>
                <c:pt idx="128">
                  <c:v>249000</c:v>
                </c:pt>
                <c:pt idx="129">
                  <c:v>248000</c:v>
                </c:pt>
                <c:pt idx="130">
                  <c:v>247000</c:v>
                </c:pt>
                <c:pt idx="131">
                  <c:v>246000</c:v>
                </c:pt>
                <c:pt idx="132">
                  <c:v>244000</c:v>
                </c:pt>
                <c:pt idx="133">
                  <c:v>243000</c:v>
                </c:pt>
                <c:pt idx="134">
                  <c:v>241000</c:v>
                </c:pt>
                <c:pt idx="135">
                  <c:v>240000</c:v>
                </c:pt>
                <c:pt idx="136">
                  <c:v>238000</c:v>
                </c:pt>
                <c:pt idx="137">
                  <c:v>237000</c:v>
                </c:pt>
                <c:pt idx="138">
                  <c:v>235000</c:v>
                </c:pt>
                <c:pt idx="139">
                  <c:v>234000</c:v>
                </c:pt>
                <c:pt idx="140">
                  <c:v>232000</c:v>
                </c:pt>
                <c:pt idx="141">
                  <c:v>231000</c:v>
                </c:pt>
                <c:pt idx="142">
                  <c:v>229000</c:v>
                </c:pt>
                <c:pt idx="143">
                  <c:v>228000</c:v>
                </c:pt>
                <c:pt idx="144">
                  <c:v>226000</c:v>
                </c:pt>
                <c:pt idx="145">
                  <c:v>225000</c:v>
                </c:pt>
                <c:pt idx="146">
                  <c:v>224000</c:v>
                </c:pt>
                <c:pt idx="147">
                  <c:v>222000</c:v>
                </c:pt>
                <c:pt idx="148">
                  <c:v>221000</c:v>
                </c:pt>
                <c:pt idx="149">
                  <c:v>219000</c:v>
                </c:pt>
                <c:pt idx="150">
                  <c:v>218000</c:v>
                </c:pt>
                <c:pt idx="151">
                  <c:v>217000</c:v>
                </c:pt>
                <c:pt idx="152">
                  <c:v>216000</c:v>
                </c:pt>
                <c:pt idx="153">
                  <c:v>214000</c:v>
                </c:pt>
                <c:pt idx="154">
                  <c:v>213000</c:v>
                </c:pt>
                <c:pt idx="155">
                  <c:v>212000</c:v>
                </c:pt>
                <c:pt idx="156">
                  <c:v>211000</c:v>
                </c:pt>
                <c:pt idx="157">
                  <c:v>210000</c:v>
                </c:pt>
                <c:pt idx="158">
                  <c:v>208000</c:v>
                </c:pt>
                <c:pt idx="159">
                  <c:v>207000</c:v>
                </c:pt>
                <c:pt idx="160">
                  <c:v>206000</c:v>
                </c:pt>
                <c:pt idx="161">
                  <c:v>205000</c:v>
                </c:pt>
                <c:pt idx="162">
                  <c:v>204000</c:v>
                </c:pt>
                <c:pt idx="163">
                  <c:v>203000</c:v>
                </c:pt>
                <c:pt idx="164">
                  <c:v>202000</c:v>
                </c:pt>
                <c:pt idx="165">
                  <c:v>201000</c:v>
                </c:pt>
                <c:pt idx="166">
                  <c:v>201000</c:v>
                </c:pt>
                <c:pt idx="167">
                  <c:v>200000</c:v>
                </c:pt>
                <c:pt idx="168">
                  <c:v>199000</c:v>
                </c:pt>
                <c:pt idx="169">
                  <c:v>198000</c:v>
                </c:pt>
                <c:pt idx="170">
                  <c:v>197000</c:v>
                </c:pt>
                <c:pt idx="171">
                  <c:v>197000</c:v>
                </c:pt>
                <c:pt idx="172">
                  <c:v>196000</c:v>
                </c:pt>
                <c:pt idx="173">
                  <c:v>195000</c:v>
                </c:pt>
                <c:pt idx="174">
                  <c:v>194000</c:v>
                </c:pt>
                <c:pt idx="175">
                  <c:v>194000</c:v>
                </c:pt>
                <c:pt idx="176">
                  <c:v>193000</c:v>
                </c:pt>
                <c:pt idx="177">
                  <c:v>193000</c:v>
                </c:pt>
                <c:pt idx="178">
                  <c:v>192000</c:v>
                </c:pt>
                <c:pt idx="179">
                  <c:v>191000</c:v>
                </c:pt>
                <c:pt idx="180">
                  <c:v>191000</c:v>
                </c:pt>
                <c:pt idx="181">
                  <c:v>190000</c:v>
                </c:pt>
                <c:pt idx="182">
                  <c:v>190000</c:v>
                </c:pt>
                <c:pt idx="183">
                  <c:v>189000</c:v>
                </c:pt>
                <c:pt idx="184">
                  <c:v>189000</c:v>
                </c:pt>
                <c:pt idx="185">
                  <c:v>188000</c:v>
                </c:pt>
                <c:pt idx="186">
                  <c:v>188000</c:v>
                </c:pt>
                <c:pt idx="187">
                  <c:v>188000</c:v>
                </c:pt>
                <c:pt idx="188">
                  <c:v>187000</c:v>
                </c:pt>
                <c:pt idx="189">
                  <c:v>187000</c:v>
                </c:pt>
                <c:pt idx="190">
                  <c:v>187000</c:v>
                </c:pt>
                <c:pt idx="191">
                  <c:v>186000</c:v>
                </c:pt>
                <c:pt idx="192">
                  <c:v>186000</c:v>
                </c:pt>
                <c:pt idx="193">
                  <c:v>186000</c:v>
                </c:pt>
                <c:pt idx="194">
                  <c:v>185000</c:v>
                </c:pt>
                <c:pt idx="195">
                  <c:v>185000</c:v>
                </c:pt>
                <c:pt idx="196">
                  <c:v>185000</c:v>
                </c:pt>
                <c:pt idx="197">
                  <c:v>184000</c:v>
                </c:pt>
                <c:pt idx="198">
                  <c:v>184000</c:v>
                </c:pt>
                <c:pt idx="199">
                  <c:v>184000</c:v>
                </c:pt>
              </c:numCache>
            </c:numRef>
          </c:yVal>
          <c:smooth val="1"/>
        </c:ser>
        <c:dLbls/>
        <c:axId val="92994560"/>
        <c:axId val="95298304"/>
      </c:scatterChart>
      <c:valAx>
        <c:axId val="92994560"/>
        <c:scaling>
          <c:orientation val="minMax"/>
          <c:max val="10000"/>
        </c:scaling>
        <c:axPos val="b"/>
        <c:numFmt formatCode="General" sourceLinked="1"/>
        <c:tickLblPos val="nextTo"/>
        <c:txPr>
          <a:bodyPr/>
          <a:lstStyle/>
          <a:p>
            <a:pPr>
              <a:defRPr lang="zh-HK" sz="1200"/>
            </a:pPr>
            <a:endParaRPr lang="en-US"/>
          </a:p>
        </c:txPr>
        <c:crossAx val="95298304"/>
        <c:crosses val="autoZero"/>
        <c:crossBetween val="midCat"/>
      </c:valAx>
      <c:valAx>
        <c:axId val="95298304"/>
        <c:scaling>
          <c:orientation val="minMax"/>
          <c:max val="300000"/>
          <c:min val="-50000"/>
        </c:scaling>
        <c:axPos val="l"/>
        <c:majorGridlines>
          <c:spPr>
            <a:ln>
              <a:noFill/>
            </a:ln>
          </c:spPr>
        </c:majorGridlines>
        <c:numFmt formatCode="General" sourceLinked="0"/>
        <c:minorTickMark val="out"/>
        <c:tickLblPos val="nextTo"/>
        <c:txPr>
          <a:bodyPr/>
          <a:lstStyle/>
          <a:p>
            <a:pPr>
              <a:defRPr lang="zh-HK" sz="1200"/>
            </a:pPr>
            <a:endParaRPr lang="en-US"/>
          </a:p>
        </c:txPr>
        <c:crossAx val="92994560"/>
        <c:crosses val="autoZero"/>
        <c:crossBetween val="midCat"/>
        <c:minorUnit val="25000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5711049807156289"/>
          <c:y val="0.12728302570374617"/>
          <c:w val="0.64255976448889884"/>
          <c:h val="0.69003899936236757"/>
        </c:manualLayout>
      </c:layout>
      <c:scatterChart>
        <c:scatterStyle val="smoothMarker"/>
        <c:ser>
          <c:idx val="0"/>
          <c:order val="0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stretchout!$G$1:$G$200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23100000</c:v>
                </c:pt>
                <c:pt idx="101">
                  <c:v>26400000</c:v>
                </c:pt>
                <c:pt idx="102">
                  <c:v>29400000</c:v>
                </c:pt>
                <c:pt idx="103">
                  <c:v>32100000</c:v>
                </c:pt>
                <c:pt idx="104">
                  <c:v>34700000</c:v>
                </c:pt>
                <c:pt idx="105">
                  <c:v>37000000</c:v>
                </c:pt>
                <c:pt idx="106">
                  <c:v>39200000</c:v>
                </c:pt>
                <c:pt idx="107">
                  <c:v>41100000</c:v>
                </c:pt>
                <c:pt idx="108">
                  <c:v>42900000</c:v>
                </c:pt>
                <c:pt idx="109">
                  <c:v>44500000</c:v>
                </c:pt>
                <c:pt idx="110">
                  <c:v>46000000</c:v>
                </c:pt>
                <c:pt idx="111">
                  <c:v>47400000</c:v>
                </c:pt>
                <c:pt idx="112">
                  <c:v>48600000</c:v>
                </c:pt>
                <c:pt idx="113">
                  <c:v>49700000</c:v>
                </c:pt>
                <c:pt idx="114">
                  <c:v>50700000</c:v>
                </c:pt>
                <c:pt idx="115">
                  <c:v>51600000</c:v>
                </c:pt>
                <c:pt idx="116">
                  <c:v>52400000</c:v>
                </c:pt>
                <c:pt idx="117">
                  <c:v>53100000</c:v>
                </c:pt>
                <c:pt idx="118">
                  <c:v>53700000</c:v>
                </c:pt>
                <c:pt idx="119">
                  <c:v>54200000</c:v>
                </c:pt>
                <c:pt idx="120">
                  <c:v>54600000</c:v>
                </c:pt>
                <c:pt idx="121">
                  <c:v>55000000</c:v>
                </c:pt>
                <c:pt idx="122">
                  <c:v>55300000</c:v>
                </c:pt>
                <c:pt idx="123">
                  <c:v>55500000</c:v>
                </c:pt>
                <c:pt idx="124">
                  <c:v>55700000</c:v>
                </c:pt>
                <c:pt idx="125">
                  <c:v>55800000</c:v>
                </c:pt>
                <c:pt idx="126">
                  <c:v>55800000</c:v>
                </c:pt>
                <c:pt idx="127">
                  <c:v>55800000</c:v>
                </c:pt>
                <c:pt idx="128">
                  <c:v>55800000</c:v>
                </c:pt>
                <c:pt idx="129">
                  <c:v>55700000</c:v>
                </c:pt>
                <c:pt idx="130">
                  <c:v>55600000</c:v>
                </c:pt>
                <c:pt idx="131">
                  <c:v>55400000</c:v>
                </c:pt>
                <c:pt idx="132">
                  <c:v>55200000</c:v>
                </c:pt>
                <c:pt idx="133">
                  <c:v>55000000</c:v>
                </c:pt>
                <c:pt idx="134">
                  <c:v>54800000</c:v>
                </c:pt>
                <c:pt idx="135">
                  <c:v>54600000</c:v>
                </c:pt>
                <c:pt idx="136">
                  <c:v>54300000</c:v>
                </c:pt>
                <c:pt idx="137">
                  <c:v>54100000</c:v>
                </c:pt>
                <c:pt idx="138">
                  <c:v>53800000</c:v>
                </c:pt>
                <c:pt idx="139">
                  <c:v>53500000</c:v>
                </c:pt>
                <c:pt idx="140">
                  <c:v>53200000</c:v>
                </c:pt>
                <c:pt idx="141">
                  <c:v>53000000</c:v>
                </c:pt>
                <c:pt idx="142">
                  <c:v>52700000</c:v>
                </c:pt>
                <c:pt idx="143">
                  <c:v>52400000</c:v>
                </c:pt>
                <c:pt idx="144">
                  <c:v>52200000</c:v>
                </c:pt>
                <c:pt idx="145">
                  <c:v>51900000</c:v>
                </c:pt>
                <c:pt idx="146">
                  <c:v>51700000</c:v>
                </c:pt>
                <c:pt idx="147">
                  <c:v>51400000</c:v>
                </c:pt>
                <c:pt idx="148">
                  <c:v>51100000</c:v>
                </c:pt>
                <c:pt idx="149">
                  <c:v>50900000</c:v>
                </c:pt>
                <c:pt idx="150">
                  <c:v>50700000</c:v>
                </c:pt>
                <c:pt idx="151">
                  <c:v>50400000</c:v>
                </c:pt>
                <c:pt idx="152">
                  <c:v>50200000</c:v>
                </c:pt>
                <c:pt idx="153">
                  <c:v>50000000</c:v>
                </c:pt>
                <c:pt idx="154">
                  <c:v>49800000</c:v>
                </c:pt>
                <c:pt idx="155">
                  <c:v>49600000</c:v>
                </c:pt>
                <c:pt idx="156">
                  <c:v>49400000</c:v>
                </c:pt>
                <c:pt idx="157">
                  <c:v>49200000</c:v>
                </c:pt>
                <c:pt idx="158">
                  <c:v>49000000</c:v>
                </c:pt>
                <c:pt idx="159">
                  <c:v>48800000</c:v>
                </c:pt>
                <c:pt idx="160">
                  <c:v>48600000</c:v>
                </c:pt>
                <c:pt idx="161">
                  <c:v>48400000</c:v>
                </c:pt>
                <c:pt idx="162">
                  <c:v>48300000</c:v>
                </c:pt>
                <c:pt idx="163">
                  <c:v>48100000</c:v>
                </c:pt>
                <c:pt idx="164">
                  <c:v>48000000</c:v>
                </c:pt>
                <c:pt idx="165">
                  <c:v>47800000</c:v>
                </c:pt>
                <c:pt idx="166">
                  <c:v>47700000</c:v>
                </c:pt>
                <c:pt idx="167">
                  <c:v>47500000</c:v>
                </c:pt>
                <c:pt idx="168">
                  <c:v>47400000</c:v>
                </c:pt>
                <c:pt idx="169">
                  <c:v>47300000</c:v>
                </c:pt>
                <c:pt idx="170">
                  <c:v>47100000</c:v>
                </c:pt>
                <c:pt idx="171">
                  <c:v>47000000</c:v>
                </c:pt>
                <c:pt idx="172">
                  <c:v>46900000</c:v>
                </c:pt>
                <c:pt idx="173">
                  <c:v>46800000</c:v>
                </c:pt>
                <c:pt idx="174">
                  <c:v>46700000</c:v>
                </c:pt>
                <c:pt idx="175">
                  <c:v>46600000</c:v>
                </c:pt>
                <c:pt idx="176">
                  <c:v>46500000</c:v>
                </c:pt>
                <c:pt idx="177">
                  <c:v>46400000</c:v>
                </c:pt>
                <c:pt idx="178">
                  <c:v>46300000</c:v>
                </c:pt>
                <c:pt idx="179">
                  <c:v>46200000</c:v>
                </c:pt>
                <c:pt idx="180">
                  <c:v>46100000</c:v>
                </c:pt>
                <c:pt idx="181">
                  <c:v>46100000</c:v>
                </c:pt>
                <c:pt idx="182">
                  <c:v>46000000</c:v>
                </c:pt>
                <c:pt idx="183">
                  <c:v>45900000</c:v>
                </c:pt>
                <c:pt idx="184">
                  <c:v>45800000</c:v>
                </c:pt>
                <c:pt idx="185">
                  <c:v>45800000</c:v>
                </c:pt>
                <c:pt idx="186">
                  <c:v>45700000</c:v>
                </c:pt>
                <c:pt idx="187">
                  <c:v>45700000</c:v>
                </c:pt>
                <c:pt idx="188">
                  <c:v>45600000</c:v>
                </c:pt>
                <c:pt idx="189">
                  <c:v>45600000</c:v>
                </c:pt>
                <c:pt idx="190">
                  <c:v>45500000</c:v>
                </c:pt>
                <c:pt idx="191">
                  <c:v>45500000</c:v>
                </c:pt>
                <c:pt idx="192">
                  <c:v>45400000</c:v>
                </c:pt>
                <c:pt idx="193">
                  <c:v>45400000</c:v>
                </c:pt>
                <c:pt idx="194">
                  <c:v>45300000</c:v>
                </c:pt>
                <c:pt idx="195">
                  <c:v>45300000</c:v>
                </c:pt>
                <c:pt idx="196">
                  <c:v>45300000</c:v>
                </c:pt>
                <c:pt idx="197">
                  <c:v>45200000</c:v>
                </c:pt>
                <c:pt idx="198">
                  <c:v>45200000</c:v>
                </c:pt>
                <c:pt idx="199">
                  <c:v>45200000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stretchout!$J$1:$J$200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22200000</c:v>
                </c:pt>
                <c:pt idx="101">
                  <c:v>24600000</c:v>
                </c:pt>
                <c:pt idx="102">
                  <c:v>26700000</c:v>
                </c:pt>
                <c:pt idx="103">
                  <c:v>28700000</c:v>
                </c:pt>
                <c:pt idx="104">
                  <c:v>30400000</c:v>
                </c:pt>
                <c:pt idx="105">
                  <c:v>31900000</c:v>
                </c:pt>
                <c:pt idx="106">
                  <c:v>33400000</c:v>
                </c:pt>
                <c:pt idx="107">
                  <c:v>34600000</c:v>
                </c:pt>
                <c:pt idx="108">
                  <c:v>35800000</c:v>
                </c:pt>
                <c:pt idx="109">
                  <c:v>36800000</c:v>
                </c:pt>
                <c:pt idx="110">
                  <c:v>37700000</c:v>
                </c:pt>
                <c:pt idx="111">
                  <c:v>38500000</c:v>
                </c:pt>
                <c:pt idx="112">
                  <c:v>39200000</c:v>
                </c:pt>
                <c:pt idx="113">
                  <c:v>39800000</c:v>
                </c:pt>
                <c:pt idx="114">
                  <c:v>40400000</c:v>
                </c:pt>
                <c:pt idx="115">
                  <c:v>40900000</c:v>
                </c:pt>
                <c:pt idx="116">
                  <c:v>41200000</c:v>
                </c:pt>
                <c:pt idx="117">
                  <c:v>41600000</c:v>
                </c:pt>
                <c:pt idx="118">
                  <c:v>41800000</c:v>
                </c:pt>
                <c:pt idx="119">
                  <c:v>42000000</c:v>
                </c:pt>
                <c:pt idx="120">
                  <c:v>42200000</c:v>
                </c:pt>
                <c:pt idx="121">
                  <c:v>42300000</c:v>
                </c:pt>
                <c:pt idx="122">
                  <c:v>42300000</c:v>
                </c:pt>
                <c:pt idx="123">
                  <c:v>42400000</c:v>
                </c:pt>
                <c:pt idx="124">
                  <c:v>42300000</c:v>
                </c:pt>
                <c:pt idx="125">
                  <c:v>42200000</c:v>
                </c:pt>
                <c:pt idx="126">
                  <c:v>42100000</c:v>
                </c:pt>
                <c:pt idx="127">
                  <c:v>42000000</c:v>
                </c:pt>
                <c:pt idx="128">
                  <c:v>41900000</c:v>
                </c:pt>
                <c:pt idx="129">
                  <c:v>41700000</c:v>
                </c:pt>
                <c:pt idx="130">
                  <c:v>41500000</c:v>
                </c:pt>
                <c:pt idx="131">
                  <c:v>41300000</c:v>
                </c:pt>
                <c:pt idx="132">
                  <c:v>41000000</c:v>
                </c:pt>
                <c:pt idx="133">
                  <c:v>40800000</c:v>
                </c:pt>
                <c:pt idx="134">
                  <c:v>40600000</c:v>
                </c:pt>
                <c:pt idx="135">
                  <c:v>40300000</c:v>
                </c:pt>
                <c:pt idx="136">
                  <c:v>40100000</c:v>
                </c:pt>
                <c:pt idx="137">
                  <c:v>39800000</c:v>
                </c:pt>
                <c:pt idx="138">
                  <c:v>39500000</c:v>
                </c:pt>
                <c:pt idx="139">
                  <c:v>39300000</c:v>
                </c:pt>
                <c:pt idx="140">
                  <c:v>39000000</c:v>
                </c:pt>
                <c:pt idx="141">
                  <c:v>38800000</c:v>
                </c:pt>
                <c:pt idx="142">
                  <c:v>38500000</c:v>
                </c:pt>
                <c:pt idx="143">
                  <c:v>38300000</c:v>
                </c:pt>
                <c:pt idx="144">
                  <c:v>38000000</c:v>
                </c:pt>
                <c:pt idx="145">
                  <c:v>37800000</c:v>
                </c:pt>
                <c:pt idx="146">
                  <c:v>37600000</c:v>
                </c:pt>
                <c:pt idx="147">
                  <c:v>37300000</c:v>
                </c:pt>
                <c:pt idx="148">
                  <c:v>37100000</c:v>
                </c:pt>
                <c:pt idx="149">
                  <c:v>36900000</c:v>
                </c:pt>
                <c:pt idx="150">
                  <c:v>36600000</c:v>
                </c:pt>
                <c:pt idx="151">
                  <c:v>36400000</c:v>
                </c:pt>
                <c:pt idx="152">
                  <c:v>36200000</c:v>
                </c:pt>
                <c:pt idx="153">
                  <c:v>36000000</c:v>
                </c:pt>
                <c:pt idx="154">
                  <c:v>35800000</c:v>
                </c:pt>
                <c:pt idx="155">
                  <c:v>35600000</c:v>
                </c:pt>
                <c:pt idx="156">
                  <c:v>35400000</c:v>
                </c:pt>
                <c:pt idx="157">
                  <c:v>35200000</c:v>
                </c:pt>
                <c:pt idx="158">
                  <c:v>35000000</c:v>
                </c:pt>
                <c:pt idx="159">
                  <c:v>34800000</c:v>
                </c:pt>
                <c:pt idx="160">
                  <c:v>34700000</c:v>
                </c:pt>
                <c:pt idx="161">
                  <c:v>34500000</c:v>
                </c:pt>
                <c:pt idx="162">
                  <c:v>34300000</c:v>
                </c:pt>
                <c:pt idx="163">
                  <c:v>34200000</c:v>
                </c:pt>
                <c:pt idx="164">
                  <c:v>34000000</c:v>
                </c:pt>
                <c:pt idx="165">
                  <c:v>33900000</c:v>
                </c:pt>
                <c:pt idx="166">
                  <c:v>33700000</c:v>
                </c:pt>
                <c:pt idx="167">
                  <c:v>33600000</c:v>
                </c:pt>
                <c:pt idx="168">
                  <c:v>33400000</c:v>
                </c:pt>
                <c:pt idx="169">
                  <c:v>33300000</c:v>
                </c:pt>
                <c:pt idx="170">
                  <c:v>33200000</c:v>
                </c:pt>
                <c:pt idx="171">
                  <c:v>33000000</c:v>
                </c:pt>
                <c:pt idx="172">
                  <c:v>32900000</c:v>
                </c:pt>
                <c:pt idx="173">
                  <c:v>32800000</c:v>
                </c:pt>
                <c:pt idx="174">
                  <c:v>32700000</c:v>
                </c:pt>
                <c:pt idx="175">
                  <c:v>32600000</c:v>
                </c:pt>
                <c:pt idx="176">
                  <c:v>32500000</c:v>
                </c:pt>
                <c:pt idx="177">
                  <c:v>32400000</c:v>
                </c:pt>
                <c:pt idx="178">
                  <c:v>32300000</c:v>
                </c:pt>
                <c:pt idx="179">
                  <c:v>32200000</c:v>
                </c:pt>
                <c:pt idx="180">
                  <c:v>32100000</c:v>
                </c:pt>
                <c:pt idx="181">
                  <c:v>32000000</c:v>
                </c:pt>
                <c:pt idx="182">
                  <c:v>31900000</c:v>
                </c:pt>
                <c:pt idx="183">
                  <c:v>31800000</c:v>
                </c:pt>
                <c:pt idx="184">
                  <c:v>31700000</c:v>
                </c:pt>
                <c:pt idx="185">
                  <c:v>31700000</c:v>
                </c:pt>
                <c:pt idx="186">
                  <c:v>31600000</c:v>
                </c:pt>
                <c:pt idx="187">
                  <c:v>31500000</c:v>
                </c:pt>
                <c:pt idx="188">
                  <c:v>31500000</c:v>
                </c:pt>
                <c:pt idx="189">
                  <c:v>31400000</c:v>
                </c:pt>
                <c:pt idx="190">
                  <c:v>31300000</c:v>
                </c:pt>
                <c:pt idx="191">
                  <c:v>31300000</c:v>
                </c:pt>
                <c:pt idx="192">
                  <c:v>31200000</c:v>
                </c:pt>
                <c:pt idx="193">
                  <c:v>31200000</c:v>
                </c:pt>
                <c:pt idx="194">
                  <c:v>31100000</c:v>
                </c:pt>
                <c:pt idx="195">
                  <c:v>31100000</c:v>
                </c:pt>
                <c:pt idx="196">
                  <c:v>31000000</c:v>
                </c:pt>
                <c:pt idx="197">
                  <c:v>31000000</c:v>
                </c:pt>
                <c:pt idx="198">
                  <c:v>30900000</c:v>
                </c:pt>
                <c:pt idx="199">
                  <c:v>30900000</c:v>
                </c:pt>
              </c:numCache>
            </c:numRef>
          </c:yVal>
          <c:smooth val="1"/>
        </c:ser>
        <c:dLbls/>
        <c:axId val="95429760"/>
        <c:axId val="95431296"/>
      </c:scatterChart>
      <c:valAx>
        <c:axId val="95429760"/>
        <c:scaling>
          <c:orientation val="minMax"/>
          <c:max val="10000"/>
        </c:scaling>
        <c:axPos val="b"/>
        <c:numFmt formatCode="General" sourceLinked="1"/>
        <c:tickLblPos val="nextTo"/>
        <c:txPr>
          <a:bodyPr/>
          <a:lstStyle/>
          <a:p>
            <a:pPr>
              <a:defRPr lang="zh-HK" sz="1200"/>
            </a:pPr>
            <a:endParaRPr lang="en-US"/>
          </a:p>
        </c:txPr>
        <c:crossAx val="95431296"/>
        <c:crosses val="autoZero"/>
        <c:crossBetween val="midCat"/>
      </c:valAx>
      <c:valAx>
        <c:axId val="95431296"/>
        <c:scaling>
          <c:orientation val="minMax"/>
          <c:min val="0"/>
        </c:scaling>
        <c:axPos val="l"/>
        <c:majorGridlines>
          <c:spPr>
            <a:ln>
              <a:noFill/>
            </a:ln>
          </c:spPr>
        </c:majorGridlines>
        <c:numFmt formatCode="0.E+00" sourceLinked="0"/>
        <c:tickLblPos val="nextTo"/>
        <c:txPr>
          <a:bodyPr/>
          <a:lstStyle/>
          <a:p>
            <a:pPr>
              <a:defRPr lang="zh-HK" sz="1200"/>
            </a:pPr>
            <a:endParaRPr lang="en-US"/>
          </a:p>
        </c:txPr>
        <c:crossAx val="9542976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125024059492564"/>
          <c:y val="5.1400554097404488E-2"/>
          <c:w val="0.72173381452318552"/>
          <c:h val="0.71197031028055835"/>
        </c:manualLayout>
      </c:layout>
      <c:scatterChart>
        <c:scatterStyle val="smoothMarker"/>
        <c:ser>
          <c:idx val="0"/>
          <c:order val="0"/>
          <c:spPr>
            <a:ln w="22225"/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stretchout!$I$1:$I$200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0.31513492314886082</c:v>
                </c:pt>
                <c:pt idx="101">
                  <c:v>0.38659415734104546</c:v>
                </c:pt>
                <c:pt idx="102">
                  <c:v>0.43012543012543031</c:v>
                </c:pt>
                <c:pt idx="103">
                  <c:v>0.4579375740312035</c:v>
                </c:pt>
                <c:pt idx="104">
                  <c:v>0.48200830182693088</c:v>
                </c:pt>
                <c:pt idx="105">
                  <c:v>0.49965932318873502</c:v>
                </c:pt>
                <c:pt idx="106">
                  <c:v>0.51544563137755139</c:v>
                </c:pt>
                <c:pt idx="107">
                  <c:v>0.5243131404621092</c:v>
                </c:pt>
                <c:pt idx="108">
                  <c:v>0.53455225330225298</c:v>
                </c:pt>
                <c:pt idx="109">
                  <c:v>0.54226504948284837</c:v>
                </c:pt>
                <c:pt idx="110">
                  <c:v>0.553651059085842</c:v>
                </c:pt>
                <c:pt idx="111">
                  <c:v>0.55821222065947795</c:v>
                </c:pt>
                <c:pt idx="112">
                  <c:v>0.56599236451980761</c:v>
                </c:pt>
                <c:pt idx="113">
                  <c:v>0.56945179851036032</c:v>
                </c:pt>
                <c:pt idx="114">
                  <c:v>0.57683239248225959</c:v>
                </c:pt>
                <c:pt idx="115">
                  <c:v>0.58151578855165698</c:v>
                </c:pt>
                <c:pt idx="116">
                  <c:v>0.58549618320610641</c:v>
                </c:pt>
                <c:pt idx="117">
                  <c:v>0.59019887833447193</c:v>
                </c:pt>
                <c:pt idx="118">
                  <c:v>0.59428386365476449</c:v>
                </c:pt>
                <c:pt idx="119">
                  <c:v>0.59594095940959446</c:v>
                </c:pt>
                <c:pt idx="120">
                  <c:v>0.59842118665648081</c:v>
                </c:pt>
                <c:pt idx="121">
                  <c:v>0.60087040618955589</c:v>
                </c:pt>
                <c:pt idx="122">
                  <c:v>0.6028062420467486</c:v>
                </c:pt>
                <c:pt idx="123">
                  <c:v>0.60560560560560595</c:v>
                </c:pt>
                <c:pt idx="124">
                  <c:v>0.60840386423869364</c:v>
                </c:pt>
                <c:pt idx="125">
                  <c:v>0.61072234548937065</c:v>
                </c:pt>
                <c:pt idx="126">
                  <c:v>0.61072234548937065</c:v>
                </c:pt>
                <c:pt idx="127">
                  <c:v>0.61072234548937065</c:v>
                </c:pt>
                <c:pt idx="128">
                  <c:v>0.61072234548937065</c:v>
                </c:pt>
                <c:pt idx="129">
                  <c:v>0.60840386423869364</c:v>
                </c:pt>
                <c:pt idx="130">
                  <c:v>0.61115681922547105</c:v>
                </c:pt>
                <c:pt idx="131">
                  <c:v>0.60834165450495492</c:v>
                </c:pt>
                <c:pt idx="132">
                  <c:v>0.60876346586065222</c:v>
                </c:pt>
                <c:pt idx="133">
                  <c:v>0.60593096742829389</c:v>
                </c:pt>
                <c:pt idx="134">
                  <c:v>0.6044855191900167</c:v>
                </c:pt>
                <c:pt idx="135">
                  <c:v>0.6016385048643117</c:v>
                </c:pt>
                <c:pt idx="136">
                  <c:v>0.59966651734607535</c:v>
                </c:pt>
                <c:pt idx="137">
                  <c:v>0.59680271768996351</c:v>
                </c:pt>
                <c:pt idx="138">
                  <c:v>0.5947955390334575</c:v>
                </c:pt>
                <c:pt idx="139">
                  <c:v>0.59140085331166159</c:v>
                </c:pt>
                <c:pt idx="140">
                  <c:v>0.5893524795595545</c:v>
                </c:pt>
                <c:pt idx="141">
                  <c:v>0.58459635013918954</c:v>
                </c:pt>
                <c:pt idx="142">
                  <c:v>0.58117398202009518</c:v>
                </c:pt>
                <c:pt idx="143">
                  <c:v>0.57906215921483062</c:v>
                </c:pt>
                <c:pt idx="144">
                  <c:v>0.57614416235105892</c:v>
                </c:pt>
                <c:pt idx="145">
                  <c:v>0.57084100870228061</c:v>
                </c:pt>
                <c:pt idx="146">
                  <c:v>0.56607753948179484</c:v>
                </c:pt>
                <c:pt idx="147">
                  <c:v>0.56572865833996211</c:v>
                </c:pt>
                <c:pt idx="148">
                  <c:v>0.56040047139721672</c:v>
                </c:pt>
                <c:pt idx="149">
                  <c:v>0.55746290527412656</c:v>
                </c:pt>
                <c:pt idx="150">
                  <c:v>0.55452395741388572</c:v>
                </c:pt>
                <c:pt idx="151">
                  <c:v>0.54919757958431992</c:v>
                </c:pt>
                <c:pt idx="152">
                  <c:v>0.54625696110585242</c:v>
                </c:pt>
                <c:pt idx="153">
                  <c:v>0.54331491712707181</c:v>
                </c:pt>
                <c:pt idx="154">
                  <c:v>0.53855199804743836</c:v>
                </c:pt>
                <c:pt idx="155">
                  <c:v>0.53858646953404976</c:v>
                </c:pt>
                <c:pt idx="156">
                  <c:v>0.53562753036437283</c:v>
                </c:pt>
                <c:pt idx="157">
                  <c:v>0.53266711833785008</c:v>
                </c:pt>
                <c:pt idx="158">
                  <c:v>0.52970521541950188</c:v>
                </c:pt>
                <c:pt idx="159">
                  <c:v>0.52493169398907136</c:v>
                </c:pt>
                <c:pt idx="160">
                  <c:v>0.52197073616826695</c:v>
                </c:pt>
                <c:pt idx="161">
                  <c:v>0.5190082644628099</c:v>
                </c:pt>
                <c:pt idx="162">
                  <c:v>0.51662640901771339</c:v>
                </c:pt>
                <c:pt idx="163">
                  <c:v>0.51366366366366367</c:v>
                </c:pt>
                <c:pt idx="164">
                  <c:v>0.51307870370370368</c:v>
                </c:pt>
                <c:pt idx="165">
                  <c:v>0.51011157601115753</c:v>
                </c:pt>
                <c:pt idx="166">
                  <c:v>0.50773351968320524</c:v>
                </c:pt>
                <c:pt idx="167">
                  <c:v>0.5047660818713442</c:v>
                </c:pt>
                <c:pt idx="168">
                  <c:v>0.50239099859353054</c:v>
                </c:pt>
                <c:pt idx="169">
                  <c:v>0.50001761804087375</c:v>
                </c:pt>
                <c:pt idx="170">
                  <c:v>0.49882637414484621</c:v>
                </c:pt>
                <c:pt idx="171">
                  <c:v>0.49645390070922008</c:v>
                </c:pt>
                <c:pt idx="172">
                  <c:v>0.49408315565031985</c:v>
                </c:pt>
                <c:pt idx="173">
                  <c:v>0.49348290598290645</c:v>
                </c:pt>
                <c:pt idx="174">
                  <c:v>0.49111349036402596</c:v>
                </c:pt>
                <c:pt idx="175">
                  <c:v>0.48874582737243688</c:v>
                </c:pt>
                <c:pt idx="176">
                  <c:v>0.48814217443249702</c:v>
                </c:pt>
                <c:pt idx="177">
                  <c:v>0.48577586206896567</c:v>
                </c:pt>
                <c:pt idx="178">
                  <c:v>0.48516918646508289</c:v>
                </c:pt>
                <c:pt idx="179">
                  <c:v>0.48280423280423301</c:v>
                </c:pt>
                <c:pt idx="180">
                  <c:v>0.48219450469992781</c:v>
                </c:pt>
                <c:pt idx="181">
                  <c:v>0.48312509846217239</c:v>
                </c:pt>
                <c:pt idx="182">
                  <c:v>0.48251153752732578</c:v>
                </c:pt>
                <c:pt idx="183">
                  <c:v>0.48013656114214798</c:v>
                </c:pt>
                <c:pt idx="184">
                  <c:v>0.4795198946110123</c:v>
                </c:pt>
                <c:pt idx="185">
                  <c:v>0.47776341148056889</c:v>
                </c:pt>
                <c:pt idx="186">
                  <c:v>0.47714631492732545</c:v>
                </c:pt>
                <c:pt idx="187">
                  <c:v>0.47714631492732545</c:v>
                </c:pt>
                <c:pt idx="188">
                  <c:v>0.4747745761050674</c:v>
                </c:pt>
                <c:pt idx="189">
                  <c:v>0.4747745761050674</c:v>
                </c:pt>
                <c:pt idx="190">
                  <c:v>0.47415433728282902</c:v>
                </c:pt>
                <c:pt idx="191">
                  <c:v>0.47415433728282902</c:v>
                </c:pt>
                <c:pt idx="192">
                  <c:v>0.47178401791647201</c:v>
                </c:pt>
                <c:pt idx="193">
                  <c:v>0.47178401791647201</c:v>
                </c:pt>
                <c:pt idx="194">
                  <c:v>0.47116060527581527</c:v>
                </c:pt>
                <c:pt idx="195">
                  <c:v>0.47116060527581527</c:v>
                </c:pt>
                <c:pt idx="196">
                  <c:v>0.469415565997016</c:v>
                </c:pt>
                <c:pt idx="197">
                  <c:v>0.46879171404558245</c:v>
                </c:pt>
                <c:pt idx="198">
                  <c:v>0.46879171404558245</c:v>
                </c:pt>
                <c:pt idx="199">
                  <c:v>0.46879171404558245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stretchout!$K$1:$K$200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0.29844516331002846</c:v>
                </c:pt>
                <c:pt idx="101">
                  <c:v>0.36911367477013562</c:v>
                </c:pt>
                <c:pt idx="102">
                  <c:v>0.41737026693511747</c:v>
                </c:pt>
                <c:pt idx="103">
                  <c:v>0.45741995665176</c:v>
                </c:pt>
                <c:pt idx="104">
                  <c:v>0.48470774445226067</c:v>
                </c:pt>
                <c:pt idx="105">
                  <c:v>0.50596397665166559</c:v>
                </c:pt>
                <c:pt idx="106">
                  <c:v>0.52932055715221749</c:v>
                </c:pt>
                <c:pt idx="107">
                  <c:v>0.54462644058019805</c:v>
                </c:pt>
                <c:pt idx="108">
                  <c:v>0.56151982230598374</c:v>
                </c:pt>
                <c:pt idx="109">
                  <c:v>0.57760549872122768</c:v>
                </c:pt>
                <c:pt idx="110">
                  <c:v>0.58567639257294402</c:v>
                </c:pt>
                <c:pt idx="111">
                  <c:v>0.59758465833232155</c:v>
                </c:pt>
                <c:pt idx="112">
                  <c:v>0.61089852607709794</c:v>
                </c:pt>
                <c:pt idx="113">
                  <c:v>0.62279286339956719</c:v>
                </c:pt>
                <c:pt idx="114">
                  <c:v>0.63186318631863192</c:v>
                </c:pt>
                <c:pt idx="115">
                  <c:v>0.6396286261811942</c:v>
                </c:pt>
                <c:pt idx="116">
                  <c:v>0.65087903437418104</c:v>
                </c:pt>
                <c:pt idx="117">
                  <c:v>0.6579391891891897</c:v>
                </c:pt>
                <c:pt idx="118">
                  <c:v>0.66545971809129745</c:v>
                </c:pt>
                <c:pt idx="119">
                  <c:v>0.67031317031317084</c:v>
                </c:pt>
                <c:pt idx="120">
                  <c:v>0.68130116329168455</c:v>
                </c:pt>
                <c:pt idx="121">
                  <c:v>0.68510638297872339</c:v>
                </c:pt>
                <c:pt idx="122">
                  <c:v>0.6913917626390792</c:v>
                </c:pt>
                <c:pt idx="123">
                  <c:v>0.69889937106918298</c:v>
                </c:pt>
                <c:pt idx="124">
                  <c:v>0.70431497315569691</c:v>
                </c:pt>
                <c:pt idx="125">
                  <c:v>0.70701064115174772</c:v>
                </c:pt>
                <c:pt idx="126">
                  <c:v>0.71260038457188135</c:v>
                </c:pt>
                <c:pt idx="127">
                  <c:v>0.71543040293040294</c:v>
                </c:pt>
                <c:pt idx="128">
                  <c:v>0.71831916027527398</c:v>
                </c:pt>
                <c:pt idx="129">
                  <c:v>0.7200827573235532</c:v>
                </c:pt>
                <c:pt idx="130">
                  <c:v>0.72187760944769175</c:v>
                </c:pt>
                <c:pt idx="131">
                  <c:v>0.72515491030487189</c:v>
                </c:pt>
                <c:pt idx="132">
                  <c:v>0.72208932402771953</c:v>
                </c:pt>
                <c:pt idx="133">
                  <c:v>0.72247706422018365</c:v>
                </c:pt>
                <c:pt idx="134">
                  <c:v>0.72062073019927486</c:v>
                </c:pt>
                <c:pt idx="135">
                  <c:v>0.71896013062651909</c:v>
                </c:pt>
                <c:pt idx="136">
                  <c:v>0.71556494983834729</c:v>
                </c:pt>
                <c:pt idx="137">
                  <c:v>0.71307166082513451</c:v>
                </c:pt>
                <c:pt idx="138">
                  <c:v>0.70676219373638249</c:v>
                </c:pt>
                <c:pt idx="139">
                  <c:v>0.70476977682695552</c:v>
                </c:pt>
                <c:pt idx="140">
                  <c:v>0.69835536217606653</c:v>
                </c:pt>
                <c:pt idx="141">
                  <c:v>0.6955448006099384</c:v>
                </c:pt>
                <c:pt idx="142">
                  <c:v>0.6875436391565426</c:v>
                </c:pt>
                <c:pt idx="143">
                  <c:v>0.68465958754631251</c:v>
                </c:pt>
                <c:pt idx="144">
                  <c:v>0.67583732057416301</c:v>
                </c:pt>
                <c:pt idx="145">
                  <c:v>0.67214725195181269</c:v>
                </c:pt>
                <c:pt idx="146">
                  <c:v>0.66770078484939721</c:v>
                </c:pt>
                <c:pt idx="147">
                  <c:v>0.65878067249247974</c:v>
                </c:pt>
                <c:pt idx="148">
                  <c:v>0.65427952808095091</c:v>
                </c:pt>
                <c:pt idx="149">
                  <c:v>0.64609240184305561</c:v>
                </c:pt>
                <c:pt idx="150">
                  <c:v>0.64003930591506053</c:v>
                </c:pt>
                <c:pt idx="151">
                  <c:v>0.63476315122857441</c:v>
                </c:pt>
                <c:pt idx="152">
                  <c:v>0.6294699775362762</c:v>
                </c:pt>
                <c:pt idx="153">
                  <c:v>0.62125657010145452</c:v>
                </c:pt>
                <c:pt idx="154">
                  <c:v>0.6159402456131724</c:v>
                </c:pt>
                <c:pt idx="155">
                  <c:v>0.61060664246869012</c:v>
                </c:pt>
                <c:pt idx="156">
                  <c:v>0.60525560918422072</c:v>
                </c:pt>
                <c:pt idx="157">
                  <c:v>0.59988699146157709</c:v>
                </c:pt>
                <c:pt idx="158">
                  <c:v>0.59165613147914031</c:v>
                </c:pt>
                <c:pt idx="159">
                  <c:v>0.58561565456209963</c:v>
                </c:pt>
                <c:pt idx="160">
                  <c:v>0.5818261893591965</c:v>
                </c:pt>
                <c:pt idx="161">
                  <c:v>0.57577800247163291</c:v>
                </c:pt>
                <c:pt idx="162">
                  <c:v>0.57035547826986377</c:v>
                </c:pt>
                <c:pt idx="163">
                  <c:v>0.56592886503027751</c:v>
                </c:pt>
                <c:pt idx="164">
                  <c:v>0.56017748197448691</c:v>
                </c:pt>
                <c:pt idx="165">
                  <c:v>0.5560684784850658</c:v>
                </c:pt>
                <c:pt idx="166">
                  <c:v>0.55274884154434445</c:v>
                </c:pt>
                <c:pt idx="167">
                  <c:v>0.5483325405633952</c:v>
                </c:pt>
                <c:pt idx="168">
                  <c:v>0.54284763805721892</c:v>
                </c:pt>
                <c:pt idx="169">
                  <c:v>0.53843843843843864</c:v>
                </c:pt>
                <c:pt idx="170">
                  <c:v>0.53403614457831328</c:v>
                </c:pt>
                <c:pt idx="171">
                  <c:v>0.53063973063973102</c:v>
                </c:pt>
                <c:pt idx="172">
                  <c:v>0.52682649752680322</c:v>
                </c:pt>
                <c:pt idx="173">
                  <c:v>0.52243007135299357</c:v>
                </c:pt>
                <c:pt idx="174">
                  <c:v>0.51804077245189251</c:v>
                </c:pt>
                <c:pt idx="175">
                  <c:v>0.51632011027931513</c:v>
                </c:pt>
                <c:pt idx="176">
                  <c:v>0.51193633952254647</c:v>
                </c:pt>
                <c:pt idx="177">
                  <c:v>0.51020338098573137</c:v>
                </c:pt>
                <c:pt idx="178">
                  <c:v>0.50638846559606121</c:v>
                </c:pt>
                <c:pt idx="179">
                  <c:v>0.50201275436096737</c:v>
                </c:pt>
                <c:pt idx="180">
                  <c:v>0.5002636527000115</c:v>
                </c:pt>
                <c:pt idx="181">
                  <c:v>0.49589365256124734</c:v>
                </c:pt>
                <c:pt idx="182">
                  <c:v>0.49413185693041312</c:v>
                </c:pt>
                <c:pt idx="183">
                  <c:v>0.48976761776694538</c:v>
                </c:pt>
                <c:pt idx="184">
                  <c:v>0.48799294611931182</c:v>
                </c:pt>
                <c:pt idx="185">
                  <c:v>0.4854109728594217</c:v>
                </c:pt>
                <c:pt idx="186">
                  <c:v>0.48363451833892485</c:v>
                </c:pt>
                <c:pt idx="187">
                  <c:v>0.48184678474210796</c:v>
                </c:pt>
                <c:pt idx="188">
                  <c:v>0.47928376992965016</c:v>
                </c:pt>
                <c:pt idx="189">
                  <c:v>0.47802654282853668</c:v>
                </c:pt>
                <c:pt idx="190">
                  <c:v>0.47622354956706958</c:v>
                </c:pt>
                <c:pt idx="191">
                  <c:v>0.47367689956938491</c:v>
                </c:pt>
                <c:pt idx="192">
                  <c:v>0.47187205213961092</c:v>
                </c:pt>
                <c:pt idx="193">
                  <c:v>0.47187205213961092</c:v>
                </c:pt>
                <c:pt idx="194">
                  <c:v>0.46752841733968575</c:v>
                </c:pt>
                <c:pt idx="195">
                  <c:v>0.46752841733968575</c:v>
                </c:pt>
                <c:pt idx="196">
                  <c:v>0.46571007300320089</c:v>
                </c:pt>
                <c:pt idx="197">
                  <c:v>0.46319272125723737</c:v>
                </c:pt>
                <c:pt idx="198">
                  <c:v>0.46137250020745202</c:v>
                </c:pt>
                <c:pt idx="199">
                  <c:v>0.46137250020745202</c:v>
                </c:pt>
              </c:numCache>
            </c:numRef>
          </c:yVal>
          <c:smooth val="1"/>
        </c:ser>
        <c:dLbls/>
        <c:axId val="95636480"/>
        <c:axId val="95646464"/>
      </c:scatterChart>
      <c:valAx>
        <c:axId val="95636480"/>
        <c:scaling>
          <c:orientation val="minMax"/>
          <c:max val="10000"/>
        </c:scaling>
        <c:axPos val="b"/>
        <c:numFmt formatCode="General" sourceLinked="1"/>
        <c:tickLblPos val="nextTo"/>
        <c:txPr>
          <a:bodyPr/>
          <a:lstStyle/>
          <a:p>
            <a:pPr>
              <a:defRPr lang="zh-HK" sz="1200"/>
            </a:pPr>
            <a:endParaRPr lang="en-US"/>
          </a:p>
        </c:txPr>
        <c:crossAx val="95646464"/>
        <c:crosses val="autoZero"/>
        <c:crossBetween val="midCat"/>
      </c:valAx>
      <c:valAx>
        <c:axId val="95646464"/>
        <c:scaling>
          <c:orientation val="minMax"/>
          <c:min val="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inorTickMark val="out"/>
        <c:tickLblPos val="nextTo"/>
        <c:txPr>
          <a:bodyPr/>
          <a:lstStyle/>
          <a:p>
            <a:pPr>
              <a:defRPr lang="zh-HK"/>
            </a:pPr>
            <a:endParaRPr lang="en-US"/>
          </a:p>
        </c:txPr>
        <c:crossAx val="95636480"/>
        <c:crosses val="autoZero"/>
        <c:crossBetween val="midCat"/>
        <c:minorUnit val="0.1"/>
      </c:valAx>
      <c:spPr>
        <a:ln>
          <a:solidFill>
            <a:schemeClr val="tx1"/>
          </a:solidFill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0.58696</cdr:x>
      <cdr:y>0.51773</cdr:y>
    </cdr:from>
    <cdr:to>
      <cdr:x>0.67579</cdr:x>
      <cdr:y>0.60345</cdr:y>
    </cdr:to>
    <cdr:sp macro="" textlink="">
      <cdr:nvSpPr>
        <cdr:cNvPr id="56328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8513" y="1067482"/>
          <a:ext cx="284291" cy="176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zh-TW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QM</a:t>
          </a:r>
        </a:p>
      </cdr:txBody>
    </cdr:sp>
  </cdr:relSizeAnchor>
  <cdr:relSizeAnchor xmlns:cdr="http://schemas.openxmlformats.org/drawingml/2006/chartDrawing">
    <cdr:from>
      <cdr:x>0.13064</cdr:x>
      <cdr:y>0.18108</cdr:y>
    </cdr:from>
    <cdr:to>
      <cdr:x>0.7884</cdr:x>
      <cdr:y>0.26821</cdr:y>
    </cdr:to>
    <cdr:sp macro="" textlink="">
      <cdr:nvSpPr>
        <cdr:cNvPr id="56329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609600"/>
          <a:ext cx="3452839" cy="293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zh-TW" sz="14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Classical Physics </a:t>
          </a:r>
        </a:p>
      </cdr:txBody>
    </cdr:sp>
  </cdr:relSizeAnchor>
  <cdr:relSizeAnchor xmlns:cdr="http://schemas.openxmlformats.org/drawingml/2006/chartDrawing">
    <cdr:from>
      <cdr:x>0.73809</cdr:x>
      <cdr:y>0.29566</cdr:y>
    </cdr:from>
    <cdr:to>
      <cdr:x>0.75998</cdr:x>
      <cdr:y>0.35418</cdr:y>
    </cdr:to>
    <cdr:sp macro="" textlink="">
      <cdr:nvSpPr>
        <cdr:cNvPr id="56332" name="Lin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362199" y="609599"/>
          <a:ext cx="70055" cy="1206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0.92267</cdr:x>
      <cdr:y>0.20257</cdr:y>
    </cdr:from>
    <cdr:to>
      <cdr:x>0.98667</cdr:x>
      <cdr:y>0.27279</cdr:y>
    </cdr:to>
    <cdr:sp macro="" textlink="">
      <cdr:nvSpPr>
        <cdr:cNvPr id="563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91267" y="787228"/>
          <a:ext cx="387832" cy="272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zh-TW" sz="1400" b="0" i="1" u="none" strike="noStrike" baseline="0" dirty="0">
              <a:solidFill>
                <a:srgbClr val="000000"/>
              </a:solidFill>
              <a:latin typeface="Arial"/>
              <a:cs typeface="Arial"/>
            </a:rPr>
            <a:t>kT</a:t>
          </a:r>
        </a:p>
      </cdr:txBody>
    </cdr:sp>
  </cdr:relSizeAnchor>
  <cdr:relSizeAnchor xmlns:cdr="http://schemas.openxmlformats.org/drawingml/2006/chartDrawing">
    <cdr:from>
      <cdr:x>0.72383</cdr:x>
      <cdr:y>0.26852</cdr:y>
    </cdr:from>
    <cdr:to>
      <cdr:x>0.74208</cdr:x>
      <cdr:y>0.29824</cdr:y>
    </cdr:to>
    <cdr:sp macro="" textlink="">
      <cdr:nvSpPr>
        <cdr:cNvPr id="56325" name="Oval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0213" y="551776"/>
          <a:ext cx="58500" cy="6107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0.20084</cdr:x>
      <cdr:y>0.2549</cdr:y>
    </cdr:from>
    <cdr:to>
      <cdr:x>0.88314</cdr:x>
      <cdr:y>0.2549</cdr:y>
    </cdr:to>
    <cdr:sp macro="" textlink="">
      <cdr:nvSpPr>
        <cdr:cNvPr id="56337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1217073" y="990600"/>
          <a:ext cx="413465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">
          <a:solidFill>
            <a:srgbClr val="00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0.67021</cdr:x>
      <cdr:y>0.33837</cdr:y>
    </cdr:from>
    <cdr:to>
      <cdr:x>0.87552</cdr:x>
      <cdr:y>0.5203</cdr:y>
    </cdr:to>
    <cdr:sp macro="" textlink="">
      <cdr:nvSpPr>
        <cdr:cNvPr id="1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4940" y="697664"/>
          <a:ext cx="657074" cy="3751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27432" tIns="22860" rIns="27432" bIns="2286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altLang="zh-TW" sz="1600" b="0" i="0" u="none" strike="noStrike" baseline="0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/>
              <a:sym typeface="Symbol"/>
            </a:rPr>
            <a:t></a:t>
          </a:r>
          <a:r>
            <a:rPr lang="en-US" altLang="zh-TW" sz="1600" b="0" i="0" u="none" strike="noStrike" baseline="-25000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/>
              <a:sym typeface="Symbol"/>
            </a:rPr>
            <a:t>T</a:t>
          </a:r>
          <a:r>
            <a:rPr lang="en-US" altLang="zh-TW" sz="1600" b="0" i="0" u="none" strike="noStrike" baseline="0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Arial"/>
              <a:sym typeface="Symbol"/>
            </a:rPr>
            <a:t> = hc/kT  </a:t>
          </a:r>
          <a:endParaRPr lang="en-US" altLang="zh-TW" sz="1600" b="0" i="0" u="none" strike="noStrike" baseline="0" dirty="0">
            <a:solidFill>
              <a:srgbClr val="000000"/>
            </a:solidFill>
            <a:latin typeface="Cambria Math" pitchFamily="18" charset="0"/>
            <a:ea typeface="Cambria Math" pitchFamily="18" charset="0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0.38328</cdr:x>
      <cdr:y>0.84972</cdr:y>
    </cdr:from>
    <cdr:to>
      <cdr:x>0.8638</cdr:x>
      <cdr:y>0.96023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071847" y="1424467"/>
          <a:ext cx="1343792" cy="185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0.04409</cdr:x>
      <cdr:y>0.15531</cdr:y>
    </cdr:from>
    <cdr:to>
      <cdr:x>0.12851</cdr:x>
      <cdr:y>0.60721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339693" y="1288044"/>
          <a:ext cx="1872527" cy="583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Stress - psi</a:t>
          </a:r>
        </a:p>
      </cdr:txBody>
    </cdr:sp>
  </cdr:relSizeAnchor>
  <cdr:relSizeAnchor xmlns:cdr="http://schemas.openxmlformats.org/drawingml/2006/chartDrawing">
    <cdr:from>
      <cdr:x>0.66383</cdr:x>
      <cdr:y>0.35541</cdr:y>
    </cdr:from>
    <cdr:to>
      <cdr:x>0.96253</cdr:x>
      <cdr:y>0.50167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856435" y="595813"/>
          <a:ext cx="835330" cy="24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2000" dirty="0">
              <a:solidFill>
                <a:schemeClr val="tx1"/>
              </a:solidFill>
              <a:sym typeface="Symbol"/>
            </a:rPr>
            <a:t> and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y</a:t>
          </a:r>
          <a:endParaRPr lang="en-US" sz="2000" baseline="-25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0.74026</cdr:x>
      <cdr:y>0.10834</cdr:y>
    </cdr:from>
    <cdr:to>
      <cdr:x>0.87987</cdr:x>
      <cdr:y>0.23835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171700" y="190500"/>
          <a:ext cx="409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>
              <a:solidFill>
                <a:schemeClr val="tx1"/>
              </a:solidFill>
              <a:sym typeface="Symbol"/>
            </a:rPr>
            <a:t>z</a:t>
          </a:r>
          <a:endParaRPr lang="en-US" sz="2000" baseline="-2500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0.41692</cdr:x>
      <cdr:y>0.91071</cdr:y>
    </cdr:from>
    <cdr:to>
      <cdr:x>0.83922</cdr:x>
      <cdr:y>0.99822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971800" y="3886200"/>
          <a:ext cx="3010176" cy="37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0.05794</cdr:x>
      <cdr:y>0.03571</cdr:y>
    </cdr:from>
    <cdr:to>
      <cdr:x>0.14916</cdr:x>
      <cdr:y>0.85964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1019835" y="1585229"/>
          <a:ext cx="3515873" cy="65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Young's  Modulus - Y - psi</a:t>
          </a:r>
        </a:p>
      </cdr:txBody>
    </cdr:sp>
  </cdr:relSizeAnchor>
  <cdr:relSizeAnchor xmlns:cdr="http://schemas.openxmlformats.org/drawingml/2006/chartDrawing">
    <cdr:from>
      <cdr:x>0.66279</cdr:x>
      <cdr:y>0.46429</cdr:y>
    </cdr:from>
    <cdr:to>
      <cdr:x>0.88577</cdr:x>
      <cdr:y>0.5828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724400" y="1981200"/>
          <a:ext cx="1589413" cy="505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 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0.41692</cdr:x>
      <cdr:y>0.21429</cdr:y>
    </cdr:from>
    <cdr:to>
      <cdr:x>0.64665</cdr:x>
      <cdr:y>0.37231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971800" y="914400"/>
          <a:ext cx="1637527" cy="67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>
              <a:solidFill>
                <a:schemeClr val="tx1"/>
              </a:solidFill>
              <a:sym typeface="Symbol"/>
            </a:rPr>
            <a:t></a:t>
          </a:r>
          <a:r>
            <a:rPr lang="en-US" sz="2000">
              <a:solidFill>
                <a:schemeClr val="tx1"/>
              </a:solidFill>
              <a:sym typeface="Symbol"/>
            </a:rPr>
            <a:t> = 0.002</a:t>
          </a:r>
          <a:endParaRPr lang="en-US" sz="200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</cdr:x>
      <cdr:y>0.88634</cdr:y>
    </cdr:from>
    <cdr:to>
      <cdr:x>0.8625</cdr:x>
      <cdr:y>0.99062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219200" y="1619250"/>
          <a:ext cx="14097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0.01875</cdr:x>
      <cdr:y>0.05214</cdr:y>
    </cdr:from>
    <cdr:to>
      <cdr:x>0.1</cdr:x>
      <cdr:y>0.68822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400047" y="552449"/>
          <a:ext cx="1162047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Poisson's Ratio - </a:t>
          </a:r>
          <a:r>
            <a:rPr lang="en-US" sz="2000" dirty="0">
              <a:solidFill>
                <a:schemeClr val="tx1"/>
              </a:solidFill>
              <a:sym typeface="Symbol"/>
            </a:rPr>
            <a:t>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0.64375</cdr:x>
      <cdr:y>0.3806</cdr:y>
    </cdr:from>
    <cdr:to>
      <cdr:x>0.90625</cdr:x>
      <cdr:y>0.52138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962150" y="695324"/>
          <a:ext cx="800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</cdr:x>
      <cdr:y>0.10345</cdr:y>
    </cdr:from>
    <cdr:to>
      <cdr:x>0.7133</cdr:x>
      <cdr:y>0.24422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508377" y="457200"/>
          <a:ext cx="1751249" cy="622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 = 0.002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0.19063</cdr:x>
      <cdr:y>0.31804</cdr:y>
    </cdr:from>
    <cdr:to>
      <cdr:x>0.925</cdr:x>
      <cdr:y>0.31804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581025" y="581025"/>
          <a:ext cx="2238375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0.18644</cdr:x>
      <cdr:y>0.24138</cdr:y>
    </cdr:from>
    <cdr:to>
      <cdr:x>0.55832</cdr:x>
      <cdr:y>0.50729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1374777" y="1066800"/>
          <a:ext cx="2742124" cy="117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Incompressible</a:t>
          </a:r>
        </a:p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Limit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pPr/>
              <a:t>11/1/2013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8587-6EE2-44F8-8755-D5F308A94C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6ECDD4-7B9C-4309-B4C8-E3CDD460D838}" type="slidenum">
              <a:rPr lang="zh-TW" altLang="en-US" sz="1200">
                <a:latin typeface="Times New Roman" pitchFamily="18" charset="0"/>
              </a:rPr>
              <a:pPr/>
              <a:t>19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D3A0BB-588D-4534-9E5E-572E8ECA8F85}" type="slidenum">
              <a:rPr lang="zh-TW" altLang="en-US" sz="1200">
                <a:latin typeface="Times New Roman" pitchFamily="18" charset="0"/>
              </a:rPr>
              <a:pPr/>
              <a:t>20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7F85C-580F-404E-AC92-20B080D5F4C1}" type="slidenum">
              <a:rPr lang="zh-TW" altLang="en-US" sz="1200">
                <a:latin typeface="Times New Roman" pitchFamily="18" charset="0"/>
              </a:rPr>
              <a:pPr/>
              <a:t>21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53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8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8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58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64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9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0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39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87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4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2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2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ASME 4th Micro/Nanoscale Heat Transfer Conf. (MNHMT-13), Hong Kong, Dec. 11-14, 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946F-1424-4712-A0AE-C72315E7B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45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331691"/>
          </a:xfrm>
        </p:spPr>
        <p:txBody>
          <a:bodyPr>
            <a:noAutofit/>
          </a:bodyPr>
          <a:lstStyle/>
          <a:p>
            <a:r>
              <a:rPr lang="en-US" b="1" dirty="0"/>
              <a:t>Validity of Molecular Dynamics Heat Transfer by Quantum Mechanics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Thomas Prevenslik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QED Radiations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Discovery Bay, Hong Kong, China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66700" y="1426994"/>
            <a:ext cx="94107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1870, Tyndall showed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photons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are confined by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 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the surface of a body if the refractive index of the body is greater than that of the surroundings.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important? 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Nanostructures have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surface to  volume ratio.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Absorbed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EM energy is concentrated almost totally in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nanostructure 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urface           that coincides with the mode  of the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photon. </a:t>
            </a:r>
          </a:p>
          <a:p>
            <a:pPr marL="0" indent="0" algn="ctr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Under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confinement,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induces the absorbed EM energy                                      to spontaneously create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excitons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f = (c/n)/</a:t>
            </a:r>
            <a:r>
              <a:rPr lang="en-US" sz="1800" b="0" dirty="0" smtClean="0">
                <a:latin typeface="Arial" pitchFamily="34" charset="0"/>
                <a:cs typeface="Arial" pitchFamily="34" charset="0"/>
                <a:sym typeface="Symbol"/>
              </a:rPr>
              <a:t>     = 2D    E = 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  <a:sym typeface="Symbol"/>
              </a:rPr>
              <a:t>hf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TIR Confinement and QED</a:t>
            </a:r>
            <a:endParaRPr lang="en-US" b="1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8</a:t>
            </a:r>
            <a:endParaRPr lang="en-US" altLang="zh-TW" sz="2800" b="1" dirty="0">
              <a:solidFill>
                <a:srgbClr val="FFFFF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505653"/>
            <a:ext cx="617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= diameter of NP or thickness of film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>But a Feynman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QED </a:t>
            </a:r>
            <a:r>
              <a:rPr lang="en-US" dirty="0" smtClean="0"/>
              <a:t>derivation </a:t>
            </a:r>
            <a:r>
              <a:rPr lang="en-US" altLang="zh-HK" dirty="0"/>
              <a:t>the TIR frequency  </a:t>
            </a:r>
            <a:r>
              <a:rPr lang="en-US" altLang="zh-HK" dirty="0" smtClean="0"/>
              <a:t>is required.</a:t>
            </a:r>
          </a:p>
          <a:p>
            <a:pPr algn="ctr"/>
            <a:endParaRPr lang="en-US" altLang="zh-HK" sz="800" dirty="0"/>
          </a:p>
          <a:p>
            <a:pPr algn="ctr"/>
            <a:r>
              <a:rPr lang="en-US" altLang="zh-HK" dirty="0" smtClean="0"/>
              <a:t> </a:t>
            </a:r>
            <a:r>
              <a:rPr lang="en-US" dirty="0" smtClean="0"/>
              <a:t> Any interested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8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5800" y="-19050"/>
            <a:ext cx="7772400" cy="1143000"/>
          </a:xfrm>
        </p:spPr>
        <p:txBody>
          <a:bodyPr/>
          <a:lstStyle/>
          <a:p>
            <a:r>
              <a:rPr lang="en-US" altLang="zh-TW" b="1" dirty="0" smtClean="0">
                <a:ea typeface="新細明體" pitchFamily="18" charset="-120"/>
              </a:rPr>
              <a:t>QED Heat Transfer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ea typeface="新細明體" pitchFamily="18" charset="-120"/>
              </a:rPr>
              <a:t>9</a:t>
            </a:r>
            <a:endParaRPr lang="en-US" altLang="zh-TW" sz="2800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833083" y="2814076"/>
            <a:ext cx="1986930" cy="1905000"/>
          </a:xfrm>
          <a:prstGeom prst="ellips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9" name="Freeform 22"/>
          <p:cNvSpPr>
            <a:spLocks/>
          </p:cNvSpPr>
          <p:nvPr/>
        </p:nvSpPr>
        <p:spPr bwMode="auto">
          <a:xfrm>
            <a:off x="1124394" y="4016499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0 h 1016"/>
              <a:gd name="T4" fmla="*/ 2147483647 w 1392"/>
              <a:gd name="T5" fmla="*/ 2147483647 h 1016"/>
              <a:gd name="T6" fmla="*/ 2147483647 w 1392"/>
              <a:gd name="T7" fmla="*/ 2147483647 h 1016"/>
              <a:gd name="T8" fmla="*/ 2147483647 w 1392"/>
              <a:gd name="T9" fmla="*/ 2147483647 h 1016"/>
              <a:gd name="T10" fmla="*/ 2147483647 w 1392"/>
              <a:gd name="T11" fmla="*/ 2147483647 h 1016"/>
              <a:gd name="T12" fmla="*/ 0 w 1392"/>
              <a:gd name="T13" fmla="*/ 2147483647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2" h="1016">
                <a:moveTo>
                  <a:pt x="0" y="864"/>
                </a:moveTo>
                <a:lnTo>
                  <a:pt x="1344" y="0"/>
                </a:lnTo>
                <a:lnTo>
                  <a:pt x="1392" y="288"/>
                </a:lnTo>
                <a:lnTo>
                  <a:pt x="1248" y="624"/>
                </a:lnTo>
                <a:lnTo>
                  <a:pt x="912" y="912"/>
                </a:lnTo>
                <a:lnTo>
                  <a:pt x="368" y="1016"/>
                </a:lnTo>
                <a:lnTo>
                  <a:pt x="0" y="864"/>
                </a:lnTo>
                <a:close/>
              </a:path>
            </a:pathLst>
          </a:custGeom>
          <a:solidFill>
            <a:srgbClr val="FFFF00"/>
          </a:solidFill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1338845" y="3239868"/>
            <a:ext cx="1735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Excitons</a:t>
            </a:r>
            <a:endParaRPr lang="en-US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554" name="TextBox 4"/>
              <p:cNvSpPr txBox="1">
                <a:spLocks noChangeArrowheads="1"/>
              </p:cNvSpPr>
              <p:nvPr/>
            </p:nvSpPr>
            <p:spPr bwMode="auto">
              <a:xfrm>
                <a:off x="1003818" y="844873"/>
                <a:ext cx="7761288" cy="166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abs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Excitons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cond</m:t>
                        </m:r>
                      </m:sub>
                    </m:sSub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       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ctr" eaLnBrk="1" hangingPunct="1"/>
                <a:endPara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QED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Excitons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= EM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radiation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+ Charge</a:t>
                </a:r>
              </a:p>
              <a:p>
                <a:pPr algn="ctr" eaLnBrk="1" hangingPunct="1"/>
                <a:endPara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Conservation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by QED 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xcitons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very rapid</a:t>
                </a:r>
              </a:p>
            </p:txBody>
          </p:sp>
        </mc:Choice>
        <mc:Fallback>
          <p:sp>
            <p:nvSpPr>
              <p:cNvPr id="2255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18" y="844873"/>
                <a:ext cx="7761288" cy="1661993"/>
              </a:xfrm>
              <a:prstGeom prst="rect">
                <a:avLst/>
              </a:prstGeom>
              <a:blipFill rotWithShape="1">
                <a:blip r:embed="rId2"/>
                <a:stretch>
                  <a:fillRect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429000" y="2141815"/>
                <a:ext cx="5603875" cy="37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Q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abs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/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 conserved </a:t>
                </a:r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before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thermalization </a:t>
                </a:r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only after which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phonons respond</a:t>
                </a:r>
                <a:endPara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Exciton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endPara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 thermal conduction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cond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  <a:sym typeface="Symbol"/>
                  </a:rPr>
                  <a:t>  0</a:t>
                </a:r>
              </a:p>
              <a:p>
                <a:pPr algn="ctr" eaLnBrk="1" hangingPunct="1"/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algn="ctr" eaLnBrk="1" hangingPunct="1"/>
                <a:endPara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Fourier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temperatures in NP are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meaningless</a:t>
                </a:r>
              </a:p>
              <a:p>
                <a:pPr algn="ctr" eaLnBrk="1" hangingPunct="1"/>
                <a:endParaRPr lang="en-US" sz="8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Conductivity remains at bulk</a:t>
                </a:r>
              </a:p>
              <a:p>
                <a:pPr algn="ctr" eaLnBrk="1" hangingPunct="1"/>
                <a:endPara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2141815"/>
                <a:ext cx="5603875" cy="37548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326446" y="3450100"/>
                <a:ext cx="1188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46" y="3450100"/>
                <a:ext cx="118849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55570" y="4038599"/>
            <a:ext cx="2644930" cy="1473356"/>
            <a:chOff x="1355570" y="4114799"/>
            <a:chExt cx="2644930" cy="147335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55570" y="4114799"/>
              <a:ext cx="1540770" cy="1205339"/>
              <a:chOff x="1355570" y="4126468"/>
              <a:chExt cx="1540770" cy="1204766"/>
            </a:xfrm>
          </p:grpSpPr>
          <p:sp>
            <p:nvSpPr>
              <p:cNvPr id="22556" name="Freeform 65"/>
              <p:cNvSpPr>
                <a:spLocks/>
              </p:cNvSpPr>
              <p:nvPr/>
            </p:nvSpPr>
            <p:spPr bwMode="auto">
              <a:xfrm rot="8842332">
                <a:off x="2210540" y="4610509"/>
                <a:ext cx="685800" cy="720725"/>
              </a:xfrm>
              <a:custGeom>
                <a:avLst/>
                <a:gdLst>
                  <a:gd name="T0" fmla="*/ 0 w 263"/>
                  <a:gd name="T1" fmla="*/ 2147483647 h 648"/>
                  <a:gd name="T2" fmla="*/ 2147483647 w 263"/>
                  <a:gd name="T3" fmla="*/ 2147483647 h 648"/>
                  <a:gd name="T4" fmla="*/ 2147483647 w 263"/>
                  <a:gd name="T5" fmla="*/ 2147483647 h 648"/>
                  <a:gd name="T6" fmla="*/ 2147483647 w 263"/>
                  <a:gd name="T7" fmla="*/ 2147483647 h 648"/>
                  <a:gd name="T8" fmla="*/ 2147483647 w 263"/>
                  <a:gd name="T9" fmla="*/ 2147483647 h 648"/>
                  <a:gd name="T10" fmla="*/ 2147483647 w 263"/>
                  <a:gd name="T11" fmla="*/ 2147483647 h 648"/>
                  <a:gd name="T12" fmla="*/ 2147483647 w 263"/>
                  <a:gd name="T13" fmla="*/ 0 h 648"/>
                  <a:gd name="T14" fmla="*/ 0 w 263"/>
                  <a:gd name="T15" fmla="*/ 2147483647 h 6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648"/>
                  <a:gd name="T26" fmla="*/ 263 w 263"/>
                  <a:gd name="T27" fmla="*/ 648 h 6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648">
                    <a:moveTo>
                      <a:pt x="0" y="162"/>
                    </a:moveTo>
                    <a:lnTo>
                      <a:pt x="66" y="162"/>
                    </a:lnTo>
                    <a:lnTo>
                      <a:pt x="66" y="648"/>
                    </a:lnTo>
                    <a:lnTo>
                      <a:pt x="197" y="648"/>
                    </a:lnTo>
                    <a:lnTo>
                      <a:pt x="197" y="162"/>
                    </a:lnTo>
                    <a:lnTo>
                      <a:pt x="263" y="162"/>
                    </a:lnTo>
                    <a:lnTo>
                      <a:pt x="131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2557" name="Text Box 23"/>
              <p:cNvSpPr txBox="1">
                <a:spLocks noChangeArrowheads="1"/>
              </p:cNvSpPr>
              <p:nvPr/>
            </p:nvSpPr>
            <p:spPr bwMode="auto">
              <a:xfrm>
                <a:off x="1355570" y="4126468"/>
                <a:ext cx="1181100" cy="369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ym typeface="Symbol" pitchFamily="18" charset="2"/>
                  </a:rPr>
                  <a:t>Phonons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857500" y="518804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ea typeface="Cambria Math" pitchFamily="18" charset="0"/>
                  <a:cs typeface="Arial" pitchFamily="34" charset="0"/>
                </a:rPr>
                <a:t>Qcond</a:t>
              </a:r>
              <a:endParaRPr lang="en-US" sz="2000" dirty="0">
                <a:latin typeface="Arial" pitchFamily="34" charset="0"/>
                <a:ea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671" y="937405"/>
            <a:ext cx="2247543" cy="2512695"/>
            <a:chOff x="85671" y="937405"/>
            <a:chExt cx="2247543" cy="2512695"/>
          </a:xfrm>
        </p:grpSpPr>
        <p:grpSp>
          <p:nvGrpSpPr>
            <p:cNvPr id="6" name="Group 5"/>
            <p:cNvGrpSpPr/>
            <p:nvPr/>
          </p:nvGrpSpPr>
          <p:grpSpPr>
            <a:xfrm>
              <a:off x="674720" y="1819960"/>
              <a:ext cx="1658494" cy="1630140"/>
              <a:chOff x="674720" y="1819960"/>
              <a:chExt cx="1658494" cy="1630140"/>
            </a:xfrm>
          </p:grpSpPr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921926" y="3080768"/>
                <a:ext cx="14112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ym typeface="Symbol" pitchFamily="18" charset="2"/>
                  </a:rPr>
                  <a:t>       </a:t>
                </a:r>
                <a:r>
                  <a:rPr lang="en-US" dirty="0" smtClean="0">
                    <a:sym typeface="Symbol" pitchFamily="18" charset="2"/>
                  </a:rPr>
                  <a:t>Charge</a:t>
                </a:r>
                <a:endParaRPr lang="en-US" dirty="0">
                  <a:sym typeface="Symbol" pitchFamily="18" charset="2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74720" y="1819960"/>
                <a:ext cx="873330" cy="1043935"/>
                <a:chOff x="674720" y="1819960"/>
                <a:chExt cx="873330" cy="1043935"/>
              </a:xfrm>
            </p:grpSpPr>
            <p:sp>
              <p:nvSpPr>
                <p:cNvPr id="22552" name="Freeform 17"/>
                <p:cNvSpPr>
                  <a:spLocks noChangeAspect="1" noEditPoints="1"/>
                </p:cNvSpPr>
                <p:nvPr/>
              </p:nvSpPr>
              <p:spPr bwMode="auto">
                <a:xfrm rot="16895224">
                  <a:off x="674664" y="1820016"/>
                  <a:ext cx="316839" cy="316728"/>
                </a:xfrm>
                <a:custGeom>
                  <a:avLst/>
                  <a:gdLst>
                    <a:gd name="T0" fmla="*/ 2147483647 w 9"/>
                    <a:gd name="T1" fmla="*/ 2147483647 h 8"/>
                    <a:gd name="T2" fmla="*/ 2147483647 w 9"/>
                    <a:gd name="T3" fmla="*/ 2147483647 h 8"/>
                    <a:gd name="T4" fmla="*/ 2147483647 w 9"/>
                    <a:gd name="T5" fmla="*/ 2147483647 h 8"/>
                    <a:gd name="T6" fmla="*/ 2147483647 w 9"/>
                    <a:gd name="T7" fmla="*/ 2147483647 h 8"/>
                    <a:gd name="T8" fmla="*/ 2147483647 w 9"/>
                    <a:gd name="T9" fmla="*/ 2147483647 h 8"/>
                    <a:gd name="T10" fmla="*/ 2147483647 w 9"/>
                    <a:gd name="T11" fmla="*/ 2147483647 h 8"/>
                    <a:gd name="T12" fmla="*/ 2147483647 w 9"/>
                    <a:gd name="T13" fmla="*/ 2147483647 h 8"/>
                    <a:gd name="T14" fmla="*/ 0 w 9"/>
                    <a:gd name="T15" fmla="*/ 2147483647 h 8"/>
                    <a:gd name="T16" fmla="*/ 2147483647 w 9"/>
                    <a:gd name="T17" fmla="*/ 0 h 8"/>
                    <a:gd name="T18" fmla="*/ 2147483647 w 9"/>
                    <a:gd name="T19" fmla="*/ 2147483647 h 8"/>
                    <a:gd name="T20" fmla="*/ 0 w 9"/>
                    <a:gd name="T21" fmla="*/ 2147483647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"/>
                    <a:gd name="T34" fmla="*/ 0 h 8"/>
                    <a:gd name="T35" fmla="*/ 9 w 9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" h="8">
                      <a:moveTo>
                        <a:pt x="3" y="5"/>
                      </a:moveTo>
                      <a:lnTo>
                        <a:pt x="6" y="2"/>
                      </a:ln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lnTo>
                        <a:pt x="3" y="5"/>
                      </a:ln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lose/>
                      <a:moveTo>
                        <a:pt x="0" y="2"/>
                      </a:moveTo>
                      <a:lnTo>
                        <a:pt x="9" y="0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079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53" name="Freeform 18"/>
                <p:cNvSpPr>
                  <a:spLocks/>
                </p:cNvSpPr>
                <p:nvPr/>
              </p:nvSpPr>
              <p:spPr bwMode="auto">
                <a:xfrm rot="16895224">
                  <a:off x="685508" y="2001353"/>
                  <a:ext cx="877773" cy="847311"/>
                </a:xfrm>
                <a:custGeom>
                  <a:avLst/>
                  <a:gdLst>
                    <a:gd name="T0" fmla="*/ 559179940 w 866"/>
                    <a:gd name="T1" fmla="*/ 0 h 734"/>
                    <a:gd name="T2" fmla="*/ 559179940 w 866"/>
                    <a:gd name="T3" fmla="*/ 826923734 h 734"/>
                    <a:gd name="T4" fmla="*/ 559179940 w 866"/>
                    <a:gd name="T5" fmla="*/ 826923734 h 734"/>
                    <a:gd name="T6" fmla="*/ 559179940 w 866"/>
                    <a:gd name="T7" fmla="*/ 826923734 h 734"/>
                    <a:gd name="T8" fmla="*/ 559179940 w 866"/>
                    <a:gd name="T9" fmla="*/ 826923734 h 734"/>
                    <a:gd name="T10" fmla="*/ 559179940 w 866"/>
                    <a:gd name="T11" fmla="*/ 826923734 h 734"/>
                    <a:gd name="T12" fmla="*/ 559179940 w 866"/>
                    <a:gd name="T13" fmla="*/ 826923734 h 7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6"/>
                    <a:gd name="T22" fmla="*/ 0 h 734"/>
                    <a:gd name="T23" fmla="*/ 866 w 866"/>
                    <a:gd name="T24" fmla="*/ 734 h 7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6" h="734">
                      <a:moveTo>
                        <a:pt x="866" y="0"/>
                      </a:moveTo>
                      <a:cubicBezTo>
                        <a:pt x="832" y="34"/>
                        <a:pt x="699" y="84"/>
                        <a:pt x="666" y="151"/>
                      </a:cubicBezTo>
                      <a:cubicBezTo>
                        <a:pt x="616" y="217"/>
                        <a:pt x="682" y="367"/>
                        <a:pt x="633" y="384"/>
                      </a:cubicBezTo>
                      <a:cubicBezTo>
                        <a:pt x="583" y="401"/>
                        <a:pt x="399" y="251"/>
                        <a:pt x="349" y="284"/>
                      </a:cubicBezTo>
                      <a:cubicBezTo>
                        <a:pt x="316" y="317"/>
                        <a:pt x="416" y="551"/>
                        <a:pt x="366" y="584"/>
                      </a:cubicBezTo>
                      <a:cubicBezTo>
                        <a:pt x="316" y="617"/>
                        <a:pt x="100" y="434"/>
                        <a:pt x="50" y="451"/>
                      </a:cubicBezTo>
                      <a:cubicBezTo>
                        <a:pt x="0" y="484"/>
                        <a:pt x="66" y="684"/>
                        <a:pt x="66" y="734"/>
                      </a:cubicBezTo>
                    </a:path>
                  </a:pathLst>
                </a:custGeom>
                <a:solidFill>
                  <a:srgbClr val="FFFFFF"/>
                </a:solidFill>
                <a:ln w="41275">
                  <a:solidFill>
                    <a:schemeClr val="accent6"/>
                  </a:solidFill>
                  <a:round/>
                  <a:headEnd/>
                  <a:tailEnd/>
                </a:ln>
                <a:extLst/>
              </p:spPr>
              <p:txBody>
                <a:bodyPr vert="eaVert"/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85671" y="937405"/>
              <a:ext cx="12698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itchFamily="34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ea typeface="Cambria Math" pitchFamily="18" charset="0"/>
                  <a:cs typeface="Arial" pitchFamily="34" charset="0"/>
                </a:rPr>
                <a:t>   EM </a:t>
              </a:r>
            </a:p>
            <a:p>
              <a:r>
                <a:rPr lang="en-US" sz="2000" dirty="0">
                  <a:latin typeface="Arial" pitchFamily="34" charset="0"/>
                  <a:ea typeface="Cambria Math" pitchFamily="18" charset="0"/>
                  <a:cs typeface="Arial" pitchFamily="34" charset="0"/>
                </a:rPr>
                <a:t>R</a:t>
              </a:r>
              <a:r>
                <a:rPr lang="en-US" sz="2000" dirty="0" smtClean="0">
                  <a:latin typeface="Arial" pitchFamily="34" charset="0"/>
                  <a:ea typeface="Cambria Math" pitchFamily="18" charset="0"/>
                  <a:cs typeface="Arial" pitchFamily="34" charset="0"/>
                </a:rPr>
                <a:t>adiation</a:t>
              </a:r>
              <a:endParaRPr lang="en-US" sz="2000" dirty="0">
                <a:latin typeface="Arial" pitchFamily="34" charset="0"/>
                <a:ea typeface="Cambria Math" pitchFamily="18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3420" y="342296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2720" y="51872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7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7808" y="-19050"/>
            <a:ext cx="7772400" cy="1143000"/>
          </a:xfrm>
        </p:spPr>
        <p:txBody>
          <a:bodyPr/>
          <a:lstStyle/>
          <a:p>
            <a:r>
              <a:rPr lang="en-US" b="1" dirty="0" smtClean="0"/>
              <a:t>MD - Discrete and PBC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7466" y="1295400"/>
            <a:ext cx="3429000" cy="2521060"/>
            <a:chOff x="915458" y="1526379"/>
            <a:chExt cx="3429000" cy="2521060"/>
          </a:xfrm>
        </p:grpSpPr>
        <p:graphicFrame>
          <p:nvGraphicFramePr>
            <p:cNvPr id="307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58851272"/>
                </p:ext>
              </p:extLst>
            </p:nvPr>
          </p:nvGraphicFramePr>
          <p:xfrm>
            <a:off x="1467379" y="1526379"/>
            <a:ext cx="2381250" cy="1790700"/>
          </p:xfrm>
          <a:graphic>
            <a:graphicData uri="http://schemas.openxmlformats.org/presentationml/2006/ole">
              <p:oleObj spid="_x0000_s17469" name="Acrobat Document" r:id="rId3" imgW="2381582" imgH="1790950" progId="AcroExch.Document.11">
                <p:embed/>
              </p:oleObj>
            </a:graphicData>
          </a:graphic>
        </p:graphicFrame>
        <p:sp>
          <p:nvSpPr>
            <p:cNvPr id="30742" name="Rectangle 5"/>
            <p:cNvSpPr>
              <a:spLocks noChangeArrowheads="1"/>
            </p:cNvSpPr>
            <p:nvPr/>
          </p:nvSpPr>
          <p:spPr bwMode="auto">
            <a:xfrm>
              <a:off x="915458" y="3401108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/>
                <a:t>Akimov, et al. “Molecular Dynamics of Surface-Moving Thermally Driven Nanocars,”</a:t>
              </a:r>
            </a:p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/>
                <a:t> </a:t>
              </a:r>
              <a:r>
                <a:rPr lang="en-US" sz="1200" dirty="0" smtClean="0"/>
                <a:t>   J</a:t>
              </a:r>
              <a:r>
                <a:rPr lang="en-US" sz="1200" dirty="0"/>
                <a:t>. Chem. Theory Comput. 4, 652 (2008</a:t>
              </a:r>
              <a:r>
                <a:rPr lang="en-US" sz="1200" dirty="0" smtClean="0"/>
                <a:t>).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72001" y="1158874"/>
            <a:ext cx="3962401" cy="3228976"/>
            <a:chOff x="2810" y="1392"/>
            <a:chExt cx="2496" cy="2034"/>
          </a:xfrm>
        </p:grpSpPr>
        <p:sp>
          <p:nvSpPr>
            <p:cNvPr id="30731" name="Rectangle 8"/>
            <p:cNvSpPr>
              <a:spLocks noChangeArrowheads="1"/>
            </p:cNvSpPr>
            <p:nvPr/>
          </p:nvSpPr>
          <p:spPr bwMode="auto">
            <a:xfrm>
              <a:off x="2810" y="2786"/>
              <a:ext cx="24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457200" indent="-457200" algn="ctr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/>
                <a:t>  </a:t>
              </a:r>
              <a:r>
                <a:rPr lang="en-US" sz="1200" dirty="0" smtClean="0"/>
                <a:t>      Sarkar </a:t>
              </a:r>
              <a:r>
                <a:rPr lang="en-US" sz="1200" dirty="0"/>
                <a:t>et al., “Molecular dynamics simulation of effective thermal conductivity and study of enhance thermal transport in nanofluids,”                                                               </a:t>
              </a:r>
            </a:p>
            <a:p>
              <a:pPr marL="457200" indent="-457200" algn="ctr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 smtClean="0"/>
                <a:t>         </a:t>
              </a:r>
              <a:r>
                <a:rPr lang="en-US" sz="1200" dirty="0"/>
                <a:t>J. Appl. Phys, 102, 074302 (2007).</a:t>
              </a:r>
            </a:p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endParaRPr lang="en-US" sz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07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392"/>
              <a:ext cx="1185" cy="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7" name="AutoShape 18"/>
          <p:cNvSpPr>
            <a:spLocks noChangeArrowheads="1"/>
          </p:cNvSpPr>
          <p:nvPr/>
        </p:nvSpPr>
        <p:spPr bwMode="auto">
          <a:xfrm>
            <a:off x="5010150" y="2819400"/>
            <a:ext cx="2667000" cy="312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974" y="3493294"/>
            <a:ext cx="365865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SzPct val="100000"/>
              <a:tabLst>
                <a:tab pos="320675" algn="l"/>
              </a:tabLst>
            </a:pPr>
            <a:endParaRPr lang="en-US" dirty="0"/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000" dirty="0"/>
              <a:t>   </a:t>
            </a:r>
            <a:r>
              <a:rPr lang="en-US" sz="1000" dirty="0" smtClean="0"/>
              <a:t>    </a:t>
            </a:r>
            <a:r>
              <a:rPr lang="en-US" sz="1200" dirty="0" smtClean="0"/>
              <a:t>MD  for Discrete </a:t>
            </a:r>
            <a:r>
              <a:rPr lang="en-US" sz="1200" dirty="0">
                <a:sym typeface="Symbol" pitchFamily="18" charset="2"/>
              </a:rPr>
              <a:t></a:t>
            </a:r>
            <a:r>
              <a:rPr lang="en-US" sz="1200" dirty="0"/>
              <a:t>  kT </a:t>
            </a:r>
            <a:r>
              <a:rPr lang="en-US" sz="1200" dirty="0">
                <a:sym typeface="Symbol" pitchFamily="18" charset="2"/>
              </a:rPr>
              <a:t>= </a:t>
            </a:r>
            <a:r>
              <a:rPr lang="en-US" sz="1200" dirty="0" smtClean="0">
                <a:sym typeface="Symbol" pitchFamily="18" charset="2"/>
              </a:rPr>
              <a:t>0,  But MD assumes </a:t>
            </a:r>
            <a:r>
              <a:rPr lang="en-US" sz="1200" dirty="0">
                <a:sym typeface="Symbol" pitchFamily="18" charset="2"/>
              </a:rPr>
              <a:t>kT &gt; </a:t>
            </a:r>
            <a:r>
              <a:rPr lang="en-US" sz="1200" dirty="0" smtClean="0">
                <a:sym typeface="Symbol" pitchFamily="18" charset="2"/>
              </a:rPr>
              <a:t>0</a:t>
            </a:r>
            <a:endParaRPr lang="en-US" sz="1200" dirty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>
                <a:sym typeface="Symbol" pitchFamily="18" charset="2"/>
              </a:rPr>
              <a:t>     Car distorts but does not </a:t>
            </a:r>
            <a:r>
              <a:rPr lang="en-US" sz="1200" dirty="0" smtClean="0">
                <a:sym typeface="Symbol" pitchFamily="18" charset="2"/>
              </a:rPr>
              <a:t>move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  </a:t>
            </a:r>
            <a:r>
              <a:rPr lang="fr-CA" sz="1200" dirty="0">
                <a:sym typeface="Symbol" pitchFamily="18" charset="2"/>
              </a:rPr>
              <a:t>Macroscopic  </a:t>
            </a:r>
            <a:r>
              <a:rPr lang="fr-CA" sz="1200" dirty="0" smtClean="0">
                <a:sym typeface="Symbol" pitchFamily="18" charset="2"/>
              </a:rPr>
              <a:t>analogy,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      FE Simulations </a:t>
            </a:r>
            <a:r>
              <a:rPr lang="fr-CA" sz="1200" dirty="0" smtClean="0">
                <a:sym typeface="Symbol"/>
              </a:rPr>
              <a:t> </a:t>
            </a:r>
            <a:r>
              <a:rPr lang="fr-CA" sz="1200" dirty="0" err="1" smtClean="0">
                <a:sym typeface="Symbol"/>
              </a:rPr>
              <a:t>Same</a:t>
            </a:r>
            <a:r>
              <a:rPr lang="fr-CA" sz="1200" dirty="0" smtClean="0">
                <a:sym typeface="Symbol"/>
              </a:rPr>
              <a:t> as </a:t>
            </a:r>
            <a:r>
              <a:rPr lang="fr-CA" sz="1200" dirty="0" smtClean="0">
                <a:sym typeface="Symbol" pitchFamily="18" charset="2"/>
              </a:rPr>
              <a:t>MD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      </a:t>
            </a:r>
            <a:r>
              <a:rPr lang="fr-CA" sz="1200" dirty="0" err="1" smtClean="0">
                <a:sym typeface="Symbol" pitchFamily="18" charset="2"/>
              </a:rPr>
              <a:t>Classical</a:t>
            </a:r>
            <a:r>
              <a:rPr lang="fr-CA" sz="1200" dirty="0" smtClean="0">
                <a:sym typeface="Symbol" pitchFamily="18" charset="2"/>
              </a:rPr>
              <a:t> </a:t>
            </a:r>
            <a:r>
              <a:rPr lang="fr-CA" sz="1200" dirty="0" err="1" smtClean="0">
                <a:sym typeface="Symbol" pitchFamily="18" charset="2"/>
              </a:rPr>
              <a:t>Physics</a:t>
            </a:r>
            <a:r>
              <a:rPr lang="fr-CA" sz="1200" dirty="0" smtClean="0">
                <a:sym typeface="Symbol" pitchFamily="18" charset="2"/>
              </a:rPr>
              <a:t> </a:t>
            </a:r>
            <a:r>
              <a:rPr lang="fr-CA" sz="1200" dirty="0" err="1" smtClean="0">
                <a:sym typeface="Symbol" pitchFamily="18" charset="2"/>
              </a:rPr>
              <a:t>does</a:t>
            </a:r>
            <a:r>
              <a:rPr lang="fr-CA" sz="1200" dirty="0" smtClean="0">
                <a:sym typeface="Symbol" pitchFamily="18" charset="2"/>
              </a:rPr>
              <a:t> not </a:t>
            </a:r>
            <a:r>
              <a:rPr lang="fr-CA" sz="1200" dirty="0" err="1" smtClean="0">
                <a:sym typeface="Symbol" pitchFamily="18" charset="2"/>
              </a:rPr>
              <a:t>work</a:t>
            </a:r>
            <a:endParaRPr lang="fr-CA" sz="12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endParaRPr lang="fr-CA" sz="8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</a:t>
            </a:r>
            <a:r>
              <a:rPr lang="en-US" sz="1200" dirty="0" smtClean="0">
                <a:sym typeface="Symbol" pitchFamily="18" charset="2"/>
              </a:rPr>
              <a:t>           QM differs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No increase </a:t>
            </a:r>
            <a:r>
              <a:rPr lang="en-US" sz="1200" dirty="0">
                <a:sym typeface="Symbol" pitchFamily="18" charset="2"/>
              </a:rPr>
              <a:t>in car </a:t>
            </a:r>
            <a:r>
              <a:rPr lang="en-US" sz="1200" dirty="0" smtClean="0">
                <a:sym typeface="Symbol" pitchFamily="18" charset="2"/>
              </a:rPr>
              <a:t>temperature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Charge is </a:t>
            </a:r>
            <a:r>
              <a:rPr lang="en-US" sz="1200" dirty="0">
                <a:sym typeface="Symbol" pitchFamily="18" charset="2"/>
              </a:rPr>
              <a:t>produced  </a:t>
            </a:r>
            <a:r>
              <a:rPr lang="en-US" sz="1200" dirty="0" smtClean="0">
                <a:sym typeface="Symbol" pitchFamily="18" charset="2"/>
              </a:rPr>
              <a:t>by excitons  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en-US" sz="1200" dirty="0" smtClean="0">
                <a:sym typeface="Symbol" pitchFamily="18" charset="2"/>
              </a:rPr>
              <a:t>Cars move </a:t>
            </a:r>
            <a:r>
              <a:rPr lang="en-US" sz="1200" dirty="0">
                <a:sym typeface="Symbol" pitchFamily="18" charset="2"/>
              </a:rPr>
              <a:t>by electrostatic </a:t>
            </a:r>
            <a:r>
              <a:rPr lang="en-US" sz="1200" dirty="0" smtClean="0">
                <a:sym typeface="Symbol" pitchFamily="18" charset="2"/>
              </a:rPr>
              <a:t>interaction</a:t>
            </a:r>
            <a:endParaRPr lang="en-US" sz="12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026422" y="4479925"/>
            <a:ext cx="32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MD for kT &gt; 0 is valid for PBC because atoms in macroscopic  nanofluid have kT &gt; 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067300" y="5181600"/>
            <a:ext cx="209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Pretty Pictures?</a:t>
            </a:r>
            <a:endParaRPr lang="zh-HK" alt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5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685800"/>
            <a:ext cx="9448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MD - NW in Tensile Test</a:t>
            </a:r>
            <a:br>
              <a:rPr lang="en-US" b="1" dirty="0" smtClean="0"/>
            </a:br>
            <a:r>
              <a:rPr lang="en-US" sz="2000" b="1" dirty="0" smtClean="0"/>
              <a:t>NW = Nanowire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38249" y="1432244"/>
            <a:ext cx="6800849" cy="2486025"/>
            <a:chOff x="1238249" y="1432244"/>
            <a:chExt cx="6800849" cy="2486025"/>
          </a:xfrm>
        </p:grpSpPr>
        <p:grpSp>
          <p:nvGrpSpPr>
            <p:cNvPr id="4" name="Group 3"/>
            <p:cNvGrpSpPr/>
            <p:nvPr/>
          </p:nvGrpSpPr>
          <p:grpSpPr>
            <a:xfrm>
              <a:off x="1581148" y="1432244"/>
              <a:ext cx="6457950" cy="2486025"/>
              <a:chOff x="1381124" y="1904999"/>
              <a:chExt cx="6457950" cy="2486025"/>
            </a:xfrm>
          </p:grpSpPr>
          <p:sp>
            <p:nvSpPr>
              <p:cNvPr id="39" name="Text Box 2"/>
              <p:cNvSpPr txBox="1"/>
              <p:nvPr/>
            </p:nvSpPr>
            <p:spPr>
              <a:xfrm>
                <a:off x="1381124" y="1904999"/>
                <a:ext cx="6457950" cy="248602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PMingLiU"/>
                    <a:cs typeface="Times New Roman"/>
                  </a:rPr>
                  <a:t> </a:t>
                </a:r>
              </a:p>
            </p:txBody>
          </p:sp>
          <p:pic>
            <p:nvPicPr>
              <p:cNvPr id="42" name="Picture 41" descr="C:\Users\Acer\Documents\2012\STRETCH\FORTRANS\SolutionsX\stretch5.jpg"/>
              <p:cNvPicPr/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1434" t="44516" r="21639" b="43656"/>
              <a:stretch/>
            </p:blipFill>
            <p:spPr bwMode="auto">
              <a:xfrm>
                <a:off x="2000249" y="2742565"/>
                <a:ext cx="4084955" cy="810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 descr="C:\Users\Acer\Documents\2012\STRETCH\FORTRANS\SolutionsX\stretch4.jpg"/>
              <p:cNvPicPr/>
              <p:nvPr/>
            </p:nvPicPr>
            <p:blipFill rotWithShape="1">
              <a:blip r:embed="rId3" cstate="print">
                <a:clrChange>
                  <a:clrFrom>
                    <a:srgbClr val="FFFDFF"/>
                  </a:clrFrom>
                  <a:clrTo>
                    <a:srgbClr val="FFFD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5178" t="44984" r="45178" b="44984"/>
              <a:stretch/>
            </p:blipFill>
            <p:spPr bwMode="auto">
              <a:xfrm>
                <a:off x="6755129" y="2757170"/>
                <a:ext cx="71247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sp>
            <p:nvSpPr>
              <p:cNvPr id="44" name="Right Arrow 43"/>
              <p:cNvSpPr/>
              <p:nvPr/>
            </p:nvSpPr>
            <p:spPr>
              <a:xfrm>
                <a:off x="5886449" y="2921635"/>
                <a:ext cx="351155" cy="381000"/>
              </a:xfrm>
              <a:prstGeom prst="rightArrow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45" name="Picture 44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08479" y="2883535"/>
                <a:ext cx="3841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TextBox 4"/>
              <p:cNvSpPr txBox="1"/>
              <p:nvPr/>
            </p:nvSpPr>
            <p:spPr>
              <a:xfrm>
                <a:off x="3867149" y="2468869"/>
                <a:ext cx="266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kern="1200" dirty="0">
                    <a:effectLst/>
                    <a:latin typeface="Calibri"/>
                  </a:rPr>
                  <a:t>L</a:t>
                </a:r>
                <a:endParaRPr lang="en-US" sz="2400" dirty="0">
                  <a:effectLst/>
                  <a:latin typeface="Times New Roman"/>
                  <a:ea typeface="PMingLiU"/>
                </a:endParaRPr>
              </a:p>
            </p:txBody>
          </p:sp>
          <p:sp>
            <p:nvSpPr>
              <p:cNvPr id="47" name="TextBox 11"/>
              <p:cNvSpPr txBox="1"/>
              <p:nvPr/>
            </p:nvSpPr>
            <p:spPr>
              <a:xfrm>
                <a:off x="7334249" y="2921635"/>
                <a:ext cx="266700" cy="37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 dirty="0">
                    <a:effectLst/>
                    <a:latin typeface="Calibri"/>
                  </a:rPr>
                  <a:t>w</a:t>
                </a:r>
                <a:endParaRPr lang="en-US" sz="1200" dirty="0">
                  <a:effectLst/>
                  <a:latin typeface="Times New Roman"/>
                  <a:ea typeface="PMingLiU"/>
                </a:endParaRPr>
              </a:p>
            </p:txBody>
          </p:sp>
          <p:sp>
            <p:nvSpPr>
              <p:cNvPr id="48" name="TextBox 12"/>
              <p:cNvSpPr txBox="1"/>
              <p:nvPr/>
            </p:nvSpPr>
            <p:spPr>
              <a:xfrm>
                <a:off x="6953249" y="2514600"/>
                <a:ext cx="266700" cy="37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kern="1200" dirty="0">
                    <a:effectLst/>
                    <a:latin typeface="Calibri"/>
                  </a:rPr>
                  <a:t>w</a:t>
                </a:r>
                <a:endParaRPr lang="en-US" sz="1200" dirty="0">
                  <a:effectLst/>
                  <a:latin typeface="Times New Roman"/>
                  <a:ea typeface="PMingLiU"/>
                </a:endParaRPr>
              </a:p>
            </p:txBody>
          </p:sp>
          <p:sp>
            <p:nvSpPr>
              <p:cNvPr id="49" name="TextBox 4"/>
              <p:cNvSpPr txBox="1"/>
              <p:nvPr/>
            </p:nvSpPr>
            <p:spPr>
              <a:xfrm>
                <a:off x="1381124" y="2921635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alibri"/>
                    <a:ea typeface="PMingLiU"/>
                  </a:rPr>
                  <a:t>F</a:t>
                </a:r>
                <a:endParaRPr lang="en-US" sz="2000" dirty="0">
                  <a:effectLst/>
                  <a:latin typeface="Times New Roman"/>
                  <a:ea typeface="PMingLiU"/>
                </a:endParaRPr>
              </a:p>
            </p:txBody>
          </p:sp>
          <p:sp>
            <p:nvSpPr>
              <p:cNvPr id="50" name="TextBox 4"/>
              <p:cNvSpPr txBox="1"/>
              <p:nvPr/>
            </p:nvSpPr>
            <p:spPr>
              <a:xfrm>
                <a:off x="6296024" y="2909570"/>
                <a:ext cx="2667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alibri"/>
                    <a:ea typeface="PMingLiU"/>
                  </a:rPr>
                  <a:t>F</a:t>
                </a:r>
                <a:endParaRPr lang="en-US" sz="2000" dirty="0">
                  <a:effectLst/>
                  <a:latin typeface="Times New Roman"/>
                  <a:ea typeface="PMingLiU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238249" y="3310931"/>
              <a:ext cx="64579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>
                <a:spcBef>
                  <a:spcPct val="0"/>
                </a:spcBef>
                <a:buSzPct val="100000"/>
                <a:tabLst>
                  <a:tab pos="320675" algn="l"/>
                </a:tabLst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    T. Prevenslik, “Nanowire Stiffening by Quantum Mechanics ,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  <a:p>
              <a:pPr marL="457200" indent="-457200" algn="ctr">
                <a:spcBef>
                  <a:spcPct val="0"/>
                </a:spcBef>
                <a:buSzPct val="100000"/>
                <a:tabLst>
                  <a:tab pos="320675" algn="l"/>
                </a:tabLst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MNHTM2013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-220025, Hong Kong, Dec. 11-14, 2013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42900" y="4203412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ilver 38 nm NWs x 1.5 micron long were </a:t>
            </a:r>
            <a:r>
              <a:rPr lang="en-US" dirty="0">
                <a:latin typeface="Arial" pitchFamily="34" charset="0"/>
                <a:cs typeface="Arial" pitchFamily="34" charset="0"/>
              </a:rPr>
              <a:t>modeled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smaller size comprising </a:t>
            </a:r>
            <a:r>
              <a:rPr lang="en-US" dirty="0">
                <a:latin typeface="Arial" pitchFamily="34" charset="0"/>
                <a:cs typeface="Arial" pitchFamily="34" charset="0"/>
              </a:rPr>
              <a:t>550 atoms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>
                <a:latin typeface="Arial" pitchFamily="34" charset="0"/>
                <a:cs typeface="Arial" pitchFamily="34" charset="0"/>
              </a:rPr>
              <a:t>FCC configuration with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at an </a:t>
            </a:r>
            <a:r>
              <a:rPr lang="en-US" dirty="0">
                <a:latin typeface="Arial" pitchFamily="34" charset="0"/>
                <a:cs typeface="Arial" pitchFamily="34" charset="0"/>
              </a:rPr>
              <a:t>atomic spacing of 4.09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Ȧ.    The NW sides  w </a:t>
            </a:r>
            <a:r>
              <a:rPr lang="en-US" dirty="0">
                <a:latin typeface="Arial" pitchFamily="34" charset="0"/>
                <a:cs typeface="Arial" pitchFamily="34" charset="0"/>
              </a:rPr>
              <a:t>= 8.18 Ȧ and length L = 87.9 Ȧ. </a:t>
            </a:r>
          </a:p>
        </p:txBody>
      </p:sp>
    </p:spTree>
    <p:extLst>
      <p:ext uri="{BB962C8B-B14F-4D97-AF65-F5344CB8AC3E}">
        <p14:creationId xmlns:p14="http://schemas.microsoft.com/office/powerpoint/2010/main" xmlns="" val="381566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 dirty="0"/>
              <a:t>MD - NW in Tensile 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182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 obtain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MD solutions, replace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thermal energy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atom  by equivalent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electrostatic energy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the QED induced charge by excitons.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74632" y="3648050"/>
            <a:ext cx="4973122" cy="769634"/>
            <a:chOff x="1900623" y="4541607"/>
            <a:chExt cx="4973122" cy="769634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/>
                <p:cNvSpPr/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𝑘𝑇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𝑔𝑟𝑖𝑝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Rectangle 6"/>
                <p:cNvSpPr/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𝐸𝑆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sym typeface="Symbol"/>
                                  </a:rPr>
                                  <m:t>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𝑎𝑡𝑜𝑚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1905000" y="4667249"/>
                <a:ext cx="558486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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𝐸𝑆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𝑎𝑡𝑜𝑚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𝑔𝑟𝑖𝑝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=0.0065 </m:t>
                      </m:r>
                      <m:r>
                        <a:rPr lang="en-US" sz="2000" b="0" i="1" smtClean="0">
                          <a:latin typeface="Cambria Math"/>
                        </a:rPr>
                        <m:t>𝑎𝑡</m:t>
                      </m:r>
                      <m:r>
                        <a:rPr lang="en-US" sz="2000" b="0" i="1" smtClean="0">
                          <a:latin typeface="Cambria Math"/>
                        </a:rPr>
                        <m:t> 300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67249"/>
                <a:ext cx="5584862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3652331" y="2895600"/>
                <a:ext cx="1686937" cy="75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  <a:sym typeface="Symbol"/>
                        </a:rPr>
                        <m:t>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31" y="2895600"/>
                <a:ext cx="1686937" cy="75245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412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MD – NW in Triaxial Tension</a:t>
            </a:r>
            <a:endParaRPr lang="en-US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2011489614"/>
              </p:ext>
            </p:extLst>
          </p:nvPr>
        </p:nvGraphicFramePr>
        <p:xfrm>
          <a:off x="1219200" y="1371600"/>
          <a:ext cx="6912379" cy="414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2318348592"/>
              </p:ext>
            </p:extLst>
          </p:nvPr>
        </p:nvGraphicFramePr>
        <p:xfrm>
          <a:off x="1330148" y="1143000"/>
          <a:ext cx="7128052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2211897432"/>
              </p:ext>
            </p:extLst>
          </p:nvPr>
        </p:nvGraphicFramePr>
        <p:xfrm>
          <a:off x="762000" y="1143000"/>
          <a:ext cx="73736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708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MD - NW Summary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 solutions valid by QM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require the thermal energy of the heating in the tensile test to be conserved in by Coulomb repulsion instead of by an increase in temperature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dirty="0">
                <a:latin typeface="Arial" pitchFamily="34" charset="0"/>
                <a:cs typeface="Arial" pitchFamily="34" charset="0"/>
              </a:rPr>
              <a:t>8 Ȧ square silver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NW fits data at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0.001 means 1/6.5 =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kT energy stiffens the NW, the remaining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85%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lost  as EM radiation to surroundings.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In the uniaxial stress state, Young’s </a:t>
            </a:r>
            <a:r>
              <a:rPr lang="en-US" dirty="0">
                <a:latin typeface="Arial" pitchFamily="34" charset="0"/>
                <a:cs typeface="Arial" pitchFamily="34" charset="0"/>
              </a:rPr>
              <a:t>modulus Yo ~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dirty="0">
                <a:latin typeface="Arial" pitchFamily="34" charset="0"/>
                <a:cs typeface="Arial" pitchFamily="34" charset="0"/>
              </a:rPr>
              <a:t>x 10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dirty="0">
                <a:latin typeface="Arial" pitchFamily="34" charset="0"/>
                <a:cs typeface="Arial" pitchFamily="34" charset="0"/>
              </a:rPr>
              <a:t> psi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,.                      </a:t>
            </a: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triaxial stress state, Young’s modulus of the NW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US" dirty="0">
                <a:latin typeface="Arial" pitchFamily="34" charset="0"/>
                <a:cs typeface="Arial" pitchFamily="34" charset="0"/>
              </a:rPr>
              <a:t>~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31x10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psi</a:t>
            </a: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stiffening</a:t>
            </a: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enhancement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Y/Yo ~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1.88. 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8 Ȧ square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NW was simulated for 550 atoms  with a PC. Actual NW having diameters  of  34 nm  require  ~  24000 atoms and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far larger computation resources.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1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83058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assuming atoms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have kT energy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valid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PBC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provide equivalent heat transfer simulations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molecules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discrete nanostructures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are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invalid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by QM giving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unphysical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results</a:t>
            </a:r>
          </a:p>
          <a:p>
            <a:pPr marL="0" indent="0" algn="ctr">
              <a:buNone/>
            </a:pPr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negates</a:t>
            </a:r>
            <a:r>
              <a:rPr lang="en-US" sz="1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and thermal conduction at the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nanoscale</a:t>
            </a:r>
          </a:p>
          <a:p>
            <a:pPr marL="0" indent="0" algn="r"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Valid MD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molecules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nanostructures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requires conservation of absorbed EM energy by the creation of</a:t>
            </a:r>
            <a:r>
              <a:rPr lang="en-US" sz="18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charge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instead  of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18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AutoNum type="arabicPeriod"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599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066800"/>
            <a:ext cx="7775575" cy="620712"/>
          </a:xfrm>
        </p:spPr>
        <p:txBody>
          <a:bodyPr lIns="90000" tIns="46800" rIns="90000" bIns="46800">
            <a:no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 dirty="0" smtClean="0"/>
              <a:t>QM and Nobels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71713"/>
            <a:ext cx="9067800" cy="4267200"/>
          </a:xfrm>
        </p:spPr>
        <p:txBody>
          <a:bodyPr lIns="90000" tIns="46800" rIns="90000" bIns="46800">
            <a:normAutofit/>
          </a:bodyPr>
          <a:lstStyle/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        Prior to 1910, astonomers beleved the Universe was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static and infinite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 1916,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Einstein‘s theory of relativity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required an expanding or contracting Universe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In 1929,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Hubble</a:t>
            </a:r>
            <a:r>
              <a:rPr lang="de-DE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measured the redshift of galaxy light that by the Doppler Effect showed the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Universe is expanding.</a:t>
            </a:r>
          </a:p>
          <a:p>
            <a:pPr algn="ctr" defTabSz="44926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     But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cosmic dust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of submicron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NPs</a:t>
            </a:r>
            <a:r>
              <a:rPr lang="de-DE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permeate space and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redshift</a:t>
            </a:r>
            <a:r>
              <a:rPr lang="de-DE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galaxy light </a:t>
            </a:r>
            <a:r>
              <a:rPr lang="de-DE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without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Universe expansion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926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143000"/>
            <a:ext cx="8610600" cy="3810000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Molecular Dynamics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is commonly used to simulate heat transfer at the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the belief: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Atomistic response using L-J potentials (ab initio) is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accurate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than macroscopic finite element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programs, e.g., ANSYS, COMSOL, etc.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this talk, I show: 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gives equivalent heat transfer to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but both are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at the nanoscale by quantum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echanics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 present: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Invalid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MD solutions by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"/>
            <a:ext cx="77724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3986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986330" y="2952629"/>
            <a:ext cx="1248839" cy="1219214"/>
            <a:chOff x="3712648" y="2999354"/>
            <a:chExt cx="1248839" cy="1219214"/>
          </a:xfrm>
        </p:grpSpPr>
        <p:sp>
          <p:nvSpPr>
            <p:cNvPr id="11" name="Oval 10"/>
            <p:cNvSpPr/>
            <p:nvPr/>
          </p:nvSpPr>
          <p:spPr>
            <a:xfrm>
              <a:off x="3712648" y="2999354"/>
              <a:ext cx="1248839" cy="12192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95306" y="3424295"/>
              <a:ext cx="88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dirty="0" smtClean="0"/>
                <a:t>NP</a:t>
              </a:r>
              <a:endParaRPr lang="zh-HK" alt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18269" y="4723908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Redshift Z &gt; 1 without Universe expansion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093" y="1421606"/>
            <a:ext cx="8189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classical physics, astronomers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assume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bsorbed galaxy photon increases temperature of cosmic dust NPs</a:t>
            </a:r>
          </a:p>
          <a:p>
            <a:pPr algn="ctr"/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473" y="533400"/>
            <a:ext cx="7578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2"/>
                </a:solidFill>
                <a:latin typeface="+mj-lt"/>
              </a:rPr>
              <a:t>Redshift in Cosmic Dust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532319" y="1391273"/>
            <a:ext cx="478659" cy="50265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0285" y="2012692"/>
            <a:ext cx="3222927" cy="1801174"/>
            <a:chOff x="4685268" y="-1371600"/>
            <a:chExt cx="3222927" cy="1801174"/>
          </a:xfrm>
        </p:grpSpPr>
        <p:grpSp>
          <p:nvGrpSpPr>
            <p:cNvPr id="7" name="Group 6"/>
            <p:cNvGrpSpPr/>
            <p:nvPr/>
          </p:nvGrpSpPr>
          <p:grpSpPr>
            <a:xfrm>
              <a:off x="5598725" y="-429574"/>
              <a:ext cx="1366366" cy="859148"/>
              <a:chOff x="459870" y="929503"/>
              <a:chExt cx="1366366" cy="859148"/>
            </a:xfrm>
          </p:grpSpPr>
          <p:sp>
            <p:nvSpPr>
              <p:cNvPr id="14" name="Freeform 13"/>
              <p:cNvSpPr>
                <a:spLocks noChangeAspect="1" noEditPoints="1"/>
              </p:cNvSpPr>
              <p:nvPr/>
            </p:nvSpPr>
            <p:spPr bwMode="auto">
              <a:xfrm rot="2328950">
                <a:off x="1557418" y="1246557"/>
                <a:ext cx="268818" cy="225041"/>
              </a:xfrm>
              <a:custGeom>
                <a:avLst/>
                <a:gdLst>
                  <a:gd name="T0" fmla="*/ 3 w 9"/>
                  <a:gd name="T1" fmla="*/ 5 h 8"/>
                  <a:gd name="T2" fmla="*/ 6 w 9"/>
                  <a:gd name="T3" fmla="*/ 2 h 8"/>
                  <a:gd name="T4" fmla="*/ 7 w 9"/>
                  <a:gd name="T5" fmla="*/ 2 h 8"/>
                  <a:gd name="T6" fmla="*/ 7 w 9"/>
                  <a:gd name="T7" fmla="*/ 2 h 8"/>
                  <a:gd name="T8" fmla="*/ 3 w 9"/>
                  <a:gd name="T9" fmla="*/ 5 h 8"/>
                  <a:gd name="T10" fmla="*/ 3 w 9"/>
                  <a:gd name="T11" fmla="*/ 5 h 8"/>
                  <a:gd name="T12" fmla="*/ 3 w 9"/>
                  <a:gd name="T13" fmla="*/ 5 h 8"/>
                  <a:gd name="T14" fmla="*/ 0 w 9"/>
                  <a:gd name="T15" fmla="*/ 2 h 8"/>
                  <a:gd name="T16" fmla="*/ 9 w 9"/>
                  <a:gd name="T17" fmla="*/ 0 h 8"/>
                  <a:gd name="T18" fmla="*/ 5 w 9"/>
                  <a:gd name="T19" fmla="*/ 8 h 8"/>
                  <a:gd name="T20" fmla="*/ 0 w 9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5"/>
                    </a:moveTo>
                    <a:lnTo>
                      <a:pt x="6" y="2"/>
                    </a:ln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5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0" y="2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0795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328950">
                <a:off x="459870" y="929503"/>
                <a:ext cx="1080050" cy="859148"/>
              </a:xfrm>
              <a:custGeom>
                <a:avLst/>
                <a:gdLst>
                  <a:gd name="T0" fmla="*/ 866 w 866"/>
                  <a:gd name="T1" fmla="*/ 0 h 734"/>
                  <a:gd name="T2" fmla="*/ 666 w 866"/>
                  <a:gd name="T3" fmla="*/ 151 h 734"/>
                  <a:gd name="T4" fmla="*/ 633 w 866"/>
                  <a:gd name="T5" fmla="*/ 384 h 734"/>
                  <a:gd name="T6" fmla="*/ 349 w 866"/>
                  <a:gd name="T7" fmla="*/ 284 h 734"/>
                  <a:gd name="T8" fmla="*/ 366 w 866"/>
                  <a:gd name="T9" fmla="*/ 584 h 734"/>
                  <a:gd name="T10" fmla="*/ 50 w 866"/>
                  <a:gd name="T11" fmla="*/ 451 h 734"/>
                  <a:gd name="T12" fmla="*/ 66 w 866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734">
                    <a:moveTo>
                      <a:pt x="866" y="0"/>
                    </a:moveTo>
                    <a:cubicBezTo>
                      <a:pt x="832" y="34"/>
                      <a:pt x="699" y="84"/>
                      <a:pt x="666" y="151"/>
                    </a:cubicBezTo>
                    <a:cubicBezTo>
                      <a:pt x="616" y="217"/>
                      <a:pt x="682" y="367"/>
                      <a:pt x="633" y="384"/>
                    </a:cubicBezTo>
                    <a:cubicBezTo>
                      <a:pt x="583" y="401"/>
                      <a:pt x="399" y="251"/>
                      <a:pt x="349" y="284"/>
                    </a:cubicBezTo>
                    <a:cubicBezTo>
                      <a:pt x="316" y="317"/>
                      <a:pt x="416" y="551"/>
                      <a:pt x="366" y="584"/>
                    </a:cubicBezTo>
                    <a:cubicBezTo>
                      <a:pt x="316" y="617"/>
                      <a:pt x="100" y="434"/>
                      <a:pt x="50" y="451"/>
                    </a:cubicBezTo>
                    <a:cubicBezTo>
                      <a:pt x="0" y="484"/>
                      <a:pt x="66" y="684"/>
                      <a:pt x="66" y="734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4685268" y="-1371600"/>
              <a:ext cx="3222927" cy="150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xmlns="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27432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20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Galaxy Photon</a:t>
              </a:r>
            </a:p>
            <a:p>
              <a:pPr algn="ctr">
                <a:defRPr sz="1000"/>
              </a:pPr>
              <a:r>
                <a:rPr lang="en-US" sz="2000" dirty="0" smtClean="0">
                  <a:latin typeface="Arial"/>
                  <a:cs typeface="Arial"/>
                </a:rPr>
                <a:t>Lyman Alpha - </a:t>
              </a:r>
              <a:r>
                <a:rPr lang="en-US" altLang="zh-HK" sz="2000" dirty="0">
                  <a:latin typeface="Symbol"/>
                  <a:sym typeface="Symbol"/>
                </a:rPr>
                <a:t></a:t>
              </a:r>
              <a:r>
                <a:rPr lang="en-US" altLang="zh-HK" sz="2000" dirty="0">
                  <a:latin typeface="Symbol"/>
                </a:rPr>
                <a:t> = </a:t>
              </a:r>
              <a:r>
                <a:rPr lang="en-US" altLang="zh-HK" sz="2000" dirty="0" smtClean="0">
                  <a:latin typeface="Arial"/>
                  <a:cs typeface="Arial"/>
                </a:rPr>
                <a:t>121.6 </a:t>
              </a:r>
              <a:r>
                <a:rPr lang="en-US" altLang="zh-HK" sz="2000" dirty="0">
                  <a:latin typeface="Arial"/>
                  <a:cs typeface="Arial"/>
                </a:rPr>
                <a:t>nm </a:t>
              </a:r>
              <a:endParaRPr lang="en-US" sz="2000" b="0" i="0" u="none" strike="noStrike" baseline="0" dirty="0">
                <a:solidFill>
                  <a:schemeClr val="tx1"/>
                </a:solidFill>
                <a:latin typeface="Symbo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58773" y="2397359"/>
            <a:ext cx="2498073" cy="1629074"/>
            <a:chOff x="5356052" y="2409461"/>
            <a:chExt cx="2498073" cy="1629074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356052" y="2409461"/>
              <a:ext cx="2498073" cy="1534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20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Redshift Photon</a:t>
              </a:r>
              <a:endParaRPr lang="en-US" sz="2000" b="0" i="0" u="none" strike="noStrike" baseline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065070" y="3179387"/>
              <a:ext cx="1361843" cy="859148"/>
              <a:chOff x="4262678" y="1597689"/>
              <a:chExt cx="1361843" cy="859148"/>
            </a:xfrm>
          </p:grpSpPr>
          <p:sp>
            <p:nvSpPr>
              <p:cNvPr id="18" name="Freeform 17"/>
              <p:cNvSpPr>
                <a:spLocks noChangeAspect="1" noEditPoints="1"/>
              </p:cNvSpPr>
              <p:nvPr/>
            </p:nvSpPr>
            <p:spPr bwMode="auto">
              <a:xfrm rot="2328950">
                <a:off x="5355706" y="1914743"/>
                <a:ext cx="268815" cy="225041"/>
              </a:xfrm>
              <a:custGeom>
                <a:avLst/>
                <a:gdLst>
                  <a:gd name="T0" fmla="*/ 3 w 9"/>
                  <a:gd name="T1" fmla="*/ 5 h 8"/>
                  <a:gd name="T2" fmla="*/ 6 w 9"/>
                  <a:gd name="T3" fmla="*/ 2 h 8"/>
                  <a:gd name="T4" fmla="*/ 7 w 9"/>
                  <a:gd name="T5" fmla="*/ 2 h 8"/>
                  <a:gd name="T6" fmla="*/ 7 w 9"/>
                  <a:gd name="T7" fmla="*/ 2 h 8"/>
                  <a:gd name="T8" fmla="*/ 3 w 9"/>
                  <a:gd name="T9" fmla="*/ 5 h 8"/>
                  <a:gd name="T10" fmla="*/ 3 w 9"/>
                  <a:gd name="T11" fmla="*/ 5 h 8"/>
                  <a:gd name="T12" fmla="*/ 3 w 9"/>
                  <a:gd name="T13" fmla="*/ 5 h 8"/>
                  <a:gd name="T14" fmla="*/ 0 w 9"/>
                  <a:gd name="T15" fmla="*/ 2 h 8"/>
                  <a:gd name="T16" fmla="*/ 9 w 9"/>
                  <a:gd name="T17" fmla="*/ 0 h 8"/>
                  <a:gd name="T18" fmla="*/ 5 w 9"/>
                  <a:gd name="T19" fmla="*/ 8 h 8"/>
                  <a:gd name="T20" fmla="*/ 0 w 9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5"/>
                    </a:moveTo>
                    <a:lnTo>
                      <a:pt x="6" y="2"/>
                    </a:ln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5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0" y="2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5050"/>
              </a:solidFill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2328950">
                <a:off x="4262678" y="1597689"/>
                <a:ext cx="1080038" cy="859148"/>
              </a:xfrm>
              <a:custGeom>
                <a:avLst/>
                <a:gdLst>
                  <a:gd name="T0" fmla="*/ 866 w 866"/>
                  <a:gd name="T1" fmla="*/ 0 h 734"/>
                  <a:gd name="T2" fmla="*/ 666 w 866"/>
                  <a:gd name="T3" fmla="*/ 151 h 734"/>
                  <a:gd name="T4" fmla="*/ 633 w 866"/>
                  <a:gd name="T5" fmla="*/ 384 h 734"/>
                  <a:gd name="T6" fmla="*/ 349 w 866"/>
                  <a:gd name="T7" fmla="*/ 284 h 734"/>
                  <a:gd name="T8" fmla="*/ 366 w 866"/>
                  <a:gd name="T9" fmla="*/ 584 h 734"/>
                  <a:gd name="T10" fmla="*/ 50 w 866"/>
                  <a:gd name="T11" fmla="*/ 451 h 734"/>
                  <a:gd name="T12" fmla="*/ 66 w 866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734">
                    <a:moveTo>
                      <a:pt x="866" y="0"/>
                    </a:moveTo>
                    <a:cubicBezTo>
                      <a:pt x="832" y="34"/>
                      <a:pt x="699" y="84"/>
                      <a:pt x="666" y="151"/>
                    </a:cubicBezTo>
                    <a:cubicBezTo>
                      <a:pt x="616" y="217"/>
                      <a:pt x="682" y="367"/>
                      <a:pt x="633" y="384"/>
                    </a:cubicBezTo>
                    <a:cubicBezTo>
                      <a:pt x="583" y="401"/>
                      <a:pt x="399" y="251"/>
                      <a:pt x="349" y="284"/>
                    </a:cubicBezTo>
                    <a:cubicBezTo>
                      <a:pt x="316" y="317"/>
                      <a:pt x="416" y="551"/>
                      <a:pt x="366" y="584"/>
                    </a:cubicBezTo>
                    <a:cubicBezTo>
                      <a:pt x="316" y="617"/>
                      <a:pt x="100" y="434"/>
                      <a:pt x="50" y="451"/>
                    </a:cubicBezTo>
                    <a:cubicBezTo>
                      <a:pt x="0" y="484"/>
                      <a:pt x="66" y="684"/>
                      <a:pt x="66" y="73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5701077" y="2708722"/>
              <a:ext cx="1766847" cy="696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xmlns="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Symbol"/>
                </a:rPr>
                <a:t>l</a:t>
              </a:r>
              <a:r>
                <a:rPr lang="en-US" sz="1800" b="0" i="0" u="none" strike="noStrike" baseline="-25000" dirty="0" smtClean="0">
                  <a:solidFill>
                    <a:schemeClr val="tx1"/>
                  </a:solidFill>
                  <a:latin typeface="Arial"/>
                  <a:cs typeface="Arial"/>
                </a:rPr>
                <a:t>o </a:t>
              </a:r>
              <a:r>
                <a:rPr lang="en-US" sz="1800" b="0" i="0" u="none" strike="noStrike" baseline="0" dirty="0">
                  <a:solidFill>
                    <a:schemeClr val="tx1"/>
                  </a:solidFill>
                  <a:latin typeface="Arial"/>
                  <a:cs typeface="Arial"/>
                </a:rPr>
                <a:t>= 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2nD &gt;</a:t>
              </a:r>
              <a:r>
                <a:rPr lang="en-US" sz="1800" b="0" i="0" u="none" strike="noStrike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  <a:sym typeface="Symbol"/>
                </a:rPr>
                <a:t>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endParaRPr lang="en-US" sz="1800" b="0" i="0" u="none" strike="noStrike" baseline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-1094258" y="3045696"/>
            <a:ext cx="634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600" dirty="0" smtClean="0">
                <a:latin typeface="Arial" pitchFamily="34" charset="0"/>
                <a:cs typeface="Arial" pitchFamily="34" charset="0"/>
              </a:rPr>
              <a:t>D = 300 nm, n = 1.5 </a:t>
            </a:r>
            <a:r>
              <a:rPr lang="en-US" altLang="zh-HK" sz="1600" dirty="0" smtClean="0">
                <a:latin typeface="Arial" pitchFamily="34" charset="0"/>
                <a:cs typeface="Arial" pitchFamily="34" charset="0"/>
                <a:sym typeface="Symbol"/>
              </a:rPr>
              <a:t> </a:t>
            </a:r>
            <a:r>
              <a:rPr lang="en-US" altLang="zh-HK" sz="1200" dirty="0" smtClean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altLang="zh-HK" sz="1600" dirty="0" smtClean="0">
                <a:latin typeface="Arial" pitchFamily="34" charset="0"/>
                <a:cs typeface="Arial" pitchFamily="34" charset="0"/>
                <a:sym typeface="Symbol"/>
              </a:rPr>
              <a:t> = 900 nm </a:t>
            </a:r>
          </a:p>
          <a:p>
            <a:pPr algn="ctr">
              <a:defRPr sz="1000"/>
            </a:pPr>
            <a:r>
              <a:rPr lang="en-US" altLang="zh-HK" sz="1600" dirty="0" smtClean="0">
                <a:latin typeface="Arial" pitchFamily="34" charset="0"/>
                <a:cs typeface="Arial" pitchFamily="34" charset="0"/>
                <a:sym typeface="Symbol"/>
              </a:rPr>
              <a:t> Z = 6.4  </a:t>
            </a:r>
            <a:endParaRPr lang="zh-HK" alt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89030" y="2477181"/>
            <a:ext cx="2858477" cy="559449"/>
            <a:chOff x="3520864" y="733611"/>
            <a:chExt cx="2858477" cy="559449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343400" y="733611"/>
                  <a:ext cx="2035941" cy="559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Z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  <a:sym typeface="Symbol"/>
                              </a:rPr>
                              <m:t>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733611"/>
                  <a:ext cx="2035941" cy="5594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3520864" y="871629"/>
              <a:ext cx="12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 smtClean="0">
                  <a:latin typeface="Arial" pitchFamily="34" charset="0"/>
                  <a:cs typeface="Arial" pitchFamily="34" charset="0"/>
                </a:rPr>
                <a:t>Redshift</a:t>
              </a:r>
              <a:endParaRPr lang="zh-HK" alt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405" y="3802258"/>
            <a:ext cx="3343206" cy="621260"/>
            <a:chOff x="1913320" y="2438400"/>
            <a:chExt cx="3343206" cy="62126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913320" y="2438400"/>
                  <a:ext cx="2524847" cy="621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HK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HK" sz="1600" b="0" i="0" smtClean="0">
                                <a:latin typeface="Cambria Math"/>
                              </a:rPr>
                              <m:t>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HK" sz="1600" b="0" i="0" smtClean="0">
                                <a:latin typeface="Cambria Math"/>
                              </a:rPr>
                              <m:t>c</m:t>
                            </m:r>
                          </m:den>
                        </m:f>
                        <m:r>
                          <a:rPr lang="en-US" altLang="zh-HK" sz="1600" b="0" i="1" smtClean="0"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HK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HK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 sz="1600" b="0" i="0" smtClean="0">
                                        <a:latin typeface="Cambria Math"/>
                                      </a:rPr>
                                      <m:t>Z</m:t>
                                    </m:r>
                                    <m:r>
                                      <a:rPr lang="en-US" altLang="zh-HK" sz="16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HK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HK" sz="1600" b="0" i="1" smtClean="0">
                                <a:latin typeface="Cambria Math"/>
                              </a:rPr>
                              <m:t>−1 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HK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HK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HK" sz="1600" i="0">
                                        <a:latin typeface="Cambria Math"/>
                                      </a:rPr>
                                      <m:t>Z</m:t>
                                    </m:r>
                                    <m:r>
                                      <a:rPr lang="en-US" altLang="zh-HK" sz="16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HK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HK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HK" sz="1600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3320" y="2438400"/>
                  <a:ext cx="2524847" cy="6212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3901460" y="2556135"/>
              <a:ext cx="1355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1600" dirty="0" smtClean="0">
                  <a:sym typeface="Symbol"/>
                </a:rPr>
                <a:t> </a:t>
              </a:r>
              <a:r>
                <a:rPr lang="en-US" altLang="zh-HK" sz="1600" dirty="0" smtClean="0">
                  <a:sym typeface="Symbol"/>
                </a:rPr>
                <a:t>0.966 !!!</a:t>
              </a:r>
              <a:endParaRPr lang="zh-HK" alt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03548" y="2863441"/>
            <a:ext cx="2877490" cy="1804954"/>
            <a:chOff x="2923828" y="3064676"/>
            <a:chExt cx="2877490" cy="1804954"/>
          </a:xfrm>
        </p:grpSpPr>
        <p:sp>
          <p:nvSpPr>
            <p:cNvPr id="61" name="TextBox 60"/>
            <p:cNvSpPr txBox="1"/>
            <p:nvPr/>
          </p:nvSpPr>
          <p:spPr>
            <a:xfrm>
              <a:off x="2923828" y="4500298"/>
              <a:ext cx="287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      Surface Absorption</a:t>
              </a:r>
              <a:endParaRPr lang="zh-HK" alt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466553" y="3064676"/>
              <a:ext cx="1361247" cy="13414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7162" y="3498193"/>
              <a:ext cx="598406" cy="474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dirty="0" smtClean="0"/>
                <a:t>NP</a:t>
              </a:r>
              <a:endParaRPr lang="zh-HK" altLang="en-US" sz="2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0537" y="2815323"/>
            <a:ext cx="1662712" cy="1805809"/>
            <a:chOff x="6990847" y="3941845"/>
            <a:chExt cx="1662712" cy="1805809"/>
          </a:xfrm>
        </p:grpSpPr>
        <p:sp>
          <p:nvSpPr>
            <p:cNvPr id="63" name="TextBox 62"/>
            <p:cNvSpPr txBox="1"/>
            <p:nvPr/>
          </p:nvSpPr>
          <p:spPr>
            <a:xfrm>
              <a:off x="6990847" y="5378322"/>
              <a:ext cx="1662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QED under TIR</a:t>
              </a:r>
              <a:endParaRPr lang="zh-HK" alt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990847" y="3941845"/>
              <a:ext cx="1417953" cy="138434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33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79209" y="4387663"/>
              <a:ext cx="57396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000" dirty="0" smtClean="0"/>
                <a:t>NP</a:t>
              </a:r>
              <a:endParaRPr lang="zh-HK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5800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31341"/>
            <a:ext cx="8705850" cy="5811838"/>
          </a:xfrm>
        </p:spPr>
        <p:txBody>
          <a:bodyPr lIns="90000" tIns="46800" rIns="90000" bIns="46800"/>
          <a:lstStyle/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4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8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0" dirty="0" smtClean="0">
                <a:latin typeface="Arial" pitchFamily="34" charset="0"/>
                <a:cs typeface="Arial" pitchFamily="34" charset="0"/>
              </a:rPr>
              <a:t>Referring to his calculation showing acccelerated Universe expansion,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Reiss </a:t>
            </a:r>
            <a:r>
              <a:rPr lang="de-DE" sz="2000" b="0" dirty="0" smtClean="0">
                <a:latin typeface="Arial" pitchFamily="34" charset="0"/>
                <a:cs typeface="Arial" pitchFamily="34" charset="0"/>
              </a:rPr>
              <a:t>is quoted as saying: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  <a:p>
            <a:pPr algn="ctr" defTabSz="449263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"I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remember thinking, I've made a terrible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mistake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 and I have to find this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mistake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"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algn="ctr" defTabSz="449263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Others said: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[Riess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did a lot after the initial result to show that there was no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sneaky effect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due 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dust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absorption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“</a:t>
            </a:r>
            <a:endParaRPr lang="en-US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is not sneaky 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Reiss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make a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Redshift occurs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cosmic dust 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Universe expansion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Nobel in physics for 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Higgs field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not needed to explain dark energy and matter as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Universe not expanding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because of cosmic dust</a:t>
            </a: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Nobel in Chemistry gives a simplified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procedure, but is invalid because the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vanishing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heat capacity required by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excluded.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83641"/>
            <a:ext cx="581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chemeClr val="tx2"/>
                </a:solidFill>
                <a:latin typeface="+mj-lt"/>
              </a:rPr>
              <a:t> 2011 and 2013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853082"/>
            <a:ext cx="8343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HK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altLang="zh-HK" sz="20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de-DE" altLang="zh-HK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de-DE" altLang="zh-HK" sz="2000" dirty="0">
                <a:latin typeface="Arial" pitchFamily="34" charset="0"/>
                <a:cs typeface="Arial" pitchFamily="34" charset="0"/>
              </a:rPr>
              <a:t> Physics </a:t>
            </a:r>
            <a:r>
              <a:rPr lang="de-DE" altLang="zh-HK" sz="2000" dirty="0" smtClean="0">
                <a:latin typeface="Arial" pitchFamily="34" charset="0"/>
                <a:cs typeface="Arial" pitchFamily="34" charset="0"/>
              </a:rPr>
              <a:t>Nobel went to a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tronomers 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Schmidt, Pearlmutter,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Reiss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for the discovery of an </a:t>
            </a:r>
            <a:r>
              <a:rPr lang="de-DE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accelerated expanding </a:t>
            </a: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Universe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85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772400" cy="6111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ea typeface="新細明體" pitchFamily="18" charset="-120"/>
              </a:rPr>
              <a:t>      </a:t>
            </a:r>
            <a:r>
              <a:rPr lang="en-US" altLang="zh-TW" b="1" dirty="0" smtClean="0"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zh-CN" sz="2400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4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ea typeface="SimSun" pitchFamily="2" charset="-122"/>
              </a:rPr>
              <a:t>     </a:t>
            </a: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400" b="0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0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MD and FE Restrictions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3276600"/>
            <a:ext cx="8305800" cy="1752600"/>
          </a:xfrm>
        </p:spPr>
        <p:txBody>
          <a:bodyPr>
            <a:normAutofit/>
          </a:bodyPr>
          <a:lstStyle/>
          <a:p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restricted by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atoms having thermal heat capacity </a:t>
            </a:r>
          </a:p>
          <a:p>
            <a:endParaRPr lang="en-US" altLang="zh-HK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altLang="zh-H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statistical </a:t>
            </a:r>
            <a:r>
              <a:rPr lang="en-US" altLang="zh-HK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mechanics</a:t>
            </a:r>
            <a:endParaRPr lang="en-US" altLang="zh-HK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2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-1524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Validity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2999" cy="1752600"/>
          </a:xfrm>
        </p:spPr>
        <p:txBody>
          <a:bodyPr>
            <a:noAutofit/>
          </a:bodyPr>
          <a:lstStyle/>
          <a:p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Historically,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simulations of the bulk performed under periodic boundary conditions PBC 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assume</a:t>
            </a:r>
            <a:r>
              <a:rPr lang="en-US" altLang="zh-HK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atoms have heat capacity</a:t>
            </a: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macroscopic bulk being simulated, all atoms do indeed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heat capacity </a:t>
            </a:r>
          </a:p>
          <a:p>
            <a:endParaRPr lang="en-US" altLang="zh-HK" sz="1800" b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therefore 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altLang="zh-HK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bulk PBC simulations </a:t>
            </a:r>
            <a:endParaRPr lang="zh-HK" alt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7" y="1981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4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Discrete and Periodic </a:t>
            </a:r>
            <a:r>
              <a:rPr lang="en-US" b="1" dirty="0" err="1" smtClean="0"/>
              <a:t>BCs</a:t>
            </a:r>
            <a:r>
              <a:rPr lang="en-US" b="1" dirty="0" smtClean="0"/>
              <a:t> 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990600"/>
            <a:ext cx="3381699" cy="1969532"/>
            <a:chOff x="0" y="1371600"/>
            <a:chExt cx="3381699" cy="1969532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1600"/>
              <a:ext cx="3381699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219200" y="29718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Discrete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352800"/>
            <a:ext cx="3276600" cy="2224564"/>
            <a:chOff x="0" y="3352800"/>
            <a:chExt cx="3276600" cy="2224564"/>
          </a:xfrm>
        </p:grpSpPr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52800"/>
              <a:ext cx="3276600" cy="208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00100" y="5208032"/>
              <a:ext cx="1981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Computation Box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76600" y="1143000"/>
            <a:ext cx="5867400" cy="4189690"/>
            <a:chOff x="3276600" y="1066800"/>
            <a:chExt cx="5867400" cy="418969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1066800"/>
              <a:ext cx="5867400" cy="418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943600" y="4876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PBC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Today, MD is not used for bulk simulations, but rather for the atomistic response of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discrete molecules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nanostructures 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Problem is  MD programs based 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assume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has heat capacity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.e.;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temperature changes allowed  in folding  proteins.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forbids temperature changes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unphysical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results, e.g.,</a:t>
            </a:r>
            <a:endParaRPr lang="en-US" sz="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Conductivity in Thin films depends on thickness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Nanofluids violate mixing rules, 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this so?</a:t>
            </a:r>
          </a:p>
          <a:p>
            <a:pPr marL="0" indent="0" algn="ctr">
              <a:buNone/>
            </a:pPr>
            <a:endParaRPr lang="en-US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Problem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89988" y="1539290"/>
            <a:ext cx="3714751" cy="1744192"/>
            <a:chOff x="2286000" y="1553528"/>
            <a:chExt cx="3943350" cy="1851527"/>
          </a:xfrm>
        </p:grpSpPr>
        <p:grpSp>
          <p:nvGrpSpPr>
            <p:cNvPr id="6" name="Group 5"/>
            <p:cNvGrpSpPr/>
            <p:nvPr/>
          </p:nvGrpSpPr>
          <p:grpSpPr>
            <a:xfrm>
              <a:off x="3562350" y="1553528"/>
              <a:ext cx="2667000" cy="1851527"/>
              <a:chOff x="3562350" y="1676400"/>
              <a:chExt cx="2667000" cy="1851527"/>
            </a:xfrm>
          </p:grpSpPr>
          <p:pic>
            <p:nvPicPr>
              <p:cNvPr id="18434" name="Picture 2" descr="E:\PROTEIN\protein-folding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2350" y="1676400"/>
                <a:ext cx="2438400" cy="1828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582573" y="3135867"/>
                <a:ext cx="1238251" cy="3920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Unfolded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38750" y="2982278"/>
                <a:ext cx="990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Folded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86000" y="184838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latin typeface="Arial" pitchFamily="34" charset="0"/>
                  <a:cs typeface="Arial" pitchFamily="34" charset="0"/>
                </a:rPr>
                <a:t>Protein  Folding</a:t>
              </a:r>
              <a:endParaRPr lang="zh-HK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3600" y="2400133"/>
            <a:ext cx="22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Pretty Pictures</a:t>
            </a:r>
            <a:endParaRPr lang="zh-HK" altLang="en-US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6452" y="1132603"/>
            <a:ext cx="6059877" cy="3886200"/>
            <a:chOff x="0" y="0"/>
            <a:chExt cx="3204754" cy="2055222"/>
          </a:xfrm>
        </p:grpSpPr>
        <mc:AlternateContent xmlns:mc="http://schemas.openxmlformats.org/markup-compatibility/2006">
          <mc:Choice xmlns:a14="http://schemas.microsoft.com/office/drawing/2010/main" xmlns="" Requires="a14">
            <p:graphicFrame>
              <p:nvGraphicFramePr>
                <p:cNvPr id="3" name="Char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61431012"/>
                    </p:ext>
                  </p:extLst>
                </p:nvPr>
              </p:nvGraphicFramePr>
              <p:xfrm>
                <a:off x="0" y="0"/>
                <a:ext cx="3204754" cy="20552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</mc:Choice>
          <mc:Fallback>
            <p:graphicFrame>
              <p:nvGraphicFramePr>
                <p:cNvPr id="3" name="Char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xmlns:a14="http://schemas.microsoft.com/office/drawing/2010/main" val="4062798426"/>
                    </p:ext>
                  </p:extLst>
                </p:nvPr>
              </p:nvGraphicFramePr>
              <p:xfrm>
                <a:off x="0" y="0"/>
                <a:ext cx="3204754" cy="205522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Text Box 5"/>
                <p:cNvSpPr txBox="1">
                  <a:spLocks/>
                </p:cNvSpPr>
                <p:nvPr/>
              </p:nvSpPr>
              <p:spPr>
                <a:xfrm>
                  <a:off x="661851" y="765671"/>
                  <a:ext cx="1161415" cy="5422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 hangingPunct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i="0" kern="5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</a:rPr>
                          <m:t>E</m:t>
                        </m:r>
                        <m:r>
                          <a:rPr lang="en-US" sz="1600" i="0" kern="5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</a:rPr>
                          <m:t>= </m:t>
                        </m:r>
                        <m:f>
                          <m:fPr>
                            <m:ctrlPr>
                              <a:rPr lang="en-US" sz="1600" i="1" kern="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1600" i="1" kern="5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PMingLiU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600" i="0" kern="5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PMingLiU"/>
                                  </a:rPr>
                                  <m:t>hc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1600" i="0" kern="5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PMingLiU"/>
                                  </a:rPr>
                                  <m:t>λ</m:t>
                                </m:r>
                              </m:den>
                            </m:f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i="0" kern="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sz="1600" i="1" kern="5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PMingLiU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 kern="5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PMingLiU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i="0" kern="5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PMingLiU"/>
                                      </a:rPr>
                                      <m:t>hc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600" i="0" kern="5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PMingLiU"/>
                                      </a:rPr>
                                      <m:t>λkT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i="0" kern="5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</a:rPr>
                              <m:t>−1</m:t>
                            </m:r>
                          </m:den>
                        </m:f>
                      </m:oMath>
                    </m:oMathPara>
                  </a14:m>
                  <a:endParaRPr lang="en-US" sz="1600" kern="50" dirty="0">
                    <a:effectLst/>
                    <a:latin typeface="Times New Roman"/>
                    <a:ea typeface="PMingLiU"/>
                  </a:endParaRPr>
                </a:p>
                <a:p>
                  <a:pPr marL="0" marR="0" algn="just" hangingPunct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kern="50" dirty="0">
                      <a:effectLst/>
                      <a:latin typeface="Times New Roman"/>
                      <a:ea typeface="PMingLiU"/>
                    </a:rPr>
                    <a:t> </a:t>
                  </a:r>
                </a:p>
              </p:txBody>
            </p:sp>
          </mc:Choice>
          <mc:Fallback>
            <p:sp>
              <p:nvSpPr>
                <p:cNvPr id="4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51" y="765671"/>
                  <a:ext cx="1161415" cy="5422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0955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ea typeface="新細明體" pitchFamily="18" charset="-120"/>
              </a:rPr>
              <a:t>Heat Capacity of the Atom</a:t>
            </a:r>
            <a:endParaRPr lang="en-US" altLang="zh-TW" b="1" dirty="0">
              <a:ea typeface="新細明體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596547"/>
            <a:ext cx="199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Nanoscale</a:t>
            </a:r>
            <a:r>
              <a:rPr lang="en-US" dirty="0" smtClean="0"/>
              <a:t> -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62200" y="4243348"/>
            <a:ext cx="304800" cy="353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4873547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Classical  physics  E = kT at macro and nanoscale</a:t>
            </a:r>
          </a:p>
          <a:p>
            <a:pPr algn="ctr"/>
            <a:r>
              <a:rPr lang="en-US" dirty="0" smtClean="0"/>
              <a:t>QM kT </a:t>
            </a:r>
            <a:r>
              <a:rPr lang="en-US" dirty="0" smtClean="0">
                <a:sym typeface="Symbol"/>
              </a:rPr>
              <a:t> 0 at nanoscale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44789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Macroscale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flipH="1" flipV="1">
            <a:off x="6934200" y="4243348"/>
            <a:ext cx="228600" cy="420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75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06680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Quantum Corrections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7650" y="234315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/>
              <a:t>The </a:t>
            </a:r>
            <a:r>
              <a:rPr lang="en-US" altLang="zh-HK" dirty="0" smtClean="0"/>
              <a:t>vanishing heat capacity in  the Einstein-</a:t>
            </a:r>
            <a:r>
              <a:rPr lang="en-US" altLang="zh-HK" dirty="0" err="1" smtClean="0"/>
              <a:t>Hopf</a:t>
            </a:r>
            <a:r>
              <a:rPr lang="en-US" altLang="zh-HK" dirty="0" smtClean="0"/>
              <a:t> of </a:t>
            </a:r>
            <a:r>
              <a:rPr lang="en-US" altLang="zh-HK" dirty="0"/>
              <a:t>QM is </a:t>
            </a:r>
            <a:r>
              <a:rPr lang="en-US" altLang="zh-HK" dirty="0" smtClean="0"/>
              <a:t>consistent                               </a:t>
            </a:r>
            <a:r>
              <a:rPr lang="en-US" altLang="zh-HK" dirty="0"/>
              <a:t>with </a:t>
            </a:r>
            <a:r>
              <a:rPr lang="en-US" altLang="zh-HK" dirty="0" smtClean="0"/>
              <a:t>making </a:t>
            </a:r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</a:rPr>
              <a:t>QCs</a:t>
            </a:r>
            <a:r>
              <a:rPr lang="en-US" altLang="zh-HK" dirty="0" smtClean="0"/>
              <a:t> of heat capacity to MD solutions.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b="1" dirty="0">
                <a:solidFill>
                  <a:schemeClr val="accent6">
                    <a:lumMod val="75000"/>
                  </a:schemeClr>
                </a:solidFill>
              </a:rPr>
              <a:t>QC</a:t>
            </a:r>
            <a:r>
              <a:rPr lang="en-US" altLang="zh-HK" dirty="0"/>
              <a:t> = quantum corrections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/>
              <a:t>See  Allen </a:t>
            </a:r>
            <a:r>
              <a:rPr lang="en-US" altLang="zh-HK" dirty="0"/>
              <a:t>and </a:t>
            </a:r>
            <a:r>
              <a:rPr lang="en-US" altLang="zh-HK" dirty="0" err="1" smtClean="0"/>
              <a:t>Tildesley</a:t>
            </a:r>
            <a:r>
              <a:rPr lang="en-US" altLang="zh-HK" dirty="0"/>
              <a:t> </a:t>
            </a:r>
            <a:r>
              <a:rPr lang="en-US" altLang="zh-HK" dirty="0" smtClean="0"/>
              <a:t>-  </a:t>
            </a:r>
            <a:r>
              <a:rPr lang="en-US" altLang="zh-HK" i="1" dirty="0"/>
              <a:t>Computer Simulations of Liquids</a:t>
            </a:r>
            <a:r>
              <a:rPr lang="en-US" altLang="zh-HK" dirty="0"/>
              <a:t>, </a:t>
            </a:r>
            <a:r>
              <a:rPr lang="en-US" altLang="zh-HK" dirty="0" smtClean="0"/>
              <a:t>1987</a:t>
            </a:r>
            <a:r>
              <a:rPr lang="en-US" altLang="zh-HK" dirty="0"/>
              <a:t>.</a:t>
            </a:r>
            <a:r>
              <a:rPr lang="en-US" altLang="zh-HK" dirty="0" smtClean="0"/>
              <a:t> </a:t>
            </a:r>
          </a:p>
          <a:p>
            <a:pPr algn="ctr"/>
            <a:endParaRPr lang="en-US" altLang="zh-HK" dirty="0"/>
          </a:p>
          <a:p>
            <a:pPr algn="ctr"/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</a:rPr>
              <a:t>QCs</a:t>
            </a:r>
            <a:r>
              <a:rPr lang="en-US" altLang="zh-HK" dirty="0" smtClean="0"/>
              <a:t> show heat capacity vanishes  in MD </a:t>
            </a:r>
            <a:r>
              <a:rPr lang="en-US" altLang="zh-HK" dirty="0"/>
              <a:t>solutions </a:t>
            </a:r>
            <a:r>
              <a:rPr lang="en-US" altLang="zh-HK" dirty="0" smtClean="0"/>
              <a:t>, but is </a:t>
            </a:r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</a:rPr>
              <a:t>ignored</a:t>
            </a:r>
            <a:r>
              <a:rPr lang="en-US" altLang="zh-HK" dirty="0" smtClean="0"/>
              <a:t>.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/>
              <a:t> </a:t>
            </a:r>
            <a:r>
              <a:rPr lang="en-US" altLang="zh-HK" dirty="0"/>
              <a:t>A</a:t>
            </a:r>
            <a:r>
              <a:rPr lang="en-US" altLang="zh-HK" dirty="0" smtClean="0"/>
              <a:t>n uncountable </a:t>
            </a:r>
            <a:r>
              <a:rPr lang="en-US" altLang="zh-HK" dirty="0" err="1" smtClean="0"/>
              <a:t>nunber</a:t>
            </a:r>
            <a:r>
              <a:rPr lang="en-US" altLang="zh-HK" dirty="0" smtClean="0"/>
              <a:t> of </a:t>
            </a:r>
            <a:r>
              <a:rPr lang="en-US" altLang="zh-HK" b="1" dirty="0" smtClean="0">
                <a:solidFill>
                  <a:schemeClr val="accent6">
                    <a:lumMod val="75000"/>
                  </a:schemeClr>
                </a:solidFill>
              </a:rPr>
              <a:t>invalid </a:t>
            </a:r>
            <a:r>
              <a:rPr lang="en-US" altLang="zh-HK" dirty="0" smtClean="0"/>
              <a:t> MD solutions in literature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34749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3073"/>
            <a:ext cx="8229600" cy="441245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Lack of heat capacity by QM precludes EM energy conservation in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discrete molecules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nanostructures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Absorbed EM energy is conserved by creating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induced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excitons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(holon and electron pairs) at the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resonant frequency.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2800" b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Quantum Electrodynamics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  <a:r>
              <a:rPr lang="en-US" sz="2800" b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Total Internal Reflection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Electromagnetic</a:t>
            </a:r>
            <a:endParaRPr lang="en-US" sz="2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36993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Upon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recombination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the excitons emit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radiation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charges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molecule and nanostructure </a:t>
            </a:r>
            <a:r>
              <a:rPr lang="en-US" dirty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lost to the surroundings.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FGNSM">
      <a:majorFont>
        <a:latin typeface="Calibri"/>
        <a:ea typeface=""/>
        <a:cs typeface="B Mitra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8094</TotalTime>
  <Words>1428</Words>
  <Application>Microsoft Office PowerPoint</Application>
  <PresentationFormat>On-screen Show (4:3)</PresentationFormat>
  <Paragraphs>240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Acrobat Document</vt:lpstr>
      <vt:lpstr>Validity of Molecular Dynamics Heat Transfer by Quantum Mechanics </vt:lpstr>
      <vt:lpstr>Introduction</vt:lpstr>
      <vt:lpstr>MD and FE Restrictions</vt:lpstr>
      <vt:lpstr>Validity</vt:lpstr>
      <vt:lpstr>Discrete and Periodic BCs </vt:lpstr>
      <vt:lpstr>Problem</vt:lpstr>
      <vt:lpstr>Slide 7</vt:lpstr>
      <vt:lpstr>Quantum Corrections</vt:lpstr>
      <vt:lpstr>Conservation of Energy</vt:lpstr>
      <vt:lpstr>TIR Confinement and QED</vt:lpstr>
      <vt:lpstr>QED Heat Transfer</vt:lpstr>
      <vt:lpstr>MD - Discrete and PBC</vt:lpstr>
      <vt:lpstr>MD - NW in Tensile Test NW = Nanowire</vt:lpstr>
      <vt:lpstr>MD - NW in Tensile Test</vt:lpstr>
      <vt:lpstr>Slide 15</vt:lpstr>
      <vt:lpstr>MD – NW in Triaxial Tension</vt:lpstr>
      <vt:lpstr>MD - NW Summary</vt:lpstr>
      <vt:lpstr>Conclusions</vt:lpstr>
      <vt:lpstr>QM and Nobels</vt:lpstr>
      <vt:lpstr>Slide 20</vt:lpstr>
      <vt:lpstr>Slide 21</vt:lpstr>
      <vt:lpstr>      Questions &amp; Papers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Unique</cp:lastModifiedBy>
  <cp:revision>656</cp:revision>
  <dcterms:created xsi:type="dcterms:W3CDTF">2011-07-17T19:05:40Z</dcterms:created>
  <dcterms:modified xsi:type="dcterms:W3CDTF">2013-11-02T06:05:47Z</dcterms:modified>
</cp:coreProperties>
</file>