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43" r:id="rId2"/>
    <p:sldId id="345" r:id="rId3"/>
    <p:sldId id="359" r:id="rId4"/>
    <p:sldId id="379" r:id="rId5"/>
    <p:sldId id="380" r:id="rId6"/>
    <p:sldId id="360" r:id="rId7"/>
    <p:sldId id="362" r:id="rId8"/>
    <p:sldId id="377" r:id="rId9"/>
    <p:sldId id="352" r:id="rId10"/>
    <p:sldId id="320" r:id="rId11"/>
    <p:sldId id="342" r:id="rId12"/>
    <p:sldId id="294" r:id="rId13"/>
    <p:sldId id="353" r:id="rId14"/>
    <p:sldId id="323" r:id="rId15"/>
    <p:sldId id="366" r:id="rId16"/>
    <p:sldId id="351" r:id="rId17"/>
    <p:sldId id="369" r:id="rId18"/>
    <p:sldId id="375" r:id="rId19"/>
    <p:sldId id="370" r:id="rId20"/>
    <p:sldId id="374" r:id="rId21"/>
    <p:sldId id="371" r:id="rId22"/>
    <p:sldId id="372" r:id="rId23"/>
    <p:sldId id="382" r:id="rId24"/>
    <p:sldId id="381" r:id="rId25"/>
    <p:sldId id="373" r:id="rId26"/>
    <p:sldId id="378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88B598B7-D015-40B5-86C3-5FE278FB15D0}">
          <p14:sldIdLst>
            <p14:sldId id="343"/>
            <p14:sldId id="345"/>
            <p14:sldId id="359"/>
            <p14:sldId id="379"/>
            <p14:sldId id="380"/>
            <p14:sldId id="360"/>
            <p14:sldId id="362"/>
            <p14:sldId id="377"/>
            <p14:sldId id="352"/>
            <p14:sldId id="320"/>
            <p14:sldId id="342"/>
            <p14:sldId id="294"/>
            <p14:sldId id="353"/>
            <p14:sldId id="323"/>
            <p14:sldId id="366"/>
            <p14:sldId id="351"/>
            <p14:sldId id="369"/>
            <p14:sldId id="375"/>
            <p14:sldId id="370"/>
            <p14:sldId id="374"/>
            <p14:sldId id="371"/>
            <p14:sldId id="372"/>
            <p14:sldId id="382"/>
            <p14:sldId id="381"/>
            <p14:sldId id="373"/>
            <p14:sldId id="378"/>
          </p14:sldIdLst>
        </p14:section>
        <p14:section name="Untitled Section" id="{08642728-BD9E-46B0-8717-1970196495FF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02" autoAdjust="0"/>
    <p:restoredTop sz="94684" autoAdjust="0"/>
  </p:normalViewPr>
  <p:slideViewPr>
    <p:cSldViewPr>
      <p:cViewPr>
        <p:scale>
          <a:sx n="50" d="100"/>
          <a:sy n="50" d="100"/>
        </p:scale>
        <p:origin x="-1302" y="-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3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E7DF528-33EF-4E0B-8F95-70DD6E24992C}" type="datetimeFigureOut">
              <a:rPr lang="en-US"/>
              <a:pPr>
                <a:defRPr/>
              </a:pPr>
              <a:t>12/6/2015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401D2D1-74E9-40F2-B540-B5527F5581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573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877086-EFC6-4BC5-8ED9-C5DE74D4CD0D}" type="slidenum">
              <a:rPr lang="zh-TW" altLang="en-US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zh-TW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TW" sz="900" dirty="0" smtClean="0">
                <a:latin typeface="Arial" charset="0"/>
              </a:rPr>
              <a:t>Enter speaker notes here.</a:t>
            </a:r>
          </a:p>
        </p:txBody>
      </p:sp>
    </p:spTree>
    <p:extLst>
      <p:ext uri="{BB962C8B-B14F-4D97-AF65-F5344CB8AC3E}">
        <p14:creationId xmlns:p14="http://schemas.microsoft.com/office/powerpoint/2010/main" val="2301661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303D1F-195E-46D3-9CED-5897A9977032}" type="slidenum">
              <a:rPr lang="en-US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23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01D2D1-74E9-40F2-B540-B5527F5581C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1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6710D4-E019-4D29-9BD3-F7845243AA05}" type="slidenum">
              <a:rPr lang="zh-TW" altLang="en-US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zh-TW"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TW" sz="900" smtClean="0">
                <a:latin typeface="Arial" charset="0"/>
              </a:rPr>
              <a:t>Enter speaker notes here.</a:t>
            </a:r>
          </a:p>
          <a:p>
            <a:pPr>
              <a:spcBef>
                <a:spcPct val="0"/>
              </a:spcBef>
            </a:pPr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317218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CB742BD8-ADCE-4F03-9AE2-8AEB8E92DF60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28259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45FB039D-5086-4665-B0DA-4106EDF03B59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13234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18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F341928F-B5B5-4E02-8DEE-CA5D09BABFBC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50762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A29B9E06-F511-4103-9B39-075A50F18143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43758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82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3810000" cy="182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ADBA5BAC-1348-4002-89DB-10C1E8D9C47F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69780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C633E-D8DF-41D0-A0E1-8970EAADBE22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50971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66490092-982C-4544-AFA6-EDE20A67F84A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77773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8418FBF4-F639-4D82-B517-9D146DC63F72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5407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427093CD-9C91-49F7-B61A-4522DF42EE3C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6513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2541E8F9-21F3-40F7-96F1-A1A5438FB06B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07280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ED08211F-643D-4B1C-80C2-35AB825936F6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34730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2A747D43-6AF8-44EC-A9E5-3F436C088C59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59976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Aft>
                <a:spcPts val="0"/>
              </a:spcAft>
              <a:defRPr/>
            </a:lvl1pPr>
          </a:lstStyle>
          <a:p>
            <a:pPr>
              <a:defRPr/>
            </a:pPr>
            <a:fld id="{CC552235-EAC5-4DAF-B9BA-00668F82ED7B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2570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002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019800"/>
            <a:ext cx="1905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buFontTx/>
              <a:buNone/>
              <a:defRPr sz="1400" dirty="0">
                <a:solidFill>
                  <a:srgbClr val="FFFFFF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477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FontTx/>
              <a:buNone/>
              <a:defRPr sz="1400" i="1" smtClean="0">
                <a:solidFill>
                  <a:srgbClr val="FFFF00"/>
                </a:solidFill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019800"/>
            <a:ext cx="190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400">
                <a:solidFill>
                  <a:srgbClr val="FFFFFF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6DADBAD5-E424-435A-B28A-FF2F5AE29172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1031" name="Line 8"/>
          <p:cNvSpPr>
            <a:spLocks noChangeShapeType="1"/>
          </p:cNvSpPr>
          <p:nvPr/>
        </p:nvSpPr>
        <p:spPr bwMode="auto">
          <a:xfrm>
            <a:off x="838200" y="6324600"/>
            <a:ext cx="73914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6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oleObject" Target="../embeddings/Microsoft_Excel_97-2003_Worksheet1.xls"/><Relationship Id="rId7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com/url?sa=i&amp;rct=j&amp;q=&amp;esrc=s&amp;source=images&amp;cd=&amp;cad=rja&amp;uact=8&amp;ved=0ahUKEwiwi9v9jsbJAhWGj44KHeqIBLoQjRwIBw&amp;url=http%3A%2F%2Fbestnetguru.com%2Findiapage%2Ffood.html&amp;psig=AFQjCNHzDC7W0HxzK1SvSnDgRYL1qU1b9w&amp;ust=1449452242587383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noqed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57400"/>
            <a:ext cx="8915400" cy="914400"/>
          </a:xfrm>
        </p:spPr>
        <p:txBody>
          <a:bodyPr/>
          <a:lstStyle/>
          <a:p>
            <a:r>
              <a:rPr lang="en-GB" sz="4000" dirty="0" smtClean="0"/>
              <a:t>Reduction of HAI  </a:t>
            </a:r>
            <a:br>
              <a:rPr lang="en-GB" sz="4000" dirty="0" smtClean="0"/>
            </a:br>
            <a:r>
              <a:rPr lang="en-GB" sz="4000" dirty="0" smtClean="0"/>
              <a:t>by</a:t>
            </a:r>
            <a:br>
              <a:rPr lang="en-GB" sz="4000" dirty="0" smtClean="0"/>
            </a:br>
            <a:r>
              <a:rPr lang="en-GB" sz="4000" dirty="0" smtClean="0"/>
              <a:t> UVC Disposable Gloves?</a:t>
            </a:r>
            <a:endParaRPr lang="en-US" altLang="zh-TW" sz="4000" dirty="0" smtClean="0">
              <a:solidFill>
                <a:srgbClr val="FFFF00"/>
              </a:solidFill>
              <a:ea typeface="新細明體" pitchFamily="18" charset="-12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7772400" cy="1446213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altLang="zh-TW" sz="2400" b="0" dirty="0" smtClean="0">
                <a:solidFill>
                  <a:srgbClr val="FFFFFF"/>
                </a:solidFill>
                <a:ea typeface="新細明體" pitchFamily="18" charset="-120"/>
              </a:rPr>
              <a:t>Thomas Prevenslik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zh-TW" sz="2400" b="0" dirty="0" smtClean="0">
                <a:solidFill>
                  <a:srgbClr val="FFFFFF"/>
                </a:solidFill>
                <a:ea typeface="新細明體" pitchFamily="18" charset="-120"/>
              </a:rPr>
              <a:t>QED Radiations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zh-TW" sz="2400" b="0" dirty="0" smtClean="0">
                <a:solidFill>
                  <a:srgbClr val="FFFFFF"/>
                </a:solidFill>
                <a:ea typeface="新細明體" pitchFamily="18" charset="-120"/>
              </a:rPr>
              <a:t>Discovery Bay, Hong Kong</a:t>
            </a:r>
          </a:p>
        </p:txBody>
      </p:sp>
      <p:sp>
        <p:nvSpPr>
          <p:cNvPr id="14340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zh-TW" smtClean="0">
                <a:solidFill>
                  <a:srgbClr val="FFFF00"/>
                </a:solidFill>
              </a:rPr>
              <a:t>Inter. Infectious Diseases Conf - IIDC - Abdus Salam Forum, Rabwah, Dec 5-6, 2015</a:t>
            </a:r>
            <a:endParaRPr lang="en-US" altLang="zh-TW" dirty="0">
              <a:solidFill>
                <a:srgbClr val="FFFF00"/>
              </a:solidFill>
            </a:endParaRPr>
          </a:p>
        </p:txBody>
      </p:sp>
      <p:sp>
        <p:nvSpPr>
          <p:cNvPr id="14341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003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0200"/>
            <a:ext cx="7772400" cy="1143000"/>
          </a:xfrm>
        </p:spPr>
        <p:txBody>
          <a:bodyPr/>
          <a:lstStyle/>
          <a:p>
            <a:r>
              <a:rPr lang="en-US" dirty="0" smtClean="0"/>
              <a:t>Theory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2152650" y="3276600"/>
            <a:ext cx="495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en-US" sz="2400" dirty="0" smtClean="0"/>
              <a:t> Heat Capacity of the Atom</a:t>
            </a:r>
          </a:p>
          <a:p>
            <a:pPr algn="ctr" hangingPunct="0"/>
            <a:endParaRPr lang="en-US" sz="2400" dirty="0"/>
          </a:p>
          <a:p>
            <a:pPr algn="ctr" hangingPunct="0"/>
            <a:r>
              <a:rPr lang="en-US" sz="2400" dirty="0" smtClean="0"/>
              <a:t>Conservation of Energy</a:t>
            </a:r>
          </a:p>
          <a:p>
            <a:pPr algn="ctr" hangingPunct="0"/>
            <a:endParaRPr lang="en-US" sz="2400" dirty="0"/>
          </a:p>
          <a:p>
            <a:pPr algn="ctr" hangingPunct="0"/>
            <a:r>
              <a:rPr lang="en-US" sz="2400" dirty="0" smtClean="0"/>
              <a:t>EM Confinement</a:t>
            </a:r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2118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/>
        </p:nvSpPr>
        <p:spPr bwMode="auto">
          <a:xfrm>
            <a:off x="228600" y="762000"/>
            <a:ext cx="891540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zh-TW" sz="4400" b="1" dirty="0">
                <a:solidFill>
                  <a:srgbClr val="FFFF00"/>
                </a:solidFill>
                <a:ea typeface="新細明體" pitchFamily="18" charset="-120"/>
              </a:rPr>
              <a:t>Heat Capacity of the </a:t>
            </a:r>
            <a:r>
              <a:rPr lang="en-US" altLang="zh-TW" sz="4400" b="1" dirty="0" smtClean="0">
                <a:solidFill>
                  <a:srgbClr val="FFFF00"/>
                </a:solidFill>
                <a:ea typeface="新細明體" pitchFamily="18" charset="-120"/>
              </a:rPr>
              <a:t>Atom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486400" y="3200400"/>
            <a:ext cx="1752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zh-TW" altLang="en-US" sz="2800" b="1">
              <a:ea typeface="新細明體" pitchFamily="18" charset="-12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8534400" y="6105525"/>
            <a:ext cx="457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9</a:t>
            </a:r>
          </a:p>
        </p:txBody>
      </p:sp>
      <p:sp>
        <p:nvSpPr>
          <p:cNvPr id="19463" name="Oval 12"/>
          <p:cNvSpPr>
            <a:spLocks noChangeArrowheads="1"/>
          </p:cNvSpPr>
          <p:nvPr/>
        </p:nvSpPr>
        <p:spPr bwMode="auto">
          <a:xfrm>
            <a:off x="2819400" y="2438400"/>
            <a:ext cx="1371600" cy="1219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947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14400" y="6477000"/>
            <a:ext cx="77724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Aft>
                <a:spcPct val="0"/>
              </a:spcAft>
            </a:pPr>
            <a:r>
              <a:rPr lang="en-US" altLang="zh-TW" smtClean="0">
                <a:solidFill>
                  <a:srgbClr val="FFFF00"/>
                </a:solidFill>
              </a:rPr>
              <a:t>Inter. Infectious Diseases Conf - IIDC - Abdus Salam Forum, Rabwah, Dec 5-6, 2015</a:t>
            </a:r>
            <a:endParaRPr lang="en-US" altLang="zh-TW" dirty="0">
              <a:solidFill>
                <a:srgbClr val="FFFF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04800" y="1400175"/>
            <a:ext cx="7696201" cy="4924425"/>
            <a:chOff x="419099" y="1443037"/>
            <a:chExt cx="8465821" cy="4924425"/>
          </a:xfrm>
        </p:grpSpPr>
        <p:grpSp>
          <p:nvGrpSpPr>
            <p:cNvPr id="18" name="Group 17"/>
            <p:cNvGrpSpPr/>
            <p:nvPr/>
          </p:nvGrpSpPr>
          <p:grpSpPr>
            <a:xfrm>
              <a:off x="419099" y="1443037"/>
              <a:ext cx="8465821" cy="4924425"/>
              <a:chOff x="419099" y="1443037"/>
              <a:chExt cx="8465821" cy="4924425"/>
            </a:xfrm>
          </p:grpSpPr>
          <p:graphicFrame>
            <p:nvGraphicFramePr>
              <p:cNvPr id="22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84131665"/>
                  </p:ext>
                </p:extLst>
              </p:nvPr>
            </p:nvGraphicFramePr>
            <p:xfrm>
              <a:off x="419099" y="1443037"/>
              <a:ext cx="8465821" cy="4924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64" name="Worksheet" r:id="rId3" imgW="7925487" imgH="4925995" progId="Excel.Sheet.8">
                      <p:embed/>
                    </p:oleObj>
                  </mc:Choice>
                  <mc:Fallback>
                    <p:oleObj name="Worksheet" r:id="rId3" imgW="7925487" imgH="4925995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9099" y="1443037"/>
                            <a:ext cx="8465821" cy="4924425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26797016"/>
                  </p:ext>
                </p:extLst>
              </p:nvPr>
            </p:nvGraphicFramePr>
            <p:xfrm>
              <a:off x="5105400" y="2667000"/>
              <a:ext cx="2286000" cy="14874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65" name="Equation" r:id="rId5" imgW="1446840" imgH="941400" progId="Equation.3">
                      <p:embed/>
                    </p:oleObj>
                  </mc:Choice>
                  <mc:Fallback>
                    <p:oleObj name="Equation" r:id="rId5" imgW="1446840" imgH="941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05400" y="2667000"/>
                            <a:ext cx="2286000" cy="14874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9" name="Rectangle 34"/>
            <p:cNvSpPr>
              <a:spLocks noChangeArrowheads="1"/>
            </p:cNvSpPr>
            <p:nvPr/>
          </p:nvSpPr>
          <p:spPr bwMode="auto">
            <a:xfrm>
              <a:off x="4343400" y="2166937"/>
              <a:ext cx="152400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2000" dirty="0" smtClean="0"/>
                <a:t>Classical Physics (</a:t>
              </a:r>
              <a:r>
                <a:rPr lang="en-US" altLang="en-US" sz="2000" dirty="0"/>
                <a:t>M</a:t>
              </a:r>
              <a:r>
                <a:rPr lang="en-US" altLang="en-US" sz="2000" dirty="0" smtClean="0"/>
                <a:t>D, </a:t>
              </a:r>
              <a:r>
                <a:rPr lang="en-US" altLang="en-US" sz="2000" dirty="0" err="1" smtClean="0"/>
                <a:t>Comsol</a:t>
              </a:r>
              <a:r>
                <a:rPr lang="en-US" altLang="en-US" sz="2000" dirty="0" smtClean="0"/>
                <a:t>)</a:t>
              </a:r>
              <a:endParaRPr lang="en-US" altLang="en-US" sz="2000" dirty="0"/>
            </a:p>
          </p:txBody>
        </p:sp>
        <p:sp>
          <p:nvSpPr>
            <p:cNvPr id="20" name="Line 36"/>
            <p:cNvSpPr>
              <a:spLocks noChangeShapeType="1"/>
            </p:cNvSpPr>
            <p:nvPr/>
          </p:nvSpPr>
          <p:spPr bwMode="auto">
            <a:xfrm flipH="1">
              <a:off x="2834638" y="2419350"/>
              <a:ext cx="4038600" cy="0"/>
            </a:xfrm>
            <a:prstGeom prst="line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Rectangle 37"/>
            <p:cNvSpPr>
              <a:spLocks noChangeArrowheads="1"/>
            </p:cNvSpPr>
            <p:nvPr/>
          </p:nvSpPr>
          <p:spPr bwMode="auto">
            <a:xfrm>
              <a:off x="3124200" y="3124200"/>
              <a:ext cx="99060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2000" dirty="0"/>
                <a:t>QM</a:t>
              </a:r>
            </a:p>
            <a:p>
              <a:pPr algn="ctr"/>
              <a:r>
                <a:rPr lang="en-US" altLang="en-US" sz="2000" dirty="0"/>
                <a:t>(kT = 0) </a:t>
              </a: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933700" y="5715000"/>
            <a:ext cx="4686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>
                <a:solidFill>
                  <a:schemeClr val="tx2"/>
                </a:solidFill>
              </a:rPr>
              <a:t>In </a:t>
            </a:r>
            <a:r>
              <a:rPr lang="en-US" altLang="en-US" dirty="0" smtClean="0">
                <a:solidFill>
                  <a:schemeClr val="tx2"/>
                </a:solidFill>
              </a:rPr>
              <a:t>NPs, </a:t>
            </a:r>
            <a:r>
              <a:rPr lang="en-US" altLang="en-US" dirty="0">
                <a:solidFill>
                  <a:schemeClr val="tx2"/>
                </a:solidFill>
              </a:rPr>
              <a:t>the atom has no heat capacity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2400" y="1512093"/>
            <a:ext cx="9115425" cy="4812507"/>
            <a:chOff x="-4086225" y="-1092994"/>
            <a:chExt cx="9115425" cy="4932363"/>
          </a:xfrm>
        </p:grpSpPr>
        <p:grpSp>
          <p:nvGrpSpPr>
            <p:cNvPr id="6" name="Group 5"/>
            <p:cNvGrpSpPr/>
            <p:nvPr/>
          </p:nvGrpSpPr>
          <p:grpSpPr>
            <a:xfrm>
              <a:off x="-4086225" y="-1092994"/>
              <a:ext cx="8629650" cy="4932363"/>
              <a:chOff x="590550" y="1068388"/>
              <a:chExt cx="8629650" cy="4932363"/>
            </a:xfrm>
          </p:grpSpPr>
          <p:sp>
            <p:nvSpPr>
              <p:cNvPr id="19466" name="Text Box 18"/>
              <p:cNvSpPr txBox="1">
                <a:spLocks noChangeArrowheads="1"/>
              </p:cNvSpPr>
              <p:nvPr/>
            </p:nvSpPr>
            <p:spPr bwMode="auto">
              <a:xfrm>
                <a:off x="7467600" y="1828800"/>
                <a:ext cx="1752600" cy="701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zh-TW" sz="2000" dirty="0">
                    <a:ea typeface="新細明體" pitchFamily="18" charset="-120"/>
                  </a:rPr>
                  <a:t>         kT        0.0258 eV   </a:t>
                </a: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590550" y="1068388"/>
                <a:ext cx="7924800" cy="4932363"/>
                <a:chOff x="190500" y="1248570"/>
                <a:chExt cx="7924800" cy="4932363"/>
              </a:xfrm>
            </p:grpSpPr>
            <p:graphicFrame>
              <p:nvGraphicFramePr>
                <p:cNvPr id="19459" name="Object 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29400958"/>
                    </p:ext>
                  </p:extLst>
                </p:nvPr>
              </p:nvGraphicFramePr>
              <p:xfrm>
                <a:off x="190500" y="1248570"/>
                <a:ext cx="7924800" cy="49323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866" name="Worksheet" r:id="rId7" imgW="7924732" imgH="4934040" progId="Excel.Sheet.8">
                        <p:embed/>
                      </p:oleObj>
                    </mc:Choice>
                    <mc:Fallback>
                      <p:oleObj name="Worksheet" r:id="rId7" imgW="7924732" imgH="4934040" progId="Excel.Sheet.8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500" y="1248570"/>
                              <a:ext cx="7924800" cy="4932363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2" name="Group 1"/>
                <p:cNvGrpSpPr/>
                <p:nvPr/>
              </p:nvGrpSpPr>
              <p:grpSpPr>
                <a:xfrm>
                  <a:off x="2419350" y="1932782"/>
                  <a:ext cx="5029200" cy="304800"/>
                  <a:chOff x="2419350" y="1932782"/>
                  <a:chExt cx="5029200" cy="304800"/>
                </a:xfrm>
              </p:grpSpPr>
              <p:sp>
                <p:nvSpPr>
                  <p:cNvPr id="19467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4095750" y="1932782"/>
                    <a:ext cx="1524000" cy="2286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marL="342900" indent="-3429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altLang="en-US" sz="2000" dirty="0" smtClean="0"/>
                      <a:t>Classical Physics (MD, </a:t>
                    </a:r>
                    <a:r>
                      <a:rPr lang="en-US" altLang="en-US" sz="2000" dirty="0" err="1" smtClean="0"/>
                      <a:t>Comsol</a:t>
                    </a:r>
                    <a:r>
                      <a:rPr lang="en-US" altLang="en-US" sz="2000" dirty="0" smtClean="0"/>
                      <a:t>)</a:t>
                    </a:r>
                    <a:endParaRPr lang="en-US" altLang="en-US" sz="2000" dirty="0"/>
                  </a:p>
                </p:txBody>
              </p:sp>
              <p:sp>
                <p:nvSpPr>
                  <p:cNvPr id="19468" name="Line 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19350" y="2237582"/>
                    <a:ext cx="5029200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F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24" name="TextBox 23"/>
            <p:cNvSpPr txBox="1"/>
            <p:nvPr/>
          </p:nvSpPr>
          <p:spPr>
            <a:xfrm>
              <a:off x="-3381375" y="2438400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Nanoscale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05200" y="2526268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Macroscale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432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zh-TW" smtClean="0">
                <a:solidFill>
                  <a:schemeClr val="tx2"/>
                </a:solidFill>
              </a:rPr>
              <a:t>Inter. Infectious Diseases Conf - IIDC - Abdus Salam Forum, Rabwah, Dec 5-6, 2015</a:t>
            </a:r>
            <a:endParaRPr lang="en-US" altLang="zh-TW" dirty="0">
              <a:solidFill>
                <a:schemeClr val="tx2"/>
              </a:solidFill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838200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Conservation of Energy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2446338"/>
            <a:ext cx="8229600" cy="4411662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400" dirty="0" smtClean="0">
                <a:solidFill>
                  <a:schemeClr val="tx2"/>
                </a:solidFill>
              </a:rPr>
              <a:t>Without heat capacity</a:t>
            </a:r>
            <a:r>
              <a:rPr lang="en-US" altLang="en-US" sz="2400" b="0" dirty="0" smtClean="0"/>
              <a:t>, how do </a:t>
            </a:r>
            <a:r>
              <a:rPr lang="en-US" altLang="en-US" sz="2400" dirty="0" smtClean="0">
                <a:solidFill>
                  <a:schemeClr val="tx2"/>
                </a:solidFill>
              </a:rPr>
              <a:t>NPs</a:t>
            </a:r>
            <a:r>
              <a:rPr lang="en-US" altLang="en-US" sz="2400" b="0" dirty="0" smtClean="0"/>
              <a:t> conserve</a:t>
            </a:r>
            <a:r>
              <a:rPr lang="en-US" altLang="en-US" sz="2400" dirty="0" smtClean="0">
                <a:solidFill>
                  <a:schemeClr val="tx2"/>
                </a:solidFill>
              </a:rPr>
              <a:t> </a:t>
            </a:r>
            <a:r>
              <a:rPr lang="en-US" altLang="en-US" sz="2400" b="0" dirty="0" smtClean="0"/>
              <a:t>energy?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400" b="0" dirty="0" smtClean="0"/>
              <a:t>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400" dirty="0" smtClean="0">
                <a:solidFill>
                  <a:schemeClr val="tx2"/>
                </a:solidFill>
              </a:rPr>
              <a:t>Proposal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 sz="800" b="0" dirty="0" smtClean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400" b="0" dirty="0" smtClean="0"/>
              <a:t>Absorbed </a:t>
            </a:r>
            <a:r>
              <a:rPr lang="en-US" altLang="en-US" sz="2400" dirty="0" smtClean="0">
                <a:solidFill>
                  <a:schemeClr val="tx2"/>
                </a:solidFill>
              </a:rPr>
              <a:t>EM</a:t>
            </a:r>
            <a:r>
              <a:rPr lang="en-US" altLang="en-US" sz="2400" b="0" dirty="0" smtClean="0"/>
              <a:t> energy is conserved by creating </a:t>
            </a:r>
            <a:r>
              <a:rPr lang="en-US" altLang="en-US" sz="2400" dirty="0" smtClean="0">
                <a:solidFill>
                  <a:schemeClr val="tx2"/>
                </a:solidFill>
              </a:rPr>
              <a:t>QED</a:t>
            </a:r>
            <a:r>
              <a:rPr lang="en-US" altLang="en-US" sz="2400" b="0" dirty="0" smtClean="0"/>
              <a:t> radiation </a:t>
            </a:r>
            <a:r>
              <a:rPr lang="en-US" altLang="en-US" sz="2400" dirty="0" smtClean="0">
                <a:solidFill>
                  <a:schemeClr val="tx2"/>
                </a:solidFill>
              </a:rPr>
              <a:t>inside</a:t>
            </a:r>
            <a:r>
              <a:rPr lang="en-US" altLang="en-US" sz="2400" b="0" dirty="0" smtClean="0"/>
              <a:t> the </a:t>
            </a:r>
            <a:r>
              <a:rPr lang="en-US" altLang="en-US" sz="2400" dirty="0" smtClean="0">
                <a:solidFill>
                  <a:schemeClr val="tx2"/>
                </a:solidFill>
              </a:rPr>
              <a:t>NP</a:t>
            </a:r>
            <a:r>
              <a:rPr lang="en-US" altLang="en-US" sz="2400" b="0" dirty="0" smtClean="0"/>
              <a:t> - by frequency                             </a:t>
            </a:r>
            <a:r>
              <a:rPr lang="en-US" altLang="en-US" sz="2400" dirty="0" smtClean="0">
                <a:solidFill>
                  <a:schemeClr val="tx2"/>
                </a:solidFill>
              </a:rPr>
              <a:t>up - conversion </a:t>
            </a:r>
            <a:r>
              <a:rPr lang="en-US" altLang="en-US" sz="2400" b="0" dirty="0" smtClean="0"/>
              <a:t>to its </a:t>
            </a:r>
            <a:r>
              <a:rPr lang="en-US" altLang="en-US" sz="2400" dirty="0" smtClean="0">
                <a:solidFill>
                  <a:schemeClr val="tx2"/>
                </a:solidFill>
              </a:rPr>
              <a:t>EM</a:t>
            </a:r>
            <a:r>
              <a:rPr lang="en-US" altLang="en-US" sz="2400" b="0" dirty="0" smtClean="0"/>
              <a:t> resonance</a:t>
            </a:r>
          </a:p>
          <a:p>
            <a:pPr marL="0" indent="0">
              <a:buNone/>
            </a:pPr>
            <a:r>
              <a:rPr lang="en-US" altLang="zh-HK" sz="2400" b="0" baseline="-25000" dirty="0" smtClean="0">
                <a:solidFill>
                  <a:schemeClr val="tx2"/>
                </a:solidFill>
                <a:ea typeface="新細明體" pitchFamily="18" charset="-120"/>
              </a:rPr>
              <a:t> </a:t>
            </a:r>
            <a:r>
              <a:rPr lang="en-US" altLang="zh-HK" sz="2400" b="0" dirty="0" smtClean="0">
                <a:solidFill>
                  <a:schemeClr val="tx2"/>
                </a:solidFill>
                <a:ea typeface="新細明體" pitchFamily="18" charset="-120"/>
              </a:rPr>
              <a:t>                             </a:t>
            </a:r>
            <a:endParaRPr lang="en-US" altLang="en-US" sz="800" b="0" baseline="-25000" dirty="0" smtClean="0">
              <a:solidFill>
                <a:schemeClr val="tx2"/>
              </a:solidFill>
            </a:endParaRPr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8534400" y="6110288"/>
            <a:ext cx="91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10</a:t>
            </a:r>
            <a:endParaRPr lang="en-US" altLang="zh-TW" sz="2800" b="1" dirty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8600" y="3389447"/>
            <a:ext cx="8420102" cy="2173153"/>
            <a:chOff x="190499" y="3389447"/>
            <a:chExt cx="8420102" cy="2173153"/>
          </a:xfrm>
        </p:grpSpPr>
        <p:grpSp>
          <p:nvGrpSpPr>
            <p:cNvPr id="13" name="Group 12"/>
            <p:cNvGrpSpPr/>
            <p:nvPr/>
          </p:nvGrpSpPr>
          <p:grpSpPr>
            <a:xfrm>
              <a:off x="190499" y="3528496"/>
              <a:ext cx="8420102" cy="2034104"/>
              <a:chOff x="228598" y="3506811"/>
              <a:chExt cx="8420102" cy="2034104"/>
            </a:xfrm>
          </p:grpSpPr>
          <p:sp>
            <p:nvSpPr>
              <p:cNvPr id="26" name="Text Box 2"/>
              <p:cNvSpPr txBox="1">
                <a:spLocks noChangeArrowheads="1"/>
              </p:cNvSpPr>
              <p:nvPr/>
            </p:nvSpPr>
            <p:spPr bwMode="auto">
              <a:xfrm>
                <a:off x="3961252" y="3506811"/>
                <a:ext cx="1144148" cy="4108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dirty="0" smtClean="0">
                    <a:latin typeface="+mn-lt"/>
                    <a:ea typeface="PMingLiU"/>
                    <a:cs typeface="Times New Roman"/>
                  </a:rPr>
                  <a:t>Glove</a:t>
                </a:r>
                <a:endParaRPr lang="en-US" dirty="0">
                  <a:effectLst/>
                  <a:latin typeface="+mn-lt"/>
                  <a:ea typeface="PMingLiU"/>
                  <a:cs typeface="Times New Roman"/>
                </a:endParaRPr>
              </a:p>
            </p:txBody>
          </p:sp>
          <p:sp>
            <p:nvSpPr>
              <p:cNvPr id="45" name="Text Box 2"/>
              <p:cNvSpPr txBox="1">
                <a:spLocks noChangeArrowheads="1"/>
              </p:cNvSpPr>
              <p:nvPr/>
            </p:nvSpPr>
            <p:spPr bwMode="auto">
              <a:xfrm>
                <a:off x="990600" y="4343400"/>
                <a:ext cx="1222871" cy="390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dirty="0" smtClean="0">
                    <a:latin typeface="Arial"/>
                    <a:ea typeface="PMingLiU"/>
                    <a:cs typeface="Times New Roman"/>
                  </a:rPr>
                  <a:t>Finger</a:t>
                </a:r>
                <a:endParaRPr lang="en-US" dirty="0">
                  <a:effectLst/>
                  <a:latin typeface="Calibri"/>
                  <a:ea typeface="PMingLiU"/>
                  <a:cs typeface="Times New Roman"/>
                </a:endParaRPr>
              </a:p>
            </p:txBody>
          </p:sp>
          <p:sp>
            <p:nvSpPr>
              <p:cNvPr id="46" name="Text Box 2"/>
              <p:cNvSpPr txBox="1">
                <a:spLocks noChangeArrowheads="1"/>
              </p:cNvSpPr>
              <p:nvPr/>
            </p:nvSpPr>
            <p:spPr bwMode="auto">
              <a:xfrm>
                <a:off x="7395699" y="4245515"/>
                <a:ext cx="910099" cy="4108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dirty="0" smtClean="0">
                    <a:latin typeface="Arial"/>
                    <a:ea typeface="PMingLiU"/>
                    <a:cs typeface="Times New Roman"/>
                  </a:rPr>
                  <a:t>HAI</a:t>
                </a:r>
                <a:endParaRPr lang="en-US" dirty="0">
                  <a:effectLst/>
                  <a:latin typeface="Calibri"/>
                  <a:ea typeface="PMingLiU"/>
                  <a:cs typeface="Times New Roman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 bwMode="auto">
              <a:xfrm>
                <a:off x="6712070" y="3771900"/>
                <a:ext cx="1936630" cy="1588952"/>
              </a:xfrm>
              <a:custGeom>
                <a:avLst/>
                <a:gdLst>
                  <a:gd name="connsiteX0" fmla="*/ 0 w 3695700"/>
                  <a:gd name="connsiteY0" fmla="*/ 0 h 1676400"/>
                  <a:gd name="connsiteX1" fmla="*/ 19050 w 3695700"/>
                  <a:gd name="connsiteY1" fmla="*/ 1657350 h 1676400"/>
                  <a:gd name="connsiteX2" fmla="*/ 647700 w 3695700"/>
                  <a:gd name="connsiteY2" fmla="*/ 1676400 h 1676400"/>
                  <a:gd name="connsiteX3" fmla="*/ 3562350 w 3695700"/>
                  <a:gd name="connsiteY3" fmla="*/ 1257300 h 1676400"/>
                  <a:gd name="connsiteX4" fmla="*/ 3695700 w 3695700"/>
                  <a:gd name="connsiteY4" fmla="*/ 685800 h 1676400"/>
                  <a:gd name="connsiteX5" fmla="*/ 2724150 w 3695700"/>
                  <a:gd name="connsiteY5" fmla="*/ 0 h 1676400"/>
                  <a:gd name="connsiteX6" fmla="*/ 0 w 3695700"/>
                  <a:gd name="connsiteY6" fmla="*/ 0 h 1676400"/>
                  <a:gd name="connsiteX0" fmla="*/ 0 w 3695700"/>
                  <a:gd name="connsiteY0" fmla="*/ 0 h 1676400"/>
                  <a:gd name="connsiteX1" fmla="*/ 19050 w 3695700"/>
                  <a:gd name="connsiteY1" fmla="*/ 1657350 h 1676400"/>
                  <a:gd name="connsiteX2" fmla="*/ 647700 w 3695700"/>
                  <a:gd name="connsiteY2" fmla="*/ 1676400 h 1676400"/>
                  <a:gd name="connsiteX3" fmla="*/ 2209800 w 3695700"/>
                  <a:gd name="connsiteY3" fmla="*/ 1619250 h 1676400"/>
                  <a:gd name="connsiteX4" fmla="*/ 3562350 w 3695700"/>
                  <a:gd name="connsiteY4" fmla="*/ 1257300 h 1676400"/>
                  <a:gd name="connsiteX5" fmla="*/ 3695700 w 3695700"/>
                  <a:gd name="connsiteY5" fmla="*/ 685800 h 1676400"/>
                  <a:gd name="connsiteX6" fmla="*/ 2724150 w 3695700"/>
                  <a:gd name="connsiteY6" fmla="*/ 0 h 1676400"/>
                  <a:gd name="connsiteX7" fmla="*/ 0 w 3695700"/>
                  <a:gd name="connsiteY7" fmla="*/ 0 h 1676400"/>
                  <a:gd name="connsiteX0" fmla="*/ 0 w 3695700"/>
                  <a:gd name="connsiteY0" fmla="*/ 0 h 1676400"/>
                  <a:gd name="connsiteX1" fmla="*/ 19050 w 3695700"/>
                  <a:gd name="connsiteY1" fmla="*/ 1657350 h 1676400"/>
                  <a:gd name="connsiteX2" fmla="*/ 647700 w 3695700"/>
                  <a:gd name="connsiteY2" fmla="*/ 1676400 h 1676400"/>
                  <a:gd name="connsiteX3" fmla="*/ 2209800 w 3695700"/>
                  <a:gd name="connsiteY3" fmla="*/ 1619250 h 1676400"/>
                  <a:gd name="connsiteX4" fmla="*/ 3486150 w 3695700"/>
                  <a:gd name="connsiteY4" fmla="*/ 1219200 h 1676400"/>
                  <a:gd name="connsiteX5" fmla="*/ 3695700 w 3695700"/>
                  <a:gd name="connsiteY5" fmla="*/ 685800 h 1676400"/>
                  <a:gd name="connsiteX6" fmla="*/ 2724150 w 3695700"/>
                  <a:gd name="connsiteY6" fmla="*/ 0 h 1676400"/>
                  <a:gd name="connsiteX7" fmla="*/ 0 w 3695700"/>
                  <a:gd name="connsiteY7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2724150 w 3638550"/>
                  <a:gd name="connsiteY6" fmla="*/ 0 h 1676400"/>
                  <a:gd name="connsiteX7" fmla="*/ 0 w 3638550"/>
                  <a:gd name="connsiteY7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3219450 w 3638550"/>
                  <a:gd name="connsiteY6" fmla="*/ 133350 h 1676400"/>
                  <a:gd name="connsiteX7" fmla="*/ 2724150 w 3638550"/>
                  <a:gd name="connsiteY7" fmla="*/ 0 h 1676400"/>
                  <a:gd name="connsiteX8" fmla="*/ 0 w 3638550"/>
                  <a:gd name="connsiteY8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3219450 w 3638550"/>
                  <a:gd name="connsiteY6" fmla="*/ 133350 h 1676400"/>
                  <a:gd name="connsiteX7" fmla="*/ 2724150 w 3638550"/>
                  <a:gd name="connsiteY7" fmla="*/ 0 h 1676400"/>
                  <a:gd name="connsiteX8" fmla="*/ 1790700 w 3638550"/>
                  <a:gd name="connsiteY8" fmla="*/ 133350 h 1676400"/>
                  <a:gd name="connsiteX9" fmla="*/ 0 w 3638550"/>
                  <a:gd name="connsiteY9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3219450 w 3638550"/>
                  <a:gd name="connsiteY6" fmla="*/ 133350 h 1676400"/>
                  <a:gd name="connsiteX7" fmla="*/ 2724150 w 3638550"/>
                  <a:gd name="connsiteY7" fmla="*/ 0 h 1676400"/>
                  <a:gd name="connsiteX8" fmla="*/ 1790700 w 3638550"/>
                  <a:gd name="connsiteY8" fmla="*/ 133350 h 1676400"/>
                  <a:gd name="connsiteX9" fmla="*/ 952500 w 3638550"/>
                  <a:gd name="connsiteY9" fmla="*/ 0 h 1676400"/>
                  <a:gd name="connsiteX10" fmla="*/ 0 w 3638550"/>
                  <a:gd name="connsiteY10" fmla="*/ 0 h 1676400"/>
                  <a:gd name="connsiteX0" fmla="*/ 0 w 3638550"/>
                  <a:gd name="connsiteY0" fmla="*/ 0 h 1734375"/>
                  <a:gd name="connsiteX1" fmla="*/ 19050 w 3638550"/>
                  <a:gd name="connsiteY1" fmla="*/ 1657350 h 1734375"/>
                  <a:gd name="connsiteX2" fmla="*/ 647700 w 3638550"/>
                  <a:gd name="connsiteY2" fmla="*/ 1676400 h 1734375"/>
                  <a:gd name="connsiteX3" fmla="*/ 1485900 w 3638550"/>
                  <a:gd name="connsiteY3" fmla="*/ 1733550 h 1734375"/>
                  <a:gd name="connsiteX4" fmla="*/ 2209800 w 3638550"/>
                  <a:gd name="connsiteY4" fmla="*/ 1619250 h 1734375"/>
                  <a:gd name="connsiteX5" fmla="*/ 3486150 w 3638550"/>
                  <a:gd name="connsiteY5" fmla="*/ 1219200 h 1734375"/>
                  <a:gd name="connsiteX6" fmla="*/ 3638550 w 3638550"/>
                  <a:gd name="connsiteY6" fmla="*/ 666750 h 1734375"/>
                  <a:gd name="connsiteX7" fmla="*/ 3219450 w 3638550"/>
                  <a:gd name="connsiteY7" fmla="*/ 133350 h 1734375"/>
                  <a:gd name="connsiteX8" fmla="*/ 2724150 w 3638550"/>
                  <a:gd name="connsiteY8" fmla="*/ 0 h 1734375"/>
                  <a:gd name="connsiteX9" fmla="*/ 1790700 w 3638550"/>
                  <a:gd name="connsiteY9" fmla="*/ 133350 h 1734375"/>
                  <a:gd name="connsiteX10" fmla="*/ 952500 w 3638550"/>
                  <a:gd name="connsiteY10" fmla="*/ 0 h 1734375"/>
                  <a:gd name="connsiteX11" fmla="*/ 0 w 3638550"/>
                  <a:gd name="connsiteY11" fmla="*/ 0 h 1734375"/>
                  <a:gd name="connsiteX0" fmla="*/ 0 w 3638550"/>
                  <a:gd name="connsiteY0" fmla="*/ 0 h 1734375"/>
                  <a:gd name="connsiteX1" fmla="*/ 19050 w 3638550"/>
                  <a:gd name="connsiteY1" fmla="*/ 1657350 h 1734375"/>
                  <a:gd name="connsiteX2" fmla="*/ 647700 w 3638550"/>
                  <a:gd name="connsiteY2" fmla="*/ 1676400 h 1734375"/>
                  <a:gd name="connsiteX3" fmla="*/ 1485900 w 3638550"/>
                  <a:gd name="connsiteY3" fmla="*/ 1733550 h 1734375"/>
                  <a:gd name="connsiteX4" fmla="*/ 2209800 w 3638550"/>
                  <a:gd name="connsiteY4" fmla="*/ 1619250 h 1734375"/>
                  <a:gd name="connsiteX5" fmla="*/ 3219450 w 3638550"/>
                  <a:gd name="connsiteY5" fmla="*/ 1143000 h 1734375"/>
                  <a:gd name="connsiteX6" fmla="*/ 3486150 w 3638550"/>
                  <a:gd name="connsiteY6" fmla="*/ 1219200 h 1734375"/>
                  <a:gd name="connsiteX7" fmla="*/ 3638550 w 3638550"/>
                  <a:gd name="connsiteY7" fmla="*/ 666750 h 1734375"/>
                  <a:gd name="connsiteX8" fmla="*/ 3219450 w 3638550"/>
                  <a:gd name="connsiteY8" fmla="*/ 133350 h 1734375"/>
                  <a:gd name="connsiteX9" fmla="*/ 2724150 w 3638550"/>
                  <a:gd name="connsiteY9" fmla="*/ 0 h 1734375"/>
                  <a:gd name="connsiteX10" fmla="*/ 1790700 w 3638550"/>
                  <a:gd name="connsiteY10" fmla="*/ 133350 h 1734375"/>
                  <a:gd name="connsiteX11" fmla="*/ 952500 w 3638550"/>
                  <a:gd name="connsiteY11" fmla="*/ 0 h 1734375"/>
                  <a:gd name="connsiteX12" fmla="*/ 0 w 3638550"/>
                  <a:gd name="connsiteY12" fmla="*/ 0 h 1734375"/>
                  <a:gd name="connsiteX0" fmla="*/ 0 w 3638550"/>
                  <a:gd name="connsiteY0" fmla="*/ 0 h 1734375"/>
                  <a:gd name="connsiteX1" fmla="*/ 19050 w 3638550"/>
                  <a:gd name="connsiteY1" fmla="*/ 1657350 h 1734375"/>
                  <a:gd name="connsiteX2" fmla="*/ 647700 w 3638550"/>
                  <a:gd name="connsiteY2" fmla="*/ 1676400 h 1734375"/>
                  <a:gd name="connsiteX3" fmla="*/ 1485900 w 3638550"/>
                  <a:gd name="connsiteY3" fmla="*/ 1733550 h 1734375"/>
                  <a:gd name="connsiteX4" fmla="*/ 2209800 w 3638550"/>
                  <a:gd name="connsiteY4" fmla="*/ 1619250 h 1734375"/>
                  <a:gd name="connsiteX5" fmla="*/ 3181350 w 3638550"/>
                  <a:gd name="connsiteY5" fmla="*/ 1428750 h 1734375"/>
                  <a:gd name="connsiteX6" fmla="*/ 3486150 w 3638550"/>
                  <a:gd name="connsiteY6" fmla="*/ 1219200 h 1734375"/>
                  <a:gd name="connsiteX7" fmla="*/ 3638550 w 3638550"/>
                  <a:gd name="connsiteY7" fmla="*/ 666750 h 1734375"/>
                  <a:gd name="connsiteX8" fmla="*/ 3219450 w 3638550"/>
                  <a:gd name="connsiteY8" fmla="*/ 133350 h 1734375"/>
                  <a:gd name="connsiteX9" fmla="*/ 2724150 w 3638550"/>
                  <a:gd name="connsiteY9" fmla="*/ 0 h 1734375"/>
                  <a:gd name="connsiteX10" fmla="*/ 1790700 w 3638550"/>
                  <a:gd name="connsiteY10" fmla="*/ 133350 h 1734375"/>
                  <a:gd name="connsiteX11" fmla="*/ 952500 w 3638550"/>
                  <a:gd name="connsiteY11" fmla="*/ 0 h 1734375"/>
                  <a:gd name="connsiteX12" fmla="*/ 0 w 3638550"/>
                  <a:gd name="connsiteY12" fmla="*/ 0 h 1734375"/>
                  <a:gd name="connsiteX0" fmla="*/ 0 w 3581400"/>
                  <a:gd name="connsiteY0" fmla="*/ 0 h 1734375"/>
                  <a:gd name="connsiteX1" fmla="*/ 19050 w 3581400"/>
                  <a:gd name="connsiteY1" fmla="*/ 1657350 h 1734375"/>
                  <a:gd name="connsiteX2" fmla="*/ 647700 w 3581400"/>
                  <a:gd name="connsiteY2" fmla="*/ 1676400 h 1734375"/>
                  <a:gd name="connsiteX3" fmla="*/ 1485900 w 3581400"/>
                  <a:gd name="connsiteY3" fmla="*/ 1733550 h 1734375"/>
                  <a:gd name="connsiteX4" fmla="*/ 2209800 w 3581400"/>
                  <a:gd name="connsiteY4" fmla="*/ 1619250 h 1734375"/>
                  <a:gd name="connsiteX5" fmla="*/ 3181350 w 3581400"/>
                  <a:gd name="connsiteY5" fmla="*/ 1428750 h 1734375"/>
                  <a:gd name="connsiteX6" fmla="*/ 3486150 w 3581400"/>
                  <a:gd name="connsiteY6" fmla="*/ 1219200 h 1734375"/>
                  <a:gd name="connsiteX7" fmla="*/ 3581400 w 3581400"/>
                  <a:gd name="connsiteY7" fmla="*/ 704850 h 1734375"/>
                  <a:gd name="connsiteX8" fmla="*/ 3219450 w 3581400"/>
                  <a:gd name="connsiteY8" fmla="*/ 133350 h 1734375"/>
                  <a:gd name="connsiteX9" fmla="*/ 2724150 w 3581400"/>
                  <a:gd name="connsiteY9" fmla="*/ 0 h 1734375"/>
                  <a:gd name="connsiteX10" fmla="*/ 1790700 w 3581400"/>
                  <a:gd name="connsiteY10" fmla="*/ 133350 h 1734375"/>
                  <a:gd name="connsiteX11" fmla="*/ 952500 w 3581400"/>
                  <a:gd name="connsiteY11" fmla="*/ 0 h 1734375"/>
                  <a:gd name="connsiteX12" fmla="*/ 0 w 3581400"/>
                  <a:gd name="connsiteY12" fmla="*/ 0 h 1734375"/>
                  <a:gd name="connsiteX0" fmla="*/ 0 w 3581400"/>
                  <a:gd name="connsiteY0" fmla="*/ 0 h 1734375"/>
                  <a:gd name="connsiteX1" fmla="*/ 19050 w 3581400"/>
                  <a:gd name="connsiteY1" fmla="*/ 1657350 h 1734375"/>
                  <a:gd name="connsiteX2" fmla="*/ 647700 w 3581400"/>
                  <a:gd name="connsiteY2" fmla="*/ 1676400 h 1734375"/>
                  <a:gd name="connsiteX3" fmla="*/ 1485900 w 3581400"/>
                  <a:gd name="connsiteY3" fmla="*/ 1733550 h 1734375"/>
                  <a:gd name="connsiteX4" fmla="*/ 2209800 w 3581400"/>
                  <a:gd name="connsiteY4" fmla="*/ 1619250 h 1734375"/>
                  <a:gd name="connsiteX5" fmla="*/ 3181350 w 3581400"/>
                  <a:gd name="connsiteY5" fmla="*/ 1428750 h 1734375"/>
                  <a:gd name="connsiteX6" fmla="*/ 3429000 w 3581400"/>
                  <a:gd name="connsiteY6" fmla="*/ 1143000 h 1734375"/>
                  <a:gd name="connsiteX7" fmla="*/ 3581400 w 3581400"/>
                  <a:gd name="connsiteY7" fmla="*/ 704850 h 1734375"/>
                  <a:gd name="connsiteX8" fmla="*/ 3219450 w 3581400"/>
                  <a:gd name="connsiteY8" fmla="*/ 133350 h 1734375"/>
                  <a:gd name="connsiteX9" fmla="*/ 2724150 w 3581400"/>
                  <a:gd name="connsiteY9" fmla="*/ 0 h 1734375"/>
                  <a:gd name="connsiteX10" fmla="*/ 1790700 w 3581400"/>
                  <a:gd name="connsiteY10" fmla="*/ 133350 h 1734375"/>
                  <a:gd name="connsiteX11" fmla="*/ 952500 w 3581400"/>
                  <a:gd name="connsiteY11" fmla="*/ 0 h 1734375"/>
                  <a:gd name="connsiteX12" fmla="*/ 0 w 3581400"/>
                  <a:gd name="connsiteY12" fmla="*/ 0 h 1734375"/>
                  <a:gd name="connsiteX0" fmla="*/ 0 w 3524250"/>
                  <a:gd name="connsiteY0" fmla="*/ 0 h 1734375"/>
                  <a:gd name="connsiteX1" fmla="*/ 19050 w 3524250"/>
                  <a:gd name="connsiteY1" fmla="*/ 1657350 h 1734375"/>
                  <a:gd name="connsiteX2" fmla="*/ 647700 w 3524250"/>
                  <a:gd name="connsiteY2" fmla="*/ 1676400 h 1734375"/>
                  <a:gd name="connsiteX3" fmla="*/ 1485900 w 3524250"/>
                  <a:gd name="connsiteY3" fmla="*/ 1733550 h 1734375"/>
                  <a:gd name="connsiteX4" fmla="*/ 2209800 w 3524250"/>
                  <a:gd name="connsiteY4" fmla="*/ 1619250 h 1734375"/>
                  <a:gd name="connsiteX5" fmla="*/ 3181350 w 3524250"/>
                  <a:gd name="connsiteY5" fmla="*/ 1428750 h 1734375"/>
                  <a:gd name="connsiteX6" fmla="*/ 3429000 w 3524250"/>
                  <a:gd name="connsiteY6" fmla="*/ 1143000 h 1734375"/>
                  <a:gd name="connsiteX7" fmla="*/ 3524250 w 3524250"/>
                  <a:gd name="connsiteY7" fmla="*/ 590550 h 1734375"/>
                  <a:gd name="connsiteX8" fmla="*/ 3219450 w 3524250"/>
                  <a:gd name="connsiteY8" fmla="*/ 133350 h 1734375"/>
                  <a:gd name="connsiteX9" fmla="*/ 2724150 w 3524250"/>
                  <a:gd name="connsiteY9" fmla="*/ 0 h 1734375"/>
                  <a:gd name="connsiteX10" fmla="*/ 1790700 w 3524250"/>
                  <a:gd name="connsiteY10" fmla="*/ 133350 h 1734375"/>
                  <a:gd name="connsiteX11" fmla="*/ 952500 w 3524250"/>
                  <a:gd name="connsiteY11" fmla="*/ 0 h 1734375"/>
                  <a:gd name="connsiteX12" fmla="*/ 0 w 3524250"/>
                  <a:gd name="connsiteY12" fmla="*/ 0 h 1734375"/>
                  <a:gd name="connsiteX0" fmla="*/ 0 w 3524250"/>
                  <a:gd name="connsiteY0" fmla="*/ 0 h 1734375"/>
                  <a:gd name="connsiteX1" fmla="*/ 297470 w 3524250"/>
                  <a:gd name="connsiteY1" fmla="*/ 1162050 h 1734375"/>
                  <a:gd name="connsiteX2" fmla="*/ 647700 w 3524250"/>
                  <a:gd name="connsiteY2" fmla="*/ 1676400 h 1734375"/>
                  <a:gd name="connsiteX3" fmla="*/ 1485900 w 3524250"/>
                  <a:gd name="connsiteY3" fmla="*/ 1733550 h 1734375"/>
                  <a:gd name="connsiteX4" fmla="*/ 2209800 w 3524250"/>
                  <a:gd name="connsiteY4" fmla="*/ 1619250 h 1734375"/>
                  <a:gd name="connsiteX5" fmla="*/ 3181350 w 3524250"/>
                  <a:gd name="connsiteY5" fmla="*/ 1428750 h 1734375"/>
                  <a:gd name="connsiteX6" fmla="*/ 3429000 w 3524250"/>
                  <a:gd name="connsiteY6" fmla="*/ 1143000 h 1734375"/>
                  <a:gd name="connsiteX7" fmla="*/ 3524250 w 3524250"/>
                  <a:gd name="connsiteY7" fmla="*/ 590550 h 1734375"/>
                  <a:gd name="connsiteX8" fmla="*/ 3219450 w 3524250"/>
                  <a:gd name="connsiteY8" fmla="*/ 133350 h 1734375"/>
                  <a:gd name="connsiteX9" fmla="*/ 2724150 w 3524250"/>
                  <a:gd name="connsiteY9" fmla="*/ 0 h 1734375"/>
                  <a:gd name="connsiteX10" fmla="*/ 1790700 w 3524250"/>
                  <a:gd name="connsiteY10" fmla="*/ 133350 h 1734375"/>
                  <a:gd name="connsiteX11" fmla="*/ 952500 w 3524250"/>
                  <a:gd name="connsiteY11" fmla="*/ 0 h 1734375"/>
                  <a:gd name="connsiteX12" fmla="*/ 0 w 3524250"/>
                  <a:gd name="connsiteY12" fmla="*/ 0 h 1734375"/>
                  <a:gd name="connsiteX0" fmla="*/ 234059 w 3226780"/>
                  <a:gd name="connsiteY0" fmla="*/ 152400 h 1734375"/>
                  <a:gd name="connsiteX1" fmla="*/ 0 w 3226780"/>
                  <a:gd name="connsiteY1" fmla="*/ 1162050 h 1734375"/>
                  <a:gd name="connsiteX2" fmla="*/ 350230 w 3226780"/>
                  <a:gd name="connsiteY2" fmla="*/ 1676400 h 1734375"/>
                  <a:gd name="connsiteX3" fmla="*/ 1188430 w 3226780"/>
                  <a:gd name="connsiteY3" fmla="*/ 1733550 h 1734375"/>
                  <a:gd name="connsiteX4" fmla="*/ 1912330 w 3226780"/>
                  <a:gd name="connsiteY4" fmla="*/ 1619250 h 1734375"/>
                  <a:gd name="connsiteX5" fmla="*/ 2883880 w 3226780"/>
                  <a:gd name="connsiteY5" fmla="*/ 1428750 h 1734375"/>
                  <a:gd name="connsiteX6" fmla="*/ 3131530 w 3226780"/>
                  <a:gd name="connsiteY6" fmla="*/ 1143000 h 1734375"/>
                  <a:gd name="connsiteX7" fmla="*/ 3226780 w 3226780"/>
                  <a:gd name="connsiteY7" fmla="*/ 590550 h 1734375"/>
                  <a:gd name="connsiteX8" fmla="*/ 2921980 w 3226780"/>
                  <a:gd name="connsiteY8" fmla="*/ 133350 h 1734375"/>
                  <a:gd name="connsiteX9" fmla="*/ 2426680 w 3226780"/>
                  <a:gd name="connsiteY9" fmla="*/ 0 h 1734375"/>
                  <a:gd name="connsiteX10" fmla="*/ 1493230 w 3226780"/>
                  <a:gd name="connsiteY10" fmla="*/ 133350 h 1734375"/>
                  <a:gd name="connsiteX11" fmla="*/ 655030 w 3226780"/>
                  <a:gd name="connsiteY11" fmla="*/ 0 h 1734375"/>
                  <a:gd name="connsiteX12" fmla="*/ 234059 w 3226780"/>
                  <a:gd name="connsiteY12" fmla="*/ 152400 h 1734375"/>
                  <a:gd name="connsiteX0" fmla="*/ 12126 w 3409822"/>
                  <a:gd name="connsiteY0" fmla="*/ 19050 h 1734375"/>
                  <a:gd name="connsiteX1" fmla="*/ 183042 w 3409822"/>
                  <a:gd name="connsiteY1" fmla="*/ 1162050 h 1734375"/>
                  <a:gd name="connsiteX2" fmla="*/ 533272 w 3409822"/>
                  <a:gd name="connsiteY2" fmla="*/ 1676400 h 1734375"/>
                  <a:gd name="connsiteX3" fmla="*/ 1371472 w 3409822"/>
                  <a:gd name="connsiteY3" fmla="*/ 1733550 h 1734375"/>
                  <a:gd name="connsiteX4" fmla="*/ 2095372 w 3409822"/>
                  <a:gd name="connsiteY4" fmla="*/ 1619250 h 1734375"/>
                  <a:gd name="connsiteX5" fmla="*/ 3066922 w 3409822"/>
                  <a:gd name="connsiteY5" fmla="*/ 1428750 h 1734375"/>
                  <a:gd name="connsiteX6" fmla="*/ 3314572 w 3409822"/>
                  <a:gd name="connsiteY6" fmla="*/ 1143000 h 1734375"/>
                  <a:gd name="connsiteX7" fmla="*/ 3409822 w 3409822"/>
                  <a:gd name="connsiteY7" fmla="*/ 590550 h 1734375"/>
                  <a:gd name="connsiteX8" fmla="*/ 3105022 w 3409822"/>
                  <a:gd name="connsiteY8" fmla="*/ 133350 h 1734375"/>
                  <a:gd name="connsiteX9" fmla="*/ 2609722 w 3409822"/>
                  <a:gd name="connsiteY9" fmla="*/ 0 h 1734375"/>
                  <a:gd name="connsiteX10" fmla="*/ 1676272 w 3409822"/>
                  <a:gd name="connsiteY10" fmla="*/ 133350 h 1734375"/>
                  <a:gd name="connsiteX11" fmla="*/ 838072 w 3409822"/>
                  <a:gd name="connsiteY11" fmla="*/ 0 h 1734375"/>
                  <a:gd name="connsiteX12" fmla="*/ 12126 w 3409822"/>
                  <a:gd name="connsiteY12" fmla="*/ 19050 h 1734375"/>
                  <a:gd name="connsiteX0" fmla="*/ 664345 w 3226780"/>
                  <a:gd name="connsiteY0" fmla="*/ 571500 h 1734375"/>
                  <a:gd name="connsiteX1" fmla="*/ 0 w 3226780"/>
                  <a:gd name="connsiteY1" fmla="*/ 1162050 h 1734375"/>
                  <a:gd name="connsiteX2" fmla="*/ 350230 w 3226780"/>
                  <a:gd name="connsiteY2" fmla="*/ 1676400 h 1734375"/>
                  <a:gd name="connsiteX3" fmla="*/ 1188430 w 3226780"/>
                  <a:gd name="connsiteY3" fmla="*/ 1733550 h 1734375"/>
                  <a:gd name="connsiteX4" fmla="*/ 1912330 w 3226780"/>
                  <a:gd name="connsiteY4" fmla="*/ 1619250 h 1734375"/>
                  <a:gd name="connsiteX5" fmla="*/ 2883880 w 3226780"/>
                  <a:gd name="connsiteY5" fmla="*/ 1428750 h 1734375"/>
                  <a:gd name="connsiteX6" fmla="*/ 3131530 w 3226780"/>
                  <a:gd name="connsiteY6" fmla="*/ 1143000 h 1734375"/>
                  <a:gd name="connsiteX7" fmla="*/ 3226780 w 3226780"/>
                  <a:gd name="connsiteY7" fmla="*/ 590550 h 1734375"/>
                  <a:gd name="connsiteX8" fmla="*/ 2921980 w 3226780"/>
                  <a:gd name="connsiteY8" fmla="*/ 133350 h 1734375"/>
                  <a:gd name="connsiteX9" fmla="*/ 2426680 w 3226780"/>
                  <a:gd name="connsiteY9" fmla="*/ 0 h 1734375"/>
                  <a:gd name="connsiteX10" fmla="*/ 1493230 w 3226780"/>
                  <a:gd name="connsiteY10" fmla="*/ 133350 h 1734375"/>
                  <a:gd name="connsiteX11" fmla="*/ 655030 w 3226780"/>
                  <a:gd name="connsiteY11" fmla="*/ 0 h 1734375"/>
                  <a:gd name="connsiteX12" fmla="*/ 664345 w 3226780"/>
                  <a:gd name="connsiteY12" fmla="*/ 571500 h 1734375"/>
                  <a:gd name="connsiteX0" fmla="*/ 664345 w 3226780"/>
                  <a:gd name="connsiteY0" fmla="*/ 571500 h 1734375"/>
                  <a:gd name="connsiteX1" fmla="*/ 0 w 3226780"/>
                  <a:gd name="connsiteY1" fmla="*/ 1162050 h 1734375"/>
                  <a:gd name="connsiteX2" fmla="*/ 350230 w 3226780"/>
                  <a:gd name="connsiteY2" fmla="*/ 1676400 h 1734375"/>
                  <a:gd name="connsiteX3" fmla="*/ 1188430 w 3226780"/>
                  <a:gd name="connsiteY3" fmla="*/ 1733550 h 1734375"/>
                  <a:gd name="connsiteX4" fmla="*/ 1912330 w 3226780"/>
                  <a:gd name="connsiteY4" fmla="*/ 1619250 h 1734375"/>
                  <a:gd name="connsiteX5" fmla="*/ 2883880 w 3226780"/>
                  <a:gd name="connsiteY5" fmla="*/ 1428750 h 1734375"/>
                  <a:gd name="connsiteX6" fmla="*/ 3131530 w 3226780"/>
                  <a:gd name="connsiteY6" fmla="*/ 1143000 h 1734375"/>
                  <a:gd name="connsiteX7" fmla="*/ 3226780 w 3226780"/>
                  <a:gd name="connsiteY7" fmla="*/ 590550 h 1734375"/>
                  <a:gd name="connsiteX8" fmla="*/ 2921980 w 3226780"/>
                  <a:gd name="connsiteY8" fmla="*/ 133350 h 1734375"/>
                  <a:gd name="connsiteX9" fmla="*/ 2426680 w 3226780"/>
                  <a:gd name="connsiteY9" fmla="*/ 0 h 1734375"/>
                  <a:gd name="connsiteX10" fmla="*/ 1493230 w 3226780"/>
                  <a:gd name="connsiteY10" fmla="*/ 133350 h 1734375"/>
                  <a:gd name="connsiteX11" fmla="*/ 933451 w 3226780"/>
                  <a:gd name="connsiteY11" fmla="*/ 285750 h 1734375"/>
                  <a:gd name="connsiteX12" fmla="*/ 664345 w 3226780"/>
                  <a:gd name="connsiteY12" fmla="*/ 571500 h 1734375"/>
                  <a:gd name="connsiteX0" fmla="*/ 344381 w 2906816"/>
                  <a:gd name="connsiteY0" fmla="*/ 571500 h 1734375"/>
                  <a:gd name="connsiteX1" fmla="*/ 565918 w 2906816"/>
                  <a:gd name="connsiteY1" fmla="*/ 1123950 h 1734375"/>
                  <a:gd name="connsiteX2" fmla="*/ 30266 w 2906816"/>
                  <a:gd name="connsiteY2" fmla="*/ 1676400 h 1734375"/>
                  <a:gd name="connsiteX3" fmla="*/ 868466 w 2906816"/>
                  <a:gd name="connsiteY3" fmla="*/ 1733550 h 1734375"/>
                  <a:gd name="connsiteX4" fmla="*/ 1592366 w 2906816"/>
                  <a:gd name="connsiteY4" fmla="*/ 1619250 h 1734375"/>
                  <a:gd name="connsiteX5" fmla="*/ 2563916 w 2906816"/>
                  <a:gd name="connsiteY5" fmla="*/ 1428750 h 1734375"/>
                  <a:gd name="connsiteX6" fmla="*/ 2811566 w 2906816"/>
                  <a:gd name="connsiteY6" fmla="*/ 1143000 h 1734375"/>
                  <a:gd name="connsiteX7" fmla="*/ 2906816 w 2906816"/>
                  <a:gd name="connsiteY7" fmla="*/ 590550 h 1734375"/>
                  <a:gd name="connsiteX8" fmla="*/ 2602016 w 2906816"/>
                  <a:gd name="connsiteY8" fmla="*/ 133350 h 1734375"/>
                  <a:gd name="connsiteX9" fmla="*/ 2106716 w 2906816"/>
                  <a:gd name="connsiteY9" fmla="*/ 0 h 1734375"/>
                  <a:gd name="connsiteX10" fmla="*/ 1173266 w 2906816"/>
                  <a:gd name="connsiteY10" fmla="*/ 133350 h 1734375"/>
                  <a:gd name="connsiteX11" fmla="*/ 613487 w 2906816"/>
                  <a:gd name="connsiteY11" fmla="*/ 285750 h 1734375"/>
                  <a:gd name="connsiteX12" fmla="*/ 344381 w 2906816"/>
                  <a:gd name="connsiteY12" fmla="*/ 571500 h 1734375"/>
                  <a:gd name="connsiteX0" fmla="*/ 344380 w 2906815"/>
                  <a:gd name="connsiteY0" fmla="*/ 571500 h 1744999"/>
                  <a:gd name="connsiteX1" fmla="*/ 565917 w 2906815"/>
                  <a:gd name="connsiteY1" fmla="*/ 1123950 h 1744999"/>
                  <a:gd name="connsiteX2" fmla="*/ 30265 w 2906815"/>
                  <a:gd name="connsiteY2" fmla="*/ 1676400 h 1744999"/>
                  <a:gd name="connsiteX3" fmla="*/ 881940 w 2906815"/>
                  <a:gd name="connsiteY3" fmla="*/ 1388015 h 1744999"/>
                  <a:gd name="connsiteX4" fmla="*/ 868465 w 2906815"/>
                  <a:gd name="connsiteY4" fmla="*/ 1733550 h 1744999"/>
                  <a:gd name="connsiteX5" fmla="*/ 1592365 w 2906815"/>
                  <a:gd name="connsiteY5" fmla="*/ 1619250 h 1744999"/>
                  <a:gd name="connsiteX6" fmla="*/ 2563915 w 2906815"/>
                  <a:gd name="connsiteY6" fmla="*/ 1428750 h 1744999"/>
                  <a:gd name="connsiteX7" fmla="*/ 2811565 w 2906815"/>
                  <a:gd name="connsiteY7" fmla="*/ 1143000 h 1744999"/>
                  <a:gd name="connsiteX8" fmla="*/ 2906815 w 2906815"/>
                  <a:gd name="connsiteY8" fmla="*/ 590550 h 1744999"/>
                  <a:gd name="connsiteX9" fmla="*/ 2602015 w 2906815"/>
                  <a:gd name="connsiteY9" fmla="*/ 133350 h 1744999"/>
                  <a:gd name="connsiteX10" fmla="*/ 2106715 w 2906815"/>
                  <a:gd name="connsiteY10" fmla="*/ 0 h 1744999"/>
                  <a:gd name="connsiteX11" fmla="*/ 1173265 w 2906815"/>
                  <a:gd name="connsiteY11" fmla="*/ 133350 h 1744999"/>
                  <a:gd name="connsiteX12" fmla="*/ 613486 w 2906815"/>
                  <a:gd name="connsiteY12" fmla="*/ 285750 h 1744999"/>
                  <a:gd name="connsiteX13" fmla="*/ 344380 w 2906815"/>
                  <a:gd name="connsiteY13" fmla="*/ 571500 h 1744999"/>
                  <a:gd name="connsiteX0" fmla="*/ 10682 w 2573117"/>
                  <a:gd name="connsiteY0" fmla="*/ 571500 h 1744999"/>
                  <a:gd name="connsiteX1" fmla="*/ 232219 w 2573117"/>
                  <a:gd name="connsiteY1" fmla="*/ 1123950 h 1744999"/>
                  <a:gd name="connsiteX2" fmla="*/ 304030 w 2573117"/>
                  <a:gd name="connsiteY2" fmla="*/ 1238250 h 1744999"/>
                  <a:gd name="connsiteX3" fmla="*/ 548242 w 2573117"/>
                  <a:gd name="connsiteY3" fmla="*/ 1388015 h 1744999"/>
                  <a:gd name="connsiteX4" fmla="*/ 534767 w 2573117"/>
                  <a:gd name="connsiteY4" fmla="*/ 1733550 h 1744999"/>
                  <a:gd name="connsiteX5" fmla="*/ 1258667 w 2573117"/>
                  <a:gd name="connsiteY5" fmla="*/ 1619250 h 1744999"/>
                  <a:gd name="connsiteX6" fmla="*/ 2230217 w 2573117"/>
                  <a:gd name="connsiteY6" fmla="*/ 1428750 h 1744999"/>
                  <a:gd name="connsiteX7" fmla="*/ 2477867 w 2573117"/>
                  <a:gd name="connsiteY7" fmla="*/ 1143000 h 1744999"/>
                  <a:gd name="connsiteX8" fmla="*/ 2573117 w 2573117"/>
                  <a:gd name="connsiteY8" fmla="*/ 590550 h 1744999"/>
                  <a:gd name="connsiteX9" fmla="*/ 2268317 w 2573117"/>
                  <a:gd name="connsiteY9" fmla="*/ 133350 h 1744999"/>
                  <a:gd name="connsiteX10" fmla="*/ 1773017 w 2573117"/>
                  <a:gd name="connsiteY10" fmla="*/ 0 h 1744999"/>
                  <a:gd name="connsiteX11" fmla="*/ 839567 w 2573117"/>
                  <a:gd name="connsiteY11" fmla="*/ 133350 h 1744999"/>
                  <a:gd name="connsiteX12" fmla="*/ 279788 w 2573117"/>
                  <a:gd name="connsiteY12" fmla="*/ 285750 h 1744999"/>
                  <a:gd name="connsiteX13" fmla="*/ 10682 w 2573117"/>
                  <a:gd name="connsiteY13" fmla="*/ 571500 h 1744999"/>
                  <a:gd name="connsiteX0" fmla="*/ 10682 w 2573117"/>
                  <a:gd name="connsiteY0" fmla="*/ 571500 h 1650268"/>
                  <a:gd name="connsiteX1" fmla="*/ 232219 w 2573117"/>
                  <a:gd name="connsiteY1" fmla="*/ 1123950 h 1650268"/>
                  <a:gd name="connsiteX2" fmla="*/ 304030 w 2573117"/>
                  <a:gd name="connsiteY2" fmla="*/ 1238250 h 1650268"/>
                  <a:gd name="connsiteX3" fmla="*/ 548242 w 2573117"/>
                  <a:gd name="connsiteY3" fmla="*/ 1388015 h 1650268"/>
                  <a:gd name="connsiteX4" fmla="*/ 838498 w 2573117"/>
                  <a:gd name="connsiteY4" fmla="*/ 1543050 h 1650268"/>
                  <a:gd name="connsiteX5" fmla="*/ 1258667 w 2573117"/>
                  <a:gd name="connsiteY5" fmla="*/ 1619250 h 1650268"/>
                  <a:gd name="connsiteX6" fmla="*/ 2230217 w 2573117"/>
                  <a:gd name="connsiteY6" fmla="*/ 1428750 h 1650268"/>
                  <a:gd name="connsiteX7" fmla="*/ 2477867 w 2573117"/>
                  <a:gd name="connsiteY7" fmla="*/ 1143000 h 1650268"/>
                  <a:gd name="connsiteX8" fmla="*/ 2573117 w 2573117"/>
                  <a:gd name="connsiteY8" fmla="*/ 590550 h 1650268"/>
                  <a:gd name="connsiteX9" fmla="*/ 2268317 w 2573117"/>
                  <a:gd name="connsiteY9" fmla="*/ 133350 h 1650268"/>
                  <a:gd name="connsiteX10" fmla="*/ 1773017 w 2573117"/>
                  <a:gd name="connsiteY10" fmla="*/ 0 h 1650268"/>
                  <a:gd name="connsiteX11" fmla="*/ 839567 w 2573117"/>
                  <a:gd name="connsiteY11" fmla="*/ 133350 h 1650268"/>
                  <a:gd name="connsiteX12" fmla="*/ 279788 w 2573117"/>
                  <a:gd name="connsiteY12" fmla="*/ 285750 h 1650268"/>
                  <a:gd name="connsiteX13" fmla="*/ 10682 w 2573117"/>
                  <a:gd name="connsiteY13" fmla="*/ 571500 h 1650268"/>
                  <a:gd name="connsiteX0" fmla="*/ 10682 w 2573117"/>
                  <a:gd name="connsiteY0" fmla="*/ 571500 h 1588952"/>
                  <a:gd name="connsiteX1" fmla="*/ 232219 w 2573117"/>
                  <a:gd name="connsiteY1" fmla="*/ 1123950 h 1588952"/>
                  <a:gd name="connsiteX2" fmla="*/ 304030 w 2573117"/>
                  <a:gd name="connsiteY2" fmla="*/ 1238250 h 1588952"/>
                  <a:gd name="connsiteX3" fmla="*/ 548242 w 2573117"/>
                  <a:gd name="connsiteY3" fmla="*/ 1388015 h 1588952"/>
                  <a:gd name="connsiteX4" fmla="*/ 838498 w 2573117"/>
                  <a:gd name="connsiteY4" fmla="*/ 1543050 h 1588952"/>
                  <a:gd name="connsiteX5" fmla="*/ 1410533 w 2573117"/>
                  <a:gd name="connsiteY5" fmla="*/ 1543050 h 1588952"/>
                  <a:gd name="connsiteX6" fmla="*/ 2230217 w 2573117"/>
                  <a:gd name="connsiteY6" fmla="*/ 1428750 h 1588952"/>
                  <a:gd name="connsiteX7" fmla="*/ 2477867 w 2573117"/>
                  <a:gd name="connsiteY7" fmla="*/ 1143000 h 1588952"/>
                  <a:gd name="connsiteX8" fmla="*/ 2573117 w 2573117"/>
                  <a:gd name="connsiteY8" fmla="*/ 590550 h 1588952"/>
                  <a:gd name="connsiteX9" fmla="*/ 2268317 w 2573117"/>
                  <a:gd name="connsiteY9" fmla="*/ 133350 h 1588952"/>
                  <a:gd name="connsiteX10" fmla="*/ 1773017 w 2573117"/>
                  <a:gd name="connsiteY10" fmla="*/ 0 h 1588952"/>
                  <a:gd name="connsiteX11" fmla="*/ 839567 w 2573117"/>
                  <a:gd name="connsiteY11" fmla="*/ 133350 h 1588952"/>
                  <a:gd name="connsiteX12" fmla="*/ 279788 w 2573117"/>
                  <a:gd name="connsiteY12" fmla="*/ 285750 h 1588952"/>
                  <a:gd name="connsiteX13" fmla="*/ 10682 w 2573117"/>
                  <a:gd name="connsiteY13" fmla="*/ 571500 h 1588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3117" h="1588952">
                    <a:moveTo>
                      <a:pt x="10682" y="571500"/>
                    </a:moveTo>
                    <a:cubicBezTo>
                      <a:pt x="-67338" y="908050"/>
                      <a:pt x="310239" y="787400"/>
                      <a:pt x="232219" y="1123950"/>
                    </a:cubicBezTo>
                    <a:cubicBezTo>
                      <a:pt x="441769" y="1130300"/>
                      <a:pt x="94480" y="1231900"/>
                      <a:pt x="304030" y="1238250"/>
                    </a:cubicBezTo>
                    <a:cubicBezTo>
                      <a:pt x="234364" y="1329886"/>
                      <a:pt x="408542" y="1378490"/>
                      <a:pt x="548242" y="1388015"/>
                    </a:cubicBezTo>
                    <a:cubicBezTo>
                      <a:pt x="687942" y="1397540"/>
                      <a:pt x="694783" y="1517211"/>
                      <a:pt x="838498" y="1543050"/>
                    </a:cubicBezTo>
                    <a:cubicBezTo>
                      <a:pt x="982213" y="1568889"/>
                      <a:pt x="1093033" y="1631950"/>
                      <a:pt x="1410533" y="1543050"/>
                    </a:cubicBezTo>
                    <a:cubicBezTo>
                      <a:pt x="1804233" y="1403350"/>
                      <a:pt x="1836517" y="1568450"/>
                      <a:pt x="2230217" y="1428750"/>
                    </a:cubicBezTo>
                    <a:lnTo>
                      <a:pt x="2477867" y="1143000"/>
                    </a:lnTo>
                    <a:lnTo>
                      <a:pt x="2573117" y="590550"/>
                    </a:lnTo>
                    <a:cubicBezTo>
                      <a:pt x="2414367" y="482600"/>
                      <a:pt x="2427067" y="241300"/>
                      <a:pt x="2268317" y="133350"/>
                    </a:cubicBezTo>
                    <a:lnTo>
                      <a:pt x="1773017" y="0"/>
                    </a:lnTo>
                    <a:cubicBezTo>
                      <a:pt x="1474567" y="0"/>
                      <a:pt x="1138017" y="133350"/>
                      <a:pt x="839567" y="133350"/>
                    </a:cubicBezTo>
                    <a:cubicBezTo>
                      <a:pt x="522067" y="114300"/>
                      <a:pt x="597288" y="304800"/>
                      <a:pt x="279788" y="285750"/>
                    </a:cubicBezTo>
                    <a:lnTo>
                      <a:pt x="10682" y="571500"/>
                    </a:lnTo>
                    <a:close/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Freeform 49"/>
              <p:cNvSpPr/>
              <p:nvPr/>
            </p:nvSpPr>
            <p:spPr bwMode="auto">
              <a:xfrm flipH="1">
                <a:off x="228598" y="3752025"/>
                <a:ext cx="2197857" cy="1734375"/>
              </a:xfrm>
              <a:custGeom>
                <a:avLst/>
                <a:gdLst>
                  <a:gd name="connsiteX0" fmla="*/ 0 w 3695700"/>
                  <a:gd name="connsiteY0" fmla="*/ 0 h 1676400"/>
                  <a:gd name="connsiteX1" fmla="*/ 19050 w 3695700"/>
                  <a:gd name="connsiteY1" fmla="*/ 1657350 h 1676400"/>
                  <a:gd name="connsiteX2" fmla="*/ 647700 w 3695700"/>
                  <a:gd name="connsiteY2" fmla="*/ 1676400 h 1676400"/>
                  <a:gd name="connsiteX3" fmla="*/ 3562350 w 3695700"/>
                  <a:gd name="connsiteY3" fmla="*/ 1257300 h 1676400"/>
                  <a:gd name="connsiteX4" fmla="*/ 3695700 w 3695700"/>
                  <a:gd name="connsiteY4" fmla="*/ 685800 h 1676400"/>
                  <a:gd name="connsiteX5" fmla="*/ 2724150 w 3695700"/>
                  <a:gd name="connsiteY5" fmla="*/ 0 h 1676400"/>
                  <a:gd name="connsiteX6" fmla="*/ 0 w 3695700"/>
                  <a:gd name="connsiteY6" fmla="*/ 0 h 1676400"/>
                  <a:gd name="connsiteX0" fmla="*/ 0 w 3695700"/>
                  <a:gd name="connsiteY0" fmla="*/ 0 h 1676400"/>
                  <a:gd name="connsiteX1" fmla="*/ 19050 w 3695700"/>
                  <a:gd name="connsiteY1" fmla="*/ 1657350 h 1676400"/>
                  <a:gd name="connsiteX2" fmla="*/ 647700 w 3695700"/>
                  <a:gd name="connsiteY2" fmla="*/ 1676400 h 1676400"/>
                  <a:gd name="connsiteX3" fmla="*/ 2209800 w 3695700"/>
                  <a:gd name="connsiteY3" fmla="*/ 1619250 h 1676400"/>
                  <a:gd name="connsiteX4" fmla="*/ 3562350 w 3695700"/>
                  <a:gd name="connsiteY4" fmla="*/ 1257300 h 1676400"/>
                  <a:gd name="connsiteX5" fmla="*/ 3695700 w 3695700"/>
                  <a:gd name="connsiteY5" fmla="*/ 685800 h 1676400"/>
                  <a:gd name="connsiteX6" fmla="*/ 2724150 w 3695700"/>
                  <a:gd name="connsiteY6" fmla="*/ 0 h 1676400"/>
                  <a:gd name="connsiteX7" fmla="*/ 0 w 3695700"/>
                  <a:gd name="connsiteY7" fmla="*/ 0 h 1676400"/>
                  <a:gd name="connsiteX0" fmla="*/ 0 w 3695700"/>
                  <a:gd name="connsiteY0" fmla="*/ 0 h 1676400"/>
                  <a:gd name="connsiteX1" fmla="*/ 19050 w 3695700"/>
                  <a:gd name="connsiteY1" fmla="*/ 1657350 h 1676400"/>
                  <a:gd name="connsiteX2" fmla="*/ 647700 w 3695700"/>
                  <a:gd name="connsiteY2" fmla="*/ 1676400 h 1676400"/>
                  <a:gd name="connsiteX3" fmla="*/ 2209800 w 3695700"/>
                  <a:gd name="connsiteY3" fmla="*/ 1619250 h 1676400"/>
                  <a:gd name="connsiteX4" fmla="*/ 3486150 w 3695700"/>
                  <a:gd name="connsiteY4" fmla="*/ 1219200 h 1676400"/>
                  <a:gd name="connsiteX5" fmla="*/ 3695700 w 3695700"/>
                  <a:gd name="connsiteY5" fmla="*/ 685800 h 1676400"/>
                  <a:gd name="connsiteX6" fmla="*/ 2724150 w 3695700"/>
                  <a:gd name="connsiteY6" fmla="*/ 0 h 1676400"/>
                  <a:gd name="connsiteX7" fmla="*/ 0 w 3695700"/>
                  <a:gd name="connsiteY7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2724150 w 3638550"/>
                  <a:gd name="connsiteY6" fmla="*/ 0 h 1676400"/>
                  <a:gd name="connsiteX7" fmla="*/ 0 w 3638550"/>
                  <a:gd name="connsiteY7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3219450 w 3638550"/>
                  <a:gd name="connsiteY6" fmla="*/ 133350 h 1676400"/>
                  <a:gd name="connsiteX7" fmla="*/ 2724150 w 3638550"/>
                  <a:gd name="connsiteY7" fmla="*/ 0 h 1676400"/>
                  <a:gd name="connsiteX8" fmla="*/ 0 w 3638550"/>
                  <a:gd name="connsiteY8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3219450 w 3638550"/>
                  <a:gd name="connsiteY6" fmla="*/ 133350 h 1676400"/>
                  <a:gd name="connsiteX7" fmla="*/ 2724150 w 3638550"/>
                  <a:gd name="connsiteY7" fmla="*/ 0 h 1676400"/>
                  <a:gd name="connsiteX8" fmla="*/ 1790700 w 3638550"/>
                  <a:gd name="connsiteY8" fmla="*/ 133350 h 1676400"/>
                  <a:gd name="connsiteX9" fmla="*/ 0 w 3638550"/>
                  <a:gd name="connsiteY9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3219450 w 3638550"/>
                  <a:gd name="connsiteY6" fmla="*/ 133350 h 1676400"/>
                  <a:gd name="connsiteX7" fmla="*/ 2724150 w 3638550"/>
                  <a:gd name="connsiteY7" fmla="*/ 0 h 1676400"/>
                  <a:gd name="connsiteX8" fmla="*/ 1790700 w 3638550"/>
                  <a:gd name="connsiteY8" fmla="*/ 133350 h 1676400"/>
                  <a:gd name="connsiteX9" fmla="*/ 952500 w 3638550"/>
                  <a:gd name="connsiteY9" fmla="*/ 0 h 1676400"/>
                  <a:gd name="connsiteX10" fmla="*/ 0 w 3638550"/>
                  <a:gd name="connsiteY10" fmla="*/ 0 h 1676400"/>
                  <a:gd name="connsiteX0" fmla="*/ 0 w 3638550"/>
                  <a:gd name="connsiteY0" fmla="*/ 0 h 1734375"/>
                  <a:gd name="connsiteX1" fmla="*/ 19050 w 3638550"/>
                  <a:gd name="connsiteY1" fmla="*/ 1657350 h 1734375"/>
                  <a:gd name="connsiteX2" fmla="*/ 647700 w 3638550"/>
                  <a:gd name="connsiteY2" fmla="*/ 1676400 h 1734375"/>
                  <a:gd name="connsiteX3" fmla="*/ 1485900 w 3638550"/>
                  <a:gd name="connsiteY3" fmla="*/ 1733550 h 1734375"/>
                  <a:gd name="connsiteX4" fmla="*/ 2209800 w 3638550"/>
                  <a:gd name="connsiteY4" fmla="*/ 1619250 h 1734375"/>
                  <a:gd name="connsiteX5" fmla="*/ 3486150 w 3638550"/>
                  <a:gd name="connsiteY5" fmla="*/ 1219200 h 1734375"/>
                  <a:gd name="connsiteX6" fmla="*/ 3638550 w 3638550"/>
                  <a:gd name="connsiteY6" fmla="*/ 666750 h 1734375"/>
                  <a:gd name="connsiteX7" fmla="*/ 3219450 w 3638550"/>
                  <a:gd name="connsiteY7" fmla="*/ 133350 h 1734375"/>
                  <a:gd name="connsiteX8" fmla="*/ 2724150 w 3638550"/>
                  <a:gd name="connsiteY8" fmla="*/ 0 h 1734375"/>
                  <a:gd name="connsiteX9" fmla="*/ 1790700 w 3638550"/>
                  <a:gd name="connsiteY9" fmla="*/ 133350 h 1734375"/>
                  <a:gd name="connsiteX10" fmla="*/ 952500 w 3638550"/>
                  <a:gd name="connsiteY10" fmla="*/ 0 h 1734375"/>
                  <a:gd name="connsiteX11" fmla="*/ 0 w 3638550"/>
                  <a:gd name="connsiteY11" fmla="*/ 0 h 1734375"/>
                  <a:gd name="connsiteX0" fmla="*/ 0 w 3638550"/>
                  <a:gd name="connsiteY0" fmla="*/ 0 h 1734375"/>
                  <a:gd name="connsiteX1" fmla="*/ 19050 w 3638550"/>
                  <a:gd name="connsiteY1" fmla="*/ 1657350 h 1734375"/>
                  <a:gd name="connsiteX2" fmla="*/ 647700 w 3638550"/>
                  <a:gd name="connsiteY2" fmla="*/ 1676400 h 1734375"/>
                  <a:gd name="connsiteX3" fmla="*/ 1485900 w 3638550"/>
                  <a:gd name="connsiteY3" fmla="*/ 1733550 h 1734375"/>
                  <a:gd name="connsiteX4" fmla="*/ 2209800 w 3638550"/>
                  <a:gd name="connsiteY4" fmla="*/ 1619250 h 1734375"/>
                  <a:gd name="connsiteX5" fmla="*/ 3219450 w 3638550"/>
                  <a:gd name="connsiteY5" fmla="*/ 1143000 h 1734375"/>
                  <a:gd name="connsiteX6" fmla="*/ 3486150 w 3638550"/>
                  <a:gd name="connsiteY6" fmla="*/ 1219200 h 1734375"/>
                  <a:gd name="connsiteX7" fmla="*/ 3638550 w 3638550"/>
                  <a:gd name="connsiteY7" fmla="*/ 666750 h 1734375"/>
                  <a:gd name="connsiteX8" fmla="*/ 3219450 w 3638550"/>
                  <a:gd name="connsiteY8" fmla="*/ 133350 h 1734375"/>
                  <a:gd name="connsiteX9" fmla="*/ 2724150 w 3638550"/>
                  <a:gd name="connsiteY9" fmla="*/ 0 h 1734375"/>
                  <a:gd name="connsiteX10" fmla="*/ 1790700 w 3638550"/>
                  <a:gd name="connsiteY10" fmla="*/ 133350 h 1734375"/>
                  <a:gd name="connsiteX11" fmla="*/ 952500 w 3638550"/>
                  <a:gd name="connsiteY11" fmla="*/ 0 h 1734375"/>
                  <a:gd name="connsiteX12" fmla="*/ 0 w 3638550"/>
                  <a:gd name="connsiteY12" fmla="*/ 0 h 1734375"/>
                  <a:gd name="connsiteX0" fmla="*/ 0 w 3638550"/>
                  <a:gd name="connsiteY0" fmla="*/ 0 h 1734375"/>
                  <a:gd name="connsiteX1" fmla="*/ 19050 w 3638550"/>
                  <a:gd name="connsiteY1" fmla="*/ 1657350 h 1734375"/>
                  <a:gd name="connsiteX2" fmla="*/ 647700 w 3638550"/>
                  <a:gd name="connsiteY2" fmla="*/ 1676400 h 1734375"/>
                  <a:gd name="connsiteX3" fmla="*/ 1485900 w 3638550"/>
                  <a:gd name="connsiteY3" fmla="*/ 1733550 h 1734375"/>
                  <a:gd name="connsiteX4" fmla="*/ 2209800 w 3638550"/>
                  <a:gd name="connsiteY4" fmla="*/ 1619250 h 1734375"/>
                  <a:gd name="connsiteX5" fmla="*/ 3181350 w 3638550"/>
                  <a:gd name="connsiteY5" fmla="*/ 1428750 h 1734375"/>
                  <a:gd name="connsiteX6" fmla="*/ 3486150 w 3638550"/>
                  <a:gd name="connsiteY6" fmla="*/ 1219200 h 1734375"/>
                  <a:gd name="connsiteX7" fmla="*/ 3638550 w 3638550"/>
                  <a:gd name="connsiteY7" fmla="*/ 666750 h 1734375"/>
                  <a:gd name="connsiteX8" fmla="*/ 3219450 w 3638550"/>
                  <a:gd name="connsiteY8" fmla="*/ 133350 h 1734375"/>
                  <a:gd name="connsiteX9" fmla="*/ 2724150 w 3638550"/>
                  <a:gd name="connsiteY9" fmla="*/ 0 h 1734375"/>
                  <a:gd name="connsiteX10" fmla="*/ 1790700 w 3638550"/>
                  <a:gd name="connsiteY10" fmla="*/ 133350 h 1734375"/>
                  <a:gd name="connsiteX11" fmla="*/ 952500 w 3638550"/>
                  <a:gd name="connsiteY11" fmla="*/ 0 h 1734375"/>
                  <a:gd name="connsiteX12" fmla="*/ 0 w 3638550"/>
                  <a:gd name="connsiteY12" fmla="*/ 0 h 1734375"/>
                  <a:gd name="connsiteX0" fmla="*/ 0 w 3581400"/>
                  <a:gd name="connsiteY0" fmla="*/ 0 h 1734375"/>
                  <a:gd name="connsiteX1" fmla="*/ 19050 w 3581400"/>
                  <a:gd name="connsiteY1" fmla="*/ 1657350 h 1734375"/>
                  <a:gd name="connsiteX2" fmla="*/ 647700 w 3581400"/>
                  <a:gd name="connsiteY2" fmla="*/ 1676400 h 1734375"/>
                  <a:gd name="connsiteX3" fmla="*/ 1485900 w 3581400"/>
                  <a:gd name="connsiteY3" fmla="*/ 1733550 h 1734375"/>
                  <a:gd name="connsiteX4" fmla="*/ 2209800 w 3581400"/>
                  <a:gd name="connsiteY4" fmla="*/ 1619250 h 1734375"/>
                  <a:gd name="connsiteX5" fmla="*/ 3181350 w 3581400"/>
                  <a:gd name="connsiteY5" fmla="*/ 1428750 h 1734375"/>
                  <a:gd name="connsiteX6" fmla="*/ 3486150 w 3581400"/>
                  <a:gd name="connsiteY6" fmla="*/ 1219200 h 1734375"/>
                  <a:gd name="connsiteX7" fmla="*/ 3581400 w 3581400"/>
                  <a:gd name="connsiteY7" fmla="*/ 704850 h 1734375"/>
                  <a:gd name="connsiteX8" fmla="*/ 3219450 w 3581400"/>
                  <a:gd name="connsiteY8" fmla="*/ 133350 h 1734375"/>
                  <a:gd name="connsiteX9" fmla="*/ 2724150 w 3581400"/>
                  <a:gd name="connsiteY9" fmla="*/ 0 h 1734375"/>
                  <a:gd name="connsiteX10" fmla="*/ 1790700 w 3581400"/>
                  <a:gd name="connsiteY10" fmla="*/ 133350 h 1734375"/>
                  <a:gd name="connsiteX11" fmla="*/ 952500 w 3581400"/>
                  <a:gd name="connsiteY11" fmla="*/ 0 h 1734375"/>
                  <a:gd name="connsiteX12" fmla="*/ 0 w 3581400"/>
                  <a:gd name="connsiteY12" fmla="*/ 0 h 1734375"/>
                  <a:gd name="connsiteX0" fmla="*/ 0 w 3581400"/>
                  <a:gd name="connsiteY0" fmla="*/ 0 h 1734375"/>
                  <a:gd name="connsiteX1" fmla="*/ 19050 w 3581400"/>
                  <a:gd name="connsiteY1" fmla="*/ 1657350 h 1734375"/>
                  <a:gd name="connsiteX2" fmla="*/ 647700 w 3581400"/>
                  <a:gd name="connsiteY2" fmla="*/ 1676400 h 1734375"/>
                  <a:gd name="connsiteX3" fmla="*/ 1485900 w 3581400"/>
                  <a:gd name="connsiteY3" fmla="*/ 1733550 h 1734375"/>
                  <a:gd name="connsiteX4" fmla="*/ 2209800 w 3581400"/>
                  <a:gd name="connsiteY4" fmla="*/ 1619250 h 1734375"/>
                  <a:gd name="connsiteX5" fmla="*/ 3181350 w 3581400"/>
                  <a:gd name="connsiteY5" fmla="*/ 1428750 h 1734375"/>
                  <a:gd name="connsiteX6" fmla="*/ 3429000 w 3581400"/>
                  <a:gd name="connsiteY6" fmla="*/ 1143000 h 1734375"/>
                  <a:gd name="connsiteX7" fmla="*/ 3581400 w 3581400"/>
                  <a:gd name="connsiteY7" fmla="*/ 704850 h 1734375"/>
                  <a:gd name="connsiteX8" fmla="*/ 3219450 w 3581400"/>
                  <a:gd name="connsiteY8" fmla="*/ 133350 h 1734375"/>
                  <a:gd name="connsiteX9" fmla="*/ 2724150 w 3581400"/>
                  <a:gd name="connsiteY9" fmla="*/ 0 h 1734375"/>
                  <a:gd name="connsiteX10" fmla="*/ 1790700 w 3581400"/>
                  <a:gd name="connsiteY10" fmla="*/ 133350 h 1734375"/>
                  <a:gd name="connsiteX11" fmla="*/ 952500 w 3581400"/>
                  <a:gd name="connsiteY11" fmla="*/ 0 h 1734375"/>
                  <a:gd name="connsiteX12" fmla="*/ 0 w 3581400"/>
                  <a:gd name="connsiteY12" fmla="*/ 0 h 1734375"/>
                  <a:gd name="connsiteX0" fmla="*/ 0 w 3524250"/>
                  <a:gd name="connsiteY0" fmla="*/ 0 h 1734375"/>
                  <a:gd name="connsiteX1" fmla="*/ 19050 w 3524250"/>
                  <a:gd name="connsiteY1" fmla="*/ 1657350 h 1734375"/>
                  <a:gd name="connsiteX2" fmla="*/ 647700 w 3524250"/>
                  <a:gd name="connsiteY2" fmla="*/ 1676400 h 1734375"/>
                  <a:gd name="connsiteX3" fmla="*/ 1485900 w 3524250"/>
                  <a:gd name="connsiteY3" fmla="*/ 1733550 h 1734375"/>
                  <a:gd name="connsiteX4" fmla="*/ 2209800 w 3524250"/>
                  <a:gd name="connsiteY4" fmla="*/ 1619250 h 1734375"/>
                  <a:gd name="connsiteX5" fmla="*/ 3181350 w 3524250"/>
                  <a:gd name="connsiteY5" fmla="*/ 1428750 h 1734375"/>
                  <a:gd name="connsiteX6" fmla="*/ 3429000 w 3524250"/>
                  <a:gd name="connsiteY6" fmla="*/ 1143000 h 1734375"/>
                  <a:gd name="connsiteX7" fmla="*/ 3524250 w 3524250"/>
                  <a:gd name="connsiteY7" fmla="*/ 590550 h 1734375"/>
                  <a:gd name="connsiteX8" fmla="*/ 3219450 w 3524250"/>
                  <a:gd name="connsiteY8" fmla="*/ 133350 h 1734375"/>
                  <a:gd name="connsiteX9" fmla="*/ 2724150 w 3524250"/>
                  <a:gd name="connsiteY9" fmla="*/ 0 h 1734375"/>
                  <a:gd name="connsiteX10" fmla="*/ 1790700 w 3524250"/>
                  <a:gd name="connsiteY10" fmla="*/ 133350 h 1734375"/>
                  <a:gd name="connsiteX11" fmla="*/ 952500 w 3524250"/>
                  <a:gd name="connsiteY11" fmla="*/ 0 h 1734375"/>
                  <a:gd name="connsiteX12" fmla="*/ 0 w 3524250"/>
                  <a:gd name="connsiteY12" fmla="*/ 0 h 1734375"/>
                  <a:gd name="connsiteX0" fmla="*/ 224001 w 3748251"/>
                  <a:gd name="connsiteY0" fmla="*/ 0 h 1734375"/>
                  <a:gd name="connsiteX1" fmla="*/ 0 w 3748251"/>
                  <a:gd name="connsiteY1" fmla="*/ 1066800 h 1734375"/>
                  <a:gd name="connsiteX2" fmla="*/ 871701 w 3748251"/>
                  <a:gd name="connsiteY2" fmla="*/ 1676400 h 1734375"/>
                  <a:gd name="connsiteX3" fmla="*/ 1709901 w 3748251"/>
                  <a:gd name="connsiteY3" fmla="*/ 1733550 h 1734375"/>
                  <a:gd name="connsiteX4" fmla="*/ 2433801 w 3748251"/>
                  <a:gd name="connsiteY4" fmla="*/ 1619250 h 1734375"/>
                  <a:gd name="connsiteX5" fmla="*/ 3405351 w 3748251"/>
                  <a:gd name="connsiteY5" fmla="*/ 1428750 h 1734375"/>
                  <a:gd name="connsiteX6" fmla="*/ 3653001 w 3748251"/>
                  <a:gd name="connsiteY6" fmla="*/ 1143000 h 1734375"/>
                  <a:gd name="connsiteX7" fmla="*/ 3748251 w 3748251"/>
                  <a:gd name="connsiteY7" fmla="*/ 590550 h 1734375"/>
                  <a:gd name="connsiteX8" fmla="*/ 3443451 w 3748251"/>
                  <a:gd name="connsiteY8" fmla="*/ 133350 h 1734375"/>
                  <a:gd name="connsiteX9" fmla="*/ 2948151 w 3748251"/>
                  <a:gd name="connsiteY9" fmla="*/ 0 h 1734375"/>
                  <a:gd name="connsiteX10" fmla="*/ 2014701 w 3748251"/>
                  <a:gd name="connsiteY10" fmla="*/ 133350 h 1734375"/>
                  <a:gd name="connsiteX11" fmla="*/ 1176501 w 3748251"/>
                  <a:gd name="connsiteY11" fmla="*/ 0 h 1734375"/>
                  <a:gd name="connsiteX12" fmla="*/ 224001 w 3748251"/>
                  <a:gd name="connsiteY12" fmla="*/ 0 h 1734375"/>
                  <a:gd name="connsiteX0" fmla="*/ 436671 w 3748251"/>
                  <a:gd name="connsiteY0" fmla="*/ 171450 h 1734375"/>
                  <a:gd name="connsiteX1" fmla="*/ 0 w 3748251"/>
                  <a:gd name="connsiteY1" fmla="*/ 1066800 h 1734375"/>
                  <a:gd name="connsiteX2" fmla="*/ 871701 w 3748251"/>
                  <a:gd name="connsiteY2" fmla="*/ 1676400 h 1734375"/>
                  <a:gd name="connsiteX3" fmla="*/ 1709901 w 3748251"/>
                  <a:gd name="connsiteY3" fmla="*/ 1733550 h 1734375"/>
                  <a:gd name="connsiteX4" fmla="*/ 2433801 w 3748251"/>
                  <a:gd name="connsiteY4" fmla="*/ 1619250 h 1734375"/>
                  <a:gd name="connsiteX5" fmla="*/ 3405351 w 3748251"/>
                  <a:gd name="connsiteY5" fmla="*/ 1428750 h 1734375"/>
                  <a:gd name="connsiteX6" fmla="*/ 3653001 w 3748251"/>
                  <a:gd name="connsiteY6" fmla="*/ 1143000 h 1734375"/>
                  <a:gd name="connsiteX7" fmla="*/ 3748251 w 3748251"/>
                  <a:gd name="connsiteY7" fmla="*/ 590550 h 1734375"/>
                  <a:gd name="connsiteX8" fmla="*/ 3443451 w 3748251"/>
                  <a:gd name="connsiteY8" fmla="*/ 133350 h 1734375"/>
                  <a:gd name="connsiteX9" fmla="*/ 2948151 w 3748251"/>
                  <a:gd name="connsiteY9" fmla="*/ 0 h 1734375"/>
                  <a:gd name="connsiteX10" fmla="*/ 2014701 w 3748251"/>
                  <a:gd name="connsiteY10" fmla="*/ 133350 h 1734375"/>
                  <a:gd name="connsiteX11" fmla="*/ 1176501 w 3748251"/>
                  <a:gd name="connsiteY11" fmla="*/ 0 h 1734375"/>
                  <a:gd name="connsiteX12" fmla="*/ 436671 w 3748251"/>
                  <a:gd name="connsiteY12" fmla="*/ 171450 h 1734375"/>
                  <a:gd name="connsiteX0" fmla="*/ 193620 w 3505200"/>
                  <a:gd name="connsiteY0" fmla="*/ 171450 h 1734375"/>
                  <a:gd name="connsiteX1" fmla="*/ 0 w 3505200"/>
                  <a:gd name="connsiteY1" fmla="*/ 1104900 h 1734375"/>
                  <a:gd name="connsiteX2" fmla="*/ 628650 w 3505200"/>
                  <a:gd name="connsiteY2" fmla="*/ 1676400 h 1734375"/>
                  <a:gd name="connsiteX3" fmla="*/ 1466850 w 3505200"/>
                  <a:gd name="connsiteY3" fmla="*/ 1733550 h 1734375"/>
                  <a:gd name="connsiteX4" fmla="*/ 2190750 w 3505200"/>
                  <a:gd name="connsiteY4" fmla="*/ 1619250 h 1734375"/>
                  <a:gd name="connsiteX5" fmla="*/ 3162300 w 3505200"/>
                  <a:gd name="connsiteY5" fmla="*/ 1428750 h 1734375"/>
                  <a:gd name="connsiteX6" fmla="*/ 3409950 w 3505200"/>
                  <a:gd name="connsiteY6" fmla="*/ 1143000 h 1734375"/>
                  <a:gd name="connsiteX7" fmla="*/ 3505200 w 3505200"/>
                  <a:gd name="connsiteY7" fmla="*/ 590550 h 1734375"/>
                  <a:gd name="connsiteX8" fmla="*/ 3200400 w 3505200"/>
                  <a:gd name="connsiteY8" fmla="*/ 133350 h 1734375"/>
                  <a:gd name="connsiteX9" fmla="*/ 2705100 w 3505200"/>
                  <a:gd name="connsiteY9" fmla="*/ 0 h 1734375"/>
                  <a:gd name="connsiteX10" fmla="*/ 1771650 w 3505200"/>
                  <a:gd name="connsiteY10" fmla="*/ 133350 h 1734375"/>
                  <a:gd name="connsiteX11" fmla="*/ 933450 w 3505200"/>
                  <a:gd name="connsiteY11" fmla="*/ 0 h 1734375"/>
                  <a:gd name="connsiteX12" fmla="*/ 193620 w 3505200"/>
                  <a:gd name="connsiteY12" fmla="*/ 171450 h 173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5200" h="1734375">
                    <a:moveTo>
                      <a:pt x="193620" y="171450"/>
                    </a:moveTo>
                    <a:lnTo>
                      <a:pt x="0" y="1104900"/>
                    </a:lnTo>
                    <a:cubicBezTo>
                      <a:pt x="209550" y="1111250"/>
                      <a:pt x="419100" y="1670050"/>
                      <a:pt x="628650" y="1676400"/>
                    </a:cubicBezTo>
                    <a:cubicBezTo>
                      <a:pt x="873125" y="1666875"/>
                      <a:pt x="1206500" y="1743075"/>
                      <a:pt x="1466850" y="1733550"/>
                    </a:cubicBezTo>
                    <a:cubicBezTo>
                      <a:pt x="1727200" y="1724025"/>
                      <a:pt x="1873250" y="1708150"/>
                      <a:pt x="2190750" y="1619250"/>
                    </a:cubicBezTo>
                    <a:cubicBezTo>
                      <a:pt x="2584450" y="1479550"/>
                      <a:pt x="2768600" y="1568450"/>
                      <a:pt x="3162300" y="1428750"/>
                    </a:cubicBezTo>
                    <a:lnTo>
                      <a:pt x="3409950" y="1143000"/>
                    </a:lnTo>
                    <a:lnTo>
                      <a:pt x="3505200" y="590550"/>
                    </a:lnTo>
                    <a:cubicBezTo>
                      <a:pt x="3346450" y="482600"/>
                      <a:pt x="3359150" y="241300"/>
                      <a:pt x="3200400" y="133350"/>
                    </a:cubicBezTo>
                    <a:lnTo>
                      <a:pt x="2705100" y="0"/>
                    </a:lnTo>
                    <a:cubicBezTo>
                      <a:pt x="2406650" y="0"/>
                      <a:pt x="2070100" y="133350"/>
                      <a:pt x="1771650" y="133350"/>
                    </a:cubicBezTo>
                    <a:cubicBezTo>
                      <a:pt x="1454150" y="114300"/>
                      <a:pt x="1250950" y="19050"/>
                      <a:pt x="933450" y="0"/>
                    </a:cubicBezTo>
                    <a:lnTo>
                      <a:pt x="193620" y="171450"/>
                    </a:lnTo>
                    <a:close/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3" name="Freeform 42"/>
              <p:cNvSpPr/>
              <p:nvPr/>
            </p:nvSpPr>
            <p:spPr bwMode="auto">
              <a:xfrm>
                <a:off x="3352798" y="3506811"/>
                <a:ext cx="2346617" cy="2034104"/>
              </a:xfrm>
              <a:custGeom>
                <a:avLst/>
                <a:gdLst>
                  <a:gd name="connsiteX0" fmla="*/ 0 w 3695700"/>
                  <a:gd name="connsiteY0" fmla="*/ 0 h 1676400"/>
                  <a:gd name="connsiteX1" fmla="*/ 19050 w 3695700"/>
                  <a:gd name="connsiteY1" fmla="*/ 1657350 h 1676400"/>
                  <a:gd name="connsiteX2" fmla="*/ 647700 w 3695700"/>
                  <a:gd name="connsiteY2" fmla="*/ 1676400 h 1676400"/>
                  <a:gd name="connsiteX3" fmla="*/ 3562350 w 3695700"/>
                  <a:gd name="connsiteY3" fmla="*/ 1257300 h 1676400"/>
                  <a:gd name="connsiteX4" fmla="*/ 3695700 w 3695700"/>
                  <a:gd name="connsiteY4" fmla="*/ 685800 h 1676400"/>
                  <a:gd name="connsiteX5" fmla="*/ 2724150 w 3695700"/>
                  <a:gd name="connsiteY5" fmla="*/ 0 h 1676400"/>
                  <a:gd name="connsiteX6" fmla="*/ 0 w 3695700"/>
                  <a:gd name="connsiteY6" fmla="*/ 0 h 1676400"/>
                  <a:gd name="connsiteX0" fmla="*/ 0 w 3695700"/>
                  <a:gd name="connsiteY0" fmla="*/ 0 h 1676400"/>
                  <a:gd name="connsiteX1" fmla="*/ 19050 w 3695700"/>
                  <a:gd name="connsiteY1" fmla="*/ 1657350 h 1676400"/>
                  <a:gd name="connsiteX2" fmla="*/ 647700 w 3695700"/>
                  <a:gd name="connsiteY2" fmla="*/ 1676400 h 1676400"/>
                  <a:gd name="connsiteX3" fmla="*/ 2209800 w 3695700"/>
                  <a:gd name="connsiteY3" fmla="*/ 1619250 h 1676400"/>
                  <a:gd name="connsiteX4" fmla="*/ 3562350 w 3695700"/>
                  <a:gd name="connsiteY4" fmla="*/ 1257300 h 1676400"/>
                  <a:gd name="connsiteX5" fmla="*/ 3695700 w 3695700"/>
                  <a:gd name="connsiteY5" fmla="*/ 685800 h 1676400"/>
                  <a:gd name="connsiteX6" fmla="*/ 2724150 w 3695700"/>
                  <a:gd name="connsiteY6" fmla="*/ 0 h 1676400"/>
                  <a:gd name="connsiteX7" fmla="*/ 0 w 3695700"/>
                  <a:gd name="connsiteY7" fmla="*/ 0 h 1676400"/>
                  <a:gd name="connsiteX0" fmla="*/ 0 w 3695700"/>
                  <a:gd name="connsiteY0" fmla="*/ 0 h 1676400"/>
                  <a:gd name="connsiteX1" fmla="*/ 19050 w 3695700"/>
                  <a:gd name="connsiteY1" fmla="*/ 1657350 h 1676400"/>
                  <a:gd name="connsiteX2" fmla="*/ 647700 w 3695700"/>
                  <a:gd name="connsiteY2" fmla="*/ 1676400 h 1676400"/>
                  <a:gd name="connsiteX3" fmla="*/ 2209800 w 3695700"/>
                  <a:gd name="connsiteY3" fmla="*/ 1619250 h 1676400"/>
                  <a:gd name="connsiteX4" fmla="*/ 3486150 w 3695700"/>
                  <a:gd name="connsiteY4" fmla="*/ 1219200 h 1676400"/>
                  <a:gd name="connsiteX5" fmla="*/ 3695700 w 3695700"/>
                  <a:gd name="connsiteY5" fmla="*/ 685800 h 1676400"/>
                  <a:gd name="connsiteX6" fmla="*/ 2724150 w 3695700"/>
                  <a:gd name="connsiteY6" fmla="*/ 0 h 1676400"/>
                  <a:gd name="connsiteX7" fmla="*/ 0 w 3695700"/>
                  <a:gd name="connsiteY7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2724150 w 3638550"/>
                  <a:gd name="connsiteY6" fmla="*/ 0 h 1676400"/>
                  <a:gd name="connsiteX7" fmla="*/ 0 w 3638550"/>
                  <a:gd name="connsiteY7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3219450 w 3638550"/>
                  <a:gd name="connsiteY6" fmla="*/ 133350 h 1676400"/>
                  <a:gd name="connsiteX7" fmla="*/ 2724150 w 3638550"/>
                  <a:gd name="connsiteY7" fmla="*/ 0 h 1676400"/>
                  <a:gd name="connsiteX8" fmla="*/ 0 w 3638550"/>
                  <a:gd name="connsiteY8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3219450 w 3638550"/>
                  <a:gd name="connsiteY6" fmla="*/ 133350 h 1676400"/>
                  <a:gd name="connsiteX7" fmla="*/ 2724150 w 3638550"/>
                  <a:gd name="connsiteY7" fmla="*/ 0 h 1676400"/>
                  <a:gd name="connsiteX8" fmla="*/ 1790700 w 3638550"/>
                  <a:gd name="connsiteY8" fmla="*/ 133350 h 1676400"/>
                  <a:gd name="connsiteX9" fmla="*/ 0 w 3638550"/>
                  <a:gd name="connsiteY9" fmla="*/ 0 h 1676400"/>
                  <a:gd name="connsiteX0" fmla="*/ 0 w 3638550"/>
                  <a:gd name="connsiteY0" fmla="*/ 0 h 1676400"/>
                  <a:gd name="connsiteX1" fmla="*/ 19050 w 3638550"/>
                  <a:gd name="connsiteY1" fmla="*/ 1657350 h 1676400"/>
                  <a:gd name="connsiteX2" fmla="*/ 647700 w 3638550"/>
                  <a:gd name="connsiteY2" fmla="*/ 1676400 h 1676400"/>
                  <a:gd name="connsiteX3" fmla="*/ 2209800 w 3638550"/>
                  <a:gd name="connsiteY3" fmla="*/ 1619250 h 1676400"/>
                  <a:gd name="connsiteX4" fmla="*/ 3486150 w 3638550"/>
                  <a:gd name="connsiteY4" fmla="*/ 1219200 h 1676400"/>
                  <a:gd name="connsiteX5" fmla="*/ 3638550 w 3638550"/>
                  <a:gd name="connsiteY5" fmla="*/ 666750 h 1676400"/>
                  <a:gd name="connsiteX6" fmla="*/ 3219450 w 3638550"/>
                  <a:gd name="connsiteY6" fmla="*/ 133350 h 1676400"/>
                  <a:gd name="connsiteX7" fmla="*/ 2724150 w 3638550"/>
                  <a:gd name="connsiteY7" fmla="*/ 0 h 1676400"/>
                  <a:gd name="connsiteX8" fmla="*/ 1790700 w 3638550"/>
                  <a:gd name="connsiteY8" fmla="*/ 133350 h 1676400"/>
                  <a:gd name="connsiteX9" fmla="*/ 952500 w 3638550"/>
                  <a:gd name="connsiteY9" fmla="*/ 0 h 1676400"/>
                  <a:gd name="connsiteX10" fmla="*/ 0 w 3638550"/>
                  <a:gd name="connsiteY10" fmla="*/ 0 h 1676400"/>
                  <a:gd name="connsiteX0" fmla="*/ 0 w 3638550"/>
                  <a:gd name="connsiteY0" fmla="*/ 0 h 1734375"/>
                  <a:gd name="connsiteX1" fmla="*/ 19050 w 3638550"/>
                  <a:gd name="connsiteY1" fmla="*/ 1657350 h 1734375"/>
                  <a:gd name="connsiteX2" fmla="*/ 647700 w 3638550"/>
                  <a:gd name="connsiteY2" fmla="*/ 1676400 h 1734375"/>
                  <a:gd name="connsiteX3" fmla="*/ 1485900 w 3638550"/>
                  <a:gd name="connsiteY3" fmla="*/ 1733550 h 1734375"/>
                  <a:gd name="connsiteX4" fmla="*/ 2209800 w 3638550"/>
                  <a:gd name="connsiteY4" fmla="*/ 1619250 h 1734375"/>
                  <a:gd name="connsiteX5" fmla="*/ 3486150 w 3638550"/>
                  <a:gd name="connsiteY5" fmla="*/ 1219200 h 1734375"/>
                  <a:gd name="connsiteX6" fmla="*/ 3638550 w 3638550"/>
                  <a:gd name="connsiteY6" fmla="*/ 666750 h 1734375"/>
                  <a:gd name="connsiteX7" fmla="*/ 3219450 w 3638550"/>
                  <a:gd name="connsiteY7" fmla="*/ 133350 h 1734375"/>
                  <a:gd name="connsiteX8" fmla="*/ 2724150 w 3638550"/>
                  <a:gd name="connsiteY8" fmla="*/ 0 h 1734375"/>
                  <a:gd name="connsiteX9" fmla="*/ 1790700 w 3638550"/>
                  <a:gd name="connsiteY9" fmla="*/ 133350 h 1734375"/>
                  <a:gd name="connsiteX10" fmla="*/ 952500 w 3638550"/>
                  <a:gd name="connsiteY10" fmla="*/ 0 h 1734375"/>
                  <a:gd name="connsiteX11" fmla="*/ 0 w 3638550"/>
                  <a:gd name="connsiteY11" fmla="*/ 0 h 1734375"/>
                  <a:gd name="connsiteX0" fmla="*/ 0 w 3638550"/>
                  <a:gd name="connsiteY0" fmla="*/ 0 h 1734375"/>
                  <a:gd name="connsiteX1" fmla="*/ 19050 w 3638550"/>
                  <a:gd name="connsiteY1" fmla="*/ 1657350 h 1734375"/>
                  <a:gd name="connsiteX2" fmla="*/ 647700 w 3638550"/>
                  <a:gd name="connsiteY2" fmla="*/ 1676400 h 1734375"/>
                  <a:gd name="connsiteX3" fmla="*/ 1485900 w 3638550"/>
                  <a:gd name="connsiteY3" fmla="*/ 1733550 h 1734375"/>
                  <a:gd name="connsiteX4" fmla="*/ 2209800 w 3638550"/>
                  <a:gd name="connsiteY4" fmla="*/ 1619250 h 1734375"/>
                  <a:gd name="connsiteX5" fmla="*/ 3219450 w 3638550"/>
                  <a:gd name="connsiteY5" fmla="*/ 1143000 h 1734375"/>
                  <a:gd name="connsiteX6" fmla="*/ 3486150 w 3638550"/>
                  <a:gd name="connsiteY6" fmla="*/ 1219200 h 1734375"/>
                  <a:gd name="connsiteX7" fmla="*/ 3638550 w 3638550"/>
                  <a:gd name="connsiteY7" fmla="*/ 666750 h 1734375"/>
                  <a:gd name="connsiteX8" fmla="*/ 3219450 w 3638550"/>
                  <a:gd name="connsiteY8" fmla="*/ 133350 h 1734375"/>
                  <a:gd name="connsiteX9" fmla="*/ 2724150 w 3638550"/>
                  <a:gd name="connsiteY9" fmla="*/ 0 h 1734375"/>
                  <a:gd name="connsiteX10" fmla="*/ 1790700 w 3638550"/>
                  <a:gd name="connsiteY10" fmla="*/ 133350 h 1734375"/>
                  <a:gd name="connsiteX11" fmla="*/ 952500 w 3638550"/>
                  <a:gd name="connsiteY11" fmla="*/ 0 h 1734375"/>
                  <a:gd name="connsiteX12" fmla="*/ 0 w 3638550"/>
                  <a:gd name="connsiteY12" fmla="*/ 0 h 1734375"/>
                  <a:gd name="connsiteX0" fmla="*/ 0 w 3638550"/>
                  <a:gd name="connsiteY0" fmla="*/ 0 h 1734375"/>
                  <a:gd name="connsiteX1" fmla="*/ 19050 w 3638550"/>
                  <a:gd name="connsiteY1" fmla="*/ 1657350 h 1734375"/>
                  <a:gd name="connsiteX2" fmla="*/ 647700 w 3638550"/>
                  <a:gd name="connsiteY2" fmla="*/ 1676400 h 1734375"/>
                  <a:gd name="connsiteX3" fmla="*/ 1485900 w 3638550"/>
                  <a:gd name="connsiteY3" fmla="*/ 1733550 h 1734375"/>
                  <a:gd name="connsiteX4" fmla="*/ 2209800 w 3638550"/>
                  <a:gd name="connsiteY4" fmla="*/ 1619250 h 1734375"/>
                  <a:gd name="connsiteX5" fmla="*/ 3181350 w 3638550"/>
                  <a:gd name="connsiteY5" fmla="*/ 1428750 h 1734375"/>
                  <a:gd name="connsiteX6" fmla="*/ 3486150 w 3638550"/>
                  <a:gd name="connsiteY6" fmla="*/ 1219200 h 1734375"/>
                  <a:gd name="connsiteX7" fmla="*/ 3638550 w 3638550"/>
                  <a:gd name="connsiteY7" fmla="*/ 666750 h 1734375"/>
                  <a:gd name="connsiteX8" fmla="*/ 3219450 w 3638550"/>
                  <a:gd name="connsiteY8" fmla="*/ 133350 h 1734375"/>
                  <a:gd name="connsiteX9" fmla="*/ 2724150 w 3638550"/>
                  <a:gd name="connsiteY9" fmla="*/ 0 h 1734375"/>
                  <a:gd name="connsiteX10" fmla="*/ 1790700 w 3638550"/>
                  <a:gd name="connsiteY10" fmla="*/ 133350 h 1734375"/>
                  <a:gd name="connsiteX11" fmla="*/ 952500 w 3638550"/>
                  <a:gd name="connsiteY11" fmla="*/ 0 h 1734375"/>
                  <a:gd name="connsiteX12" fmla="*/ 0 w 3638550"/>
                  <a:gd name="connsiteY12" fmla="*/ 0 h 1734375"/>
                  <a:gd name="connsiteX0" fmla="*/ 0 w 3581400"/>
                  <a:gd name="connsiteY0" fmla="*/ 0 h 1734375"/>
                  <a:gd name="connsiteX1" fmla="*/ 19050 w 3581400"/>
                  <a:gd name="connsiteY1" fmla="*/ 1657350 h 1734375"/>
                  <a:gd name="connsiteX2" fmla="*/ 647700 w 3581400"/>
                  <a:gd name="connsiteY2" fmla="*/ 1676400 h 1734375"/>
                  <a:gd name="connsiteX3" fmla="*/ 1485900 w 3581400"/>
                  <a:gd name="connsiteY3" fmla="*/ 1733550 h 1734375"/>
                  <a:gd name="connsiteX4" fmla="*/ 2209800 w 3581400"/>
                  <a:gd name="connsiteY4" fmla="*/ 1619250 h 1734375"/>
                  <a:gd name="connsiteX5" fmla="*/ 3181350 w 3581400"/>
                  <a:gd name="connsiteY5" fmla="*/ 1428750 h 1734375"/>
                  <a:gd name="connsiteX6" fmla="*/ 3486150 w 3581400"/>
                  <a:gd name="connsiteY6" fmla="*/ 1219200 h 1734375"/>
                  <a:gd name="connsiteX7" fmla="*/ 3581400 w 3581400"/>
                  <a:gd name="connsiteY7" fmla="*/ 704850 h 1734375"/>
                  <a:gd name="connsiteX8" fmla="*/ 3219450 w 3581400"/>
                  <a:gd name="connsiteY8" fmla="*/ 133350 h 1734375"/>
                  <a:gd name="connsiteX9" fmla="*/ 2724150 w 3581400"/>
                  <a:gd name="connsiteY9" fmla="*/ 0 h 1734375"/>
                  <a:gd name="connsiteX10" fmla="*/ 1790700 w 3581400"/>
                  <a:gd name="connsiteY10" fmla="*/ 133350 h 1734375"/>
                  <a:gd name="connsiteX11" fmla="*/ 952500 w 3581400"/>
                  <a:gd name="connsiteY11" fmla="*/ 0 h 1734375"/>
                  <a:gd name="connsiteX12" fmla="*/ 0 w 3581400"/>
                  <a:gd name="connsiteY12" fmla="*/ 0 h 1734375"/>
                  <a:gd name="connsiteX0" fmla="*/ 0 w 3581400"/>
                  <a:gd name="connsiteY0" fmla="*/ 0 h 1734375"/>
                  <a:gd name="connsiteX1" fmla="*/ 19050 w 3581400"/>
                  <a:gd name="connsiteY1" fmla="*/ 1657350 h 1734375"/>
                  <a:gd name="connsiteX2" fmla="*/ 647700 w 3581400"/>
                  <a:gd name="connsiteY2" fmla="*/ 1676400 h 1734375"/>
                  <a:gd name="connsiteX3" fmla="*/ 1485900 w 3581400"/>
                  <a:gd name="connsiteY3" fmla="*/ 1733550 h 1734375"/>
                  <a:gd name="connsiteX4" fmla="*/ 2209800 w 3581400"/>
                  <a:gd name="connsiteY4" fmla="*/ 1619250 h 1734375"/>
                  <a:gd name="connsiteX5" fmla="*/ 3181350 w 3581400"/>
                  <a:gd name="connsiteY5" fmla="*/ 1428750 h 1734375"/>
                  <a:gd name="connsiteX6" fmla="*/ 3429000 w 3581400"/>
                  <a:gd name="connsiteY6" fmla="*/ 1143000 h 1734375"/>
                  <a:gd name="connsiteX7" fmla="*/ 3581400 w 3581400"/>
                  <a:gd name="connsiteY7" fmla="*/ 704850 h 1734375"/>
                  <a:gd name="connsiteX8" fmla="*/ 3219450 w 3581400"/>
                  <a:gd name="connsiteY8" fmla="*/ 133350 h 1734375"/>
                  <a:gd name="connsiteX9" fmla="*/ 2724150 w 3581400"/>
                  <a:gd name="connsiteY9" fmla="*/ 0 h 1734375"/>
                  <a:gd name="connsiteX10" fmla="*/ 1790700 w 3581400"/>
                  <a:gd name="connsiteY10" fmla="*/ 133350 h 1734375"/>
                  <a:gd name="connsiteX11" fmla="*/ 952500 w 3581400"/>
                  <a:gd name="connsiteY11" fmla="*/ 0 h 1734375"/>
                  <a:gd name="connsiteX12" fmla="*/ 0 w 3581400"/>
                  <a:gd name="connsiteY12" fmla="*/ 0 h 1734375"/>
                  <a:gd name="connsiteX0" fmla="*/ 0 w 3524250"/>
                  <a:gd name="connsiteY0" fmla="*/ 0 h 1734375"/>
                  <a:gd name="connsiteX1" fmla="*/ 19050 w 3524250"/>
                  <a:gd name="connsiteY1" fmla="*/ 1657350 h 1734375"/>
                  <a:gd name="connsiteX2" fmla="*/ 647700 w 3524250"/>
                  <a:gd name="connsiteY2" fmla="*/ 1676400 h 1734375"/>
                  <a:gd name="connsiteX3" fmla="*/ 1485900 w 3524250"/>
                  <a:gd name="connsiteY3" fmla="*/ 1733550 h 1734375"/>
                  <a:gd name="connsiteX4" fmla="*/ 2209800 w 3524250"/>
                  <a:gd name="connsiteY4" fmla="*/ 1619250 h 1734375"/>
                  <a:gd name="connsiteX5" fmla="*/ 3181350 w 3524250"/>
                  <a:gd name="connsiteY5" fmla="*/ 1428750 h 1734375"/>
                  <a:gd name="connsiteX6" fmla="*/ 3429000 w 3524250"/>
                  <a:gd name="connsiteY6" fmla="*/ 1143000 h 1734375"/>
                  <a:gd name="connsiteX7" fmla="*/ 3524250 w 3524250"/>
                  <a:gd name="connsiteY7" fmla="*/ 590550 h 1734375"/>
                  <a:gd name="connsiteX8" fmla="*/ 3219450 w 3524250"/>
                  <a:gd name="connsiteY8" fmla="*/ 133350 h 1734375"/>
                  <a:gd name="connsiteX9" fmla="*/ 2724150 w 3524250"/>
                  <a:gd name="connsiteY9" fmla="*/ 0 h 1734375"/>
                  <a:gd name="connsiteX10" fmla="*/ 1790700 w 3524250"/>
                  <a:gd name="connsiteY10" fmla="*/ 133350 h 1734375"/>
                  <a:gd name="connsiteX11" fmla="*/ 952500 w 3524250"/>
                  <a:gd name="connsiteY11" fmla="*/ 0 h 1734375"/>
                  <a:gd name="connsiteX12" fmla="*/ 0 w 3524250"/>
                  <a:gd name="connsiteY12" fmla="*/ 0 h 1734375"/>
                  <a:gd name="connsiteX0" fmla="*/ 0 w 3524250"/>
                  <a:gd name="connsiteY0" fmla="*/ 0 h 1734375"/>
                  <a:gd name="connsiteX1" fmla="*/ 297470 w 3524250"/>
                  <a:gd name="connsiteY1" fmla="*/ 1162050 h 1734375"/>
                  <a:gd name="connsiteX2" fmla="*/ 647700 w 3524250"/>
                  <a:gd name="connsiteY2" fmla="*/ 1676400 h 1734375"/>
                  <a:gd name="connsiteX3" fmla="*/ 1485900 w 3524250"/>
                  <a:gd name="connsiteY3" fmla="*/ 1733550 h 1734375"/>
                  <a:gd name="connsiteX4" fmla="*/ 2209800 w 3524250"/>
                  <a:gd name="connsiteY4" fmla="*/ 1619250 h 1734375"/>
                  <a:gd name="connsiteX5" fmla="*/ 3181350 w 3524250"/>
                  <a:gd name="connsiteY5" fmla="*/ 1428750 h 1734375"/>
                  <a:gd name="connsiteX6" fmla="*/ 3429000 w 3524250"/>
                  <a:gd name="connsiteY6" fmla="*/ 1143000 h 1734375"/>
                  <a:gd name="connsiteX7" fmla="*/ 3524250 w 3524250"/>
                  <a:gd name="connsiteY7" fmla="*/ 590550 h 1734375"/>
                  <a:gd name="connsiteX8" fmla="*/ 3219450 w 3524250"/>
                  <a:gd name="connsiteY8" fmla="*/ 133350 h 1734375"/>
                  <a:gd name="connsiteX9" fmla="*/ 2724150 w 3524250"/>
                  <a:gd name="connsiteY9" fmla="*/ 0 h 1734375"/>
                  <a:gd name="connsiteX10" fmla="*/ 1790700 w 3524250"/>
                  <a:gd name="connsiteY10" fmla="*/ 133350 h 1734375"/>
                  <a:gd name="connsiteX11" fmla="*/ 952500 w 3524250"/>
                  <a:gd name="connsiteY11" fmla="*/ 0 h 1734375"/>
                  <a:gd name="connsiteX12" fmla="*/ 0 w 3524250"/>
                  <a:gd name="connsiteY12" fmla="*/ 0 h 1734375"/>
                  <a:gd name="connsiteX0" fmla="*/ 234059 w 3226780"/>
                  <a:gd name="connsiteY0" fmla="*/ 152400 h 1734375"/>
                  <a:gd name="connsiteX1" fmla="*/ 0 w 3226780"/>
                  <a:gd name="connsiteY1" fmla="*/ 1162050 h 1734375"/>
                  <a:gd name="connsiteX2" fmla="*/ 350230 w 3226780"/>
                  <a:gd name="connsiteY2" fmla="*/ 1676400 h 1734375"/>
                  <a:gd name="connsiteX3" fmla="*/ 1188430 w 3226780"/>
                  <a:gd name="connsiteY3" fmla="*/ 1733550 h 1734375"/>
                  <a:gd name="connsiteX4" fmla="*/ 1912330 w 3226780"/>
                  <a:gd name="connsiteY4" fmla="*/ 1619250 h 1734375"/>
                  <a:gd name="connsiteX5" fmla="*/ 2883880 w 3226780"/>
                  <a:gd name="connsiteY5" fmla="*/ 1428750 h 1734375"/>
                  <a:gd name="connsiteX6" fmla="*/ 3131530 w 3226780"/>
                  <a:gd name="connsiteY6" fmla="*/ 1143000 h 1734375"/>
                  <a:gd name="connsiteX7" fmla="*/ 3226780 w 3226780"/>
                  <a:gd name="connsiteY7" fmla="*/ 590550 h 1734375"/>
                  <a:gd name="connsiteX8" fmla="*/ 2921980 w 3226780"/>
                  <a:gd name="connsiteY8" fmla="*/ 133350 h 1734375"/>
                  <a:gd name="connsiteX9" fmla="*/ 2426680 w 3226780"/>
                  <a:gd name="connsiteY9" fmla="*/ 0 h 1734375"/>
                  <a:gd name="connsiteX10" fmla="*/ 1493230 w 3226780"/>
                  <a:gd name="connsiteY10" fmla="*/ 133350 h 1734375"/>
                  <a:gd name="connsiteX11" fmla="*/ 655030 w 3226780"/>
                  <a:gd name="connsiteY11" fmla="*/ 0 h 1734375"/>
                  <a:gd name="connsiteX12" fmla="*/ 234059 w 3226780"/>
                  <a:gd name="connsiteY12" fmla="*/ 152400 h 1734375"/>
                  <a:gd name="connsiteX0" fmla="*/ 234059 w 3226780"/>
                  <a:gd name="connsiteY0" fmla="*/ 193584 h 1775559"/>
                  <a:gd name="connsiteX1" fmla="*/ 0 w 3226780"/>
                  <a:gd name="connsiteY1" fmla="*/ 1203234 h 1775559"/>
                  <a:gd name="connsiteX2" fmla="*/ 350230 w 3226780"/>
                  <a:gd name="connsiteY2" fmla="*/ 1717584 h 1775559"/>
                  <a:gd name="connsiteX3" fmla="*/ 1188430 w 3226780"/>
                  <a:gd name="connsiteY3" fmla="*/ 1774734 h 1775559"/>
                  <a:gd name="connsiteX4" fmla="*/ 1912330 w 3226780"/>
                  <a:gd name="connsiteY4" fmla="*/ 1660434 h 1775559"/>
                  <a:gd name="connsiteX5" fmla="*/ 2883880 w 3226780"/>
                  <a:gd name="connsiteY5" fmla="*/ 1469934 h 1775559"/>
                  <a:gd name="connsiteX6" fmla="*/ 3131530 w 3226780"/>
                  <a:gd name="connsiteY6" fmla="*/ 1184184 h 1775559"/>
                  <a:gd name="connsiteX7" fmla="*/ 3226780 w 3226780"/>
                  <a:gd name="connsiteY7" fmla="*/ 631734 h 1775559"/>
                  <a:gd name="connsiteX8" fmla="*/ 2921980 w 3226780"/>
                  <a:gd name="connsiteY8" fmla="*/ 174534 h 1775559"/>
                  <a:gd name="connsiteX9" fmla="*/ 2426680 w 3226780"/>
                  <a:gd name="connsiteY9" fmla="*/ 41184 h 1775559"/>
                  <a:gd name="connsiteX10" fmla="*/ 1493230 w 3226780"/>
                  <a:gd name="connsiteY10" fmla="*/ 3084 h 1775559"/>
                  <a:gd name="connsiteX11" fmla="*/ 655030 w 3226780"/>
                  <a:gd name="connsiteY11" fmla="*/ 41184 h 1775559"/>
                  <a:gd name="connsiteX12" fmla="*/ 234059 w 3226780"/>
                  <a:gd name="connsiteY12" fmla="*/ 193584 h 1775559"/>
                  <a:gd name="connsiteX0" fmla="*/ 234059 w 3226780"/>
                  <a:gd name="connsiteY0" fmla="*/ 193584 h 1846946"/>
                  <a:gd name="connsiteX1" fmla="*/ 0 w 3226780"/>
                  <a:gd name="connsiteY1" fmla="*/ 1203234 h 1846946"/>
                  <a:gd name="connsiteX2" fmla="*/ 350230 w 3226780"/>
                  <a:gd name="connsiteY2" fmla="*/ 1717584 h 1846946"/>
                  <a:gd name="connsiteX3" fmla="*/ 1188430 w 3226780"/>
                  <a:gd name="connsiteY3" fmla="*/ 1774734 h 1846946"/>
                  <a:gd name="connsiteX4" fmla="*/ 2038885 w 3226780"/>
                  <a:gd name="connsiteY4" fmla="*/ 1812834 h 1846946"/>
                  <a:gd name="connsiteX5" fmla="*/ 2883880 w 3226780"/>
                  <a:gd name="connsiteY5" fmla="*/ 1469934 h 1846946"/>
                  <a:gd name="connsiteX6" fmla="*/ 3131530 w 3226780"/>
                  <a:gd name="connsiteY6" fmla="*/ 1184184 h 1846946"/>
                  <a:gd name="connsiteX7" fmla="*/ 3226780 w 3226780"/>
                  <a:gd name="connsiteY7" fmla="*/ 631734 h 1846946"/>
                  <a:gd name="connsiteX8" fmla="*/ 2921980 w 3226780"/>
                  <a:gd name="connsiteY8" fmla="*/ 174534 h 1846946"/>
                  <a:gd name="connsiteX9" fmla="*/ 2426680 w 3226780"/>
                  <a:gd name="connsiteY9" fmla="*/ 41184 h 1846946"/>
                  <a:gd name="connsiteX10" fmla="*/ 1493230 w 3226780"/>
                  <a:gd name="connsiteY10" fmla="*/ 3084 h 1846946"/>
                  <a:gd name="connsiteX11" fmla="*/ 655030 w 3226780"/>
                  <a:gd name="connsiteY11" fmla="*/ 41184 h 1846946"/>
                  <a:gd name="connsiteX12" fmla="*/ 234059 w 3226780"/>
                  <a:gd name="connsiteY12" fmla="*/ 193584 h 1846946"/>
                  <a:gd name="connsiteX0" fmla="*/ 234059 w 3226780"/>
                  <a:gd name="connsiteY0" fmla="*/ 193584 h 1862654"/>
                  <a:gd name="connsiteX1" fmla="*/ 0 w 3226780"/>
                  <a:gd name="connsiteY1" fmla="*/ 1203234 h 1862654"/>
                  <a:gd name="connsiteX2" fmla="*/ 350230 w 3226780"/>
                  <a:gd name="connsiteY2" fmla="*/ 1717584 h 1862654"/>
                  <a:gd name="connsiteX3" fmla="*/ 1061876 w 3226780"/>
                  <a:gd name="connsiteY3" fmla="*/ 1831884 h 1862654"/>
                  <a:gd name="connsiteX4" fmla="*/ 2038885 w 3226780"/>
                  <a:gd name="connsiteY4" fmla="*/ 1812834 h 1862654"/>
                  <a:gd name="connsiteX5" fmla="*/ 2883880 w 3226780"/>
                  <a:gd name="connsiteY5" fmla="*/ 1469934 h 1862654"/>
                  <a:gd name="connsiteX6" fmla="*/ 3131530 w 3226780"/>
                  <a:gd name="connsiteY6" fmla="*/ 1184184 h 1862654"/>
                  <a:gd name="connsiteX7" fmla="*/ 3226780 w 3226780"/>
                  <a:gd name="connsiteY7" fmla="*/ 631734 h 1862654"/>
                  <a:gd name="connsiteX8" fmla="*/ 2921980 w 3226780"/>
                  <a:gd name="connsiteY8" fmla="*/ 174534 h 1862654"/>
                  <a:gd name="connsiteX9" fmla="*/ 2426680 w 3226780"/>
                  <a:gd name="connsiteY9" fmla="*/ 41184 h 1862654"/>
                  <a:gd name="connsiteX10" fmla="*/ 1493230 w 3226780"/>
                  <a:gd name="connsiteY10" fmla="*/ 3084 h 1862654"/>
                  <a:gd name="connsiteX11" fmla="*/ 655030 w 3226780"/>
                  <a:gd name="connsiteY11" fmla="*/ 41184 h 1862654"/>
                  <a:gd name="connsiteX12" fmla="*/ 234059 w 3226780"/>
                  <a:gd name="connsiteY12" fmla="*/ 193584 h 1862654"/>
                  <a:gd name="connsiteX0" fmla="*/ 234059 w 3226780"/>
                  <a:gd name="connsiteY0" fmla="*/ 362996 h 2032066"/>
                  <a:gd name="connsiteX1" fmla="*/ 0 w 3226780"/>
                  <a:gd name="connsiteY1" fmla="*/ 1372646 h 2032066"/>
                  <a:gd name="connsiteX2" fmla="*/ 350230 w 3226780"/>
                  <a:gd name="connsiteY2" fmla="*/ 1886996 h 2032066"/>
                  <a:gd name="connsiteX3" fmla="*/ 1061876 w 3226780"/>
                  <a:gd name="connsiteY3" fmla="*/ 2001296 h 2032066"/>
                  <a:gd name="connsiteX4" fmla="*/ 2038885 w 3226780"/>
                  <a:gd name="connsiteY4" fmla="*/ 1982246 h 2032066"/>
                  <a:gd name="connsiteX5" fmla="*/ 2883880 w 3226780"/>
                  <a:gd name="connsiteY5" fmla="*/ 1639346 h 2032066"/>
                  <a:gd name="connsiteX6" fmla="*/ 3131530 w 3226780"/>
                  <a:gd name="connsiteY6" fmla="*/ 1353596 h 2032066"/>
                  <a:gd name="connsiteX7" fmla="*/ 3226780 w 3226780"/>
                  <a:gd name="connsiteY7" fmla="*/ 801146 h 2032066"/>
                  <a:gd name="connsiteX8" fmla="*/ 2921980 w 3226780"/>
                  <a:gd name="connsiteY8" fmla="*/ 343946 h 2032066"/>
                  <a:gd name="connsiteX9" fmla="*/ 2426680 w 3226780"/>
                  <a:gd name="connsiteY9" fmla="*/ 210596 h 2032066"/>
                  <a:gd name="connsiteX10" fmla="*/ 1543851 w 3226780"/>
                  <a:gd name="connsiteY10" fmla="*/ 1046 h 2032066"/>
                  <a:gd name="connsiteX11" fmla="*/ 655030 w 3226780"/>
                  <a:gd name="connsiteY11" fmla="*/ 210596 h 2032066"/>
                  <a:gd name="connsiteX12" fmla="*/ 234059 w 3226780"/>
                  <a:gd name="connsiteY12" fmla="*/ 362996 h 2032066"/>
                  <a:gd name="connsiteX0" fmla="*/ 234059 w 3226780"/>
                  <a:gd name="connsiteY0" fmla="*/ 362996 h 2032066"/>
                  <a:gd name="connsiteX1" fmla="*/ 0 w 3226780"/>
                  <a:gd name="connsiteY1" fmla="*/ 1372646 h 2032066"/>
                  <a:gd name="connsiteX2" fmla="*/ 350230 w 3226780"/>
                  <a:gd name="connsiteY2" fmla="*/ 1886996 h 2032066"/>
                  <a:gd name="connsiteX3" fmla="*/ 1061876 w 3226780"/>
                  <a:gd name="connsiteY3" fmla="*/ 2001296 h 2032066"/>
                  <a:gd name="connsiteX4" fmla="*/ 2038885 w 3226780"/>
                  <a:gd name="connsiteY4" fmla="*/ 1982246 h 2032066"/>
                  <a:gd name="connsiteX5" fmla="*/ 2883880 w 3226780"/>
                  <a:gd name="connsiteY5" fmla="*/ 1639346 h 2032066"/>
                  <a:gd name="connsiteX6" fmla="*/ 3131530 w 3226780"/>
                  <a:gd name="connsiteY6" fmla="*/ 1353596 h 2032066"/>
                  <a:gd name="connsiteX7" fmla="*/ 3226780 w 3226780"/>
                  <a:gd name="connsiteY7" fmla="*/ 801146 h 2032066"/>
                  <a:gd name="connsiteX8" fmla="*/ 2921980 w 3226780"/>
                  <a:gd name="connsiteY8" fmla="*/ 343946 h 2032066"/>
                  <a:gd name="connsiteX9" fmla="*/ 2578546 w 3226780"/>
                  <a:gd name="connsiteY9" fmla="*/ 39146 h 2032066"/>
                  <a:gd name="connsiteX10" fmla="*/ 1543851 w 3226780"/>
                  <a:gd name="connsiteY10" fmla="*/ 1046 h 2032066"/>
                  <a:gd name="connsiteX11" fmla="*/ 655030 w 3226780"/>
                  <a:gd name="connsiteY11" fmla="*/ 210596 h 2032066"/>
                  <a:gd name="connsiteX12" fmla="*/ 234059 w 3226780"/>
                  <a:gd name="connsiteY12" fmla="*/ 362996 h 2032066"/>
                  <a:gd name="connsiteX0" fmla="*/ 234059 w 3226780"/>
                  <a:gd name="connsiteY0" fmla="*/ 365034 h 2034104"/>
                  <a:gd name="connsiteX1" fmla="*/ 0 w 3226780"/>
                  <a:gd name="connsiteY1" fmla="*/ 1374684 h 2034104"/>
                  <a:gd name="connsiteX2" fmla="*/ 350230 w 3226780"/>
                  <a:gd name="connsiteY2" fmla="*/ 1889034 h 2034104"/>
                  <a:gd name="connsiteX3" fmla="*/ 1061876 w 3226780"/>
                  <a:gd name="connsiteY3" fmla="*/ 2003334 h 2034104"/>
                  <a:gd name="connsiteX4" fmla="*/ 2038885 w 3226780"/>
                  <a:gd name="connsiteY4" fmla="*/ 1984284 h 2034104"/>
                  <a:gd name="connsiteX5" fmla="*/ 2883880 w 3226780"/>
                  <a:gd name="connsiteY5" fmla="*/ 1641384 h 2034104"/>
                  <a:gd name="connsiteX6" fmla="*/ 3131530 w 3226780"/>
                  <a:gd name="connsiteY6" fmla="*/ 1355634 h 2034104"/>
                  <a:gd name="connsiteX7" fmla="*/ 3226780 w 3226780"/>
                  <a:gd name="connsiteY7" fmla="*/ 803184 h 2034104"/>
                  <a:gd name="connsiteX8" fmla="*/ 2921980 w 3226780"/>
                  <a:gd name="connsiteY8" fmla="*/ 345984 h 2034104"/>
                  <a:gd name="connsiteX9" fmla="*/ 2578546 w 3226780"/>
                  <a:gd name="connsiteY9" fmla="*/ 41184 h 2034104"/>
                  <a:gd name="connsiteX10" fmla="*/ 1543851 w 3226780"/>
                  <a:gd name="connsiteY10" fmla="*/ 3084 h 2034104"/>
                  <a:gd name="connsiteX11" fmla="*/ 629720 w 3226780"/>
                  <a:gd name="connsiteY11" fmla="*/ 41184 h 2034104"/>
                  <a:gd name="connsiteX12" fmla="*/ 234059 w 3226780"/>
                  <a:gd name="connsiteY12" fmla="*/ 365034 h 2034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26780" h="2034104">
                    <a:moveTo>
                      <a:pt x="234059" y="365034"/>
                    </a:moveTo>
                    <a:lnTo>
                      <a:pt x="0" y="1374684"/>
                    </a:lnTo>
                    <a:cubicBezTo>
                      <a:pt x="209550" y="1381034"/>
                      <a:pt x="140680" y="1882684"/>
                      <a:pt x="350230" y="1889034"/>
                    </a:cubicBezTo>
                    <a:cubicBezTo>
                      <a:pt x="594705" y="1879509"/>
                      <a:pt x="780434" y="1987459"/>
                      <a:pt x="1061876" y="2003334"/>
                    </a:cubicBezTo>
                    <a:cubicBezTo>
                      <a:pt x="1343319" y="2019209"/>
                      <a:pt x="1721385" y="2073184"/>
                      <a:pt x="2038885" y="1984284"/>
                    </a:cubicBezTo>
                    <a:cubicBezTo>
                      <a:pt x="2432585" y="1844584"/>
                      <a:pt x="2490180" y="1781084"/>
                      <a:pt x="2883880" y="1641384"/>
                    </a:cubicBezTo>
                    <a:lnTo>
                      <a:pt x="3131530" y="1355634"/>
                    </a:lnTo>
                    <a:lnTo>
                      <a:pt x="3226780" y="803184"/>
                    </a:lnTo>
                    <a:cubicBezTo>
                      <a:pt x="3068030" y="695234"/>
                      <a:pt x="3080730" y="453934"/>
                      <a:pt x="2921980" y="345984"/>
                    </a:cubicBezTo>
                    <a:lnTo>
                      <a:pt x="2578546" y="41184"/>
                    </a:lnTo>
                    <a:cubicBezTo>
                      <a:pt x="2280096" y="41184"/>
                      <a:pt x="1842301" y="3084"/>
                      <a:pt x="1543851" y="3084"/>
                    </a:cubicBezTo>
                    <a:cubicBezTo>
                      <a:pt x="1226351" y="-15966"/>
                      <a:pt x="947220" y="60234"/>
                      <a:pt x="629720" y="41184"/>
                    </a:cubicBezTo>
                    <a:lnTo>
                      <a:pt x="234059" y="365034"/>
                    </a:lnTo>
                    <a:close/>
                  </a:path>
                </a:pathLst>
              </a:custGeom>
              <a:blipFill>
                <a:blip r:embed="rId2"/>
                <a:tile tx="0" ty="0" sx="100000" sy="100000" flip="none" algn="tl"/>
              </a:blip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3798344" y="4020836"/>
                <a:ext cx="1326106" cy="1203472"/>
                <a:chOff x="3798344" y="4020836"/>
                <a:chExt cx="1326106" cy="1203472"/>
              </a:xfrm>
            </p:grpSpPr>
            <p:sp>
              <p:nvSpPr>
                <p:cNvPr id="9" name="Oval 8"/>
                <p:cNvSpPr/>
                <p:nvPr/>
              </p:nvSpPr>
              <p:spPr bwMode="auto">
                <a:xfrm>
                  <a:off x="3798344" y="4020836"/>
                  <a:ext cx="1326106" cy="1203472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 w="285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ctr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4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210048" y="4070269"/>
                  <a:ext cx="572074" cy="4108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dirty="0" smtClean="0">
                      <a:latin typeface="+mn-lt"/>
                      <a:ea typeface="PMingLiU"/>
                      <a:cs typeface="Times New Roman"/>
                    </a:rPr>
                    <a:t>NP</a:t>
                  </a:r>
                  <a:endParaRPr lang="en-US" dirty="0">
                    <a:effectLst/>
                    <a:latin typeface="+mn-lt"/>
                    <a:ea typeface="PMingLiU"/>
                    <a:cs typeface="Times New Roman"/>
                  </a:endParaRPr>
                </a:p>
              </p:txBody>
            </p:sp>
          </p:grpSp>
        </p:grpSp>
        <p:sp>
          <p:nvSpPr>
            <p:cNvPr id="39" name="Text Box 2"/>
            <p:cNvSpPr txBox="1">
              <a:spLocks noChangeArrowheads="1"/>
            </p:cNvSpPr>
            <p:nvPr/>
          </p:nvSpPr>
          <p:spPr bwMode="auto">
            <a:xfrm>
              <a:off x="5430222" y="3389447"/>
              <a:ext cx="838062" cy="410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dirty="0" smtClean="0">
                  <a:latin typeface="+mn-lt"/>
                  <a:ea typeface="PMingLiU"/>
                  <a:cs typeface="Times New Roman"/>
                </a:rPr>
                <a:t>Glove</a:t>
              </a:r>
              <a:endParaRPr lang="en-US" dirty="0">
                <a:effectLst/>
                <a:latin typeface="+mn-lt"/>
                <a:ea typeface="PMingLiU"/>
                <a:cs typeface="Times New Roman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376" y="838200"/>
            <a:ext cx="8752724" cy="2819400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en-US" altLang="en-US" sz="800" b="0" dirty="0" smtClean="0"/>
          </a:p>
          <a:p>
            <a:pPr marL="0" indent="0" algn="ctr">
              <a:buFontTx/>
              <a:buNone/>
            </a:pPr>
            <a:r>
              <a:rPr lang="en-US" altLang="en-US" sz="2400" dirty="0" smtClean="0">
                <a:solidFill>
                  <a:schemeClr val="tx2"/>
                </a:solidFill>
              </a:rPr>
              <a:t>NPs</a:t>
            </a:r>
            <a:r>
              <a:rPr lang="en-US" altLang="en-US" sz="2400" b="0" dirty="0" smtClean="0"/>
              <a:t> have </a:t>
            </a:r>
            <a:r>
              <a:rPr lang="en-US" altLang="en-US" sz="2400" dirty="0">
                <a:solidFill>
                  <a:schemeClr val="tx2"/>
                </a:solidFill>
              </a:rPr>
              <a:t>high </a:t>
            </a:r>
            <a:r>
              <a:rPr lang="en-US" altLang="en-US" sz="2400" dirty="0" smtClean="0">
                <a:solidFill>
                  <a:schemeClr val="tx2"/>
                </a:solidFill>
              </a:rPr>
              <a:t>surface-to-volume ratios </a:t>
            </a:r>
            <a:r>
              <a:rPr lang="en-US" altLang="en-US" sz="2400" b="0" dirty="0" smtClean="0">
                <a:sym typeface="Symbol"/>
              </a:rPr>
              <a:t></a:t>
            </a:r>
          </a:p>
          <a:p>
            <a:pPr marL="0" indent="0" algn="ctr">
              <a:buFontTx/>
              <a:buNone/>
            </a:pPr>
            <a:endParaRPr lang="en-US" altLang="en-US" sz="800" b="0" dirty="0"/>
          </a:p>
          <a:p>
            <a:pPr marL="0" indent="0" algn="ctr">
              <a:buNone/>
            </a:pPr>
            <a:r>
              <a:rPr lang="en-US" altLang="en-US" sz="2400" b="0" dirty="0"/>
              <a:t> </a:t>
            </a:r>
            <a:r>
              <a:rPr lang="en-US" altLang="en-US" sz="2400" b="0" dirty="0" smtClean="0"/>
              <a:t>All </a:t>
            </a:r>
            <a:r>
              <a:rPr lang="en-US" altLang="en-US" sz="2400" dirty="0" smtClean="0">
                <a:solidFill>
                  <a:schemeClr val="tx2"/>
                </a:solidFill>
              </a:rPr>
              <a:t>energy</a:t>
            </a:r>
            <a:r>
              <a:rPr lang="en-US" altLang="en-US" sz="2400" b="0" dirty="0" smtClean="0"/>
              <a:t> into surface </a:t>
            </a:r>
            <a:r>
              <a:rPr lang="en-US" altLang="en-US" sz="2400" b="0" dirty="0" smtClean="0">
                <a:sym typeface="Symbol"/>
              </a:rPr>
              <a:t> </a:t>
            </a:r>
            <a:r>
              <a:rPr lang="en-US" altLang="en-US" sz="2400" dirty="0" smtClean="0">
                <a:solidFill>
                  <a:schemeClr val="tx2"/>
                </a:solidFill>
              </a:rPr>
              <a:t>interior </a:t>
            </a:r>
            <a:r>
              <a:rPr lang="en-US" altLang="en-US" sz="2400" dirty="0">
                <a:solidFill>
                  <a:schemeClr val="tx2"/>
                </a:solidFill>
              </a:rPr>
              <a:t>atoms </a:t>
            </a:r>
            <a:r>
              <a:rPr lang="en-US" altLang="en-US" sz="2400" b="0" dirty="0"/>
              <a:t>under high</a:t>
            </a:r>
            <a:r>
              <a:rPr lang="en-US" altLang="en-US" sz="2400" b="0" dirty="0">
                <a:solidFill>
                  <a:schemeClr val="tx2"/>
                </a:solidFill>
              </a:rPr>
              <a:t> </a:t>
            </a:r>
            <a:r>
              <a:rPr lang="en-US" altLang="en-US" sz="2400" dirty="0">
                <a:solidFill>
                  <a:schemeClr val="tx2"/>
                </a:solidFill>
              </a:rPr>
              <a:t>EM</a:t>
            </a:r>
            <a:r>
              <a:rPr lang="en-US" altLang="en-US" sz="2400" b="0" dirty="0">
                <a:solidFill>
                  <a:schemeClr val="tx2"/>
                </a:solidFill>
              </a:rPr>
              <a:t> </a:t>
            </a:r>
            <a:r>
              <a:rPr lang="en-US" altLang="en-US" sz="2400" b="0" dirty="0"/>
              <a:t>confinement, but </a:t>
            </a:r>
            <a:r>
              <a:rPr lang="en-US" altLang="en-US" sz="2400" dirty="0">
                <a:solidFill>
                  <a:schemeClr val="tx2"/>
                </a:solidFill>
              </a:rPr>
              <a:t>QM</a:t>
            </a:r>
            <a:r>
              <a:rPr lang="en-US" altLang="en-US" sz="2400" dirty="0"/>
              <a:t> </a:t>
            </a:r>
            <a:r>
              <a:rPr lang="en-US" altLang="en-US" sz="2400" b="0" dirty="0"/>
              <a:t>precludes temperature increase.</a:t>
            </a:r>
          </a:p>
          <a:p>
            <a:pPr marL="0" indent="0" algn="ctr">
              <a:buFontTx/>
              <a:buNone/>
            </a:pPr>
            <a:endParaRPr lang="en-US" altLang="en-US" sz="800" b="0" dirty="0" smtClean="0"/>
          </a:p>
          <a:p>
            <a:pPr marL="0" indent="0" algn="ctr">
              <a:buFontTx/>
              <a:buNone/>
            </a:pPr>
            <a:r>
              <a:rPr lang="en-US" altLang="en-US" sz="2400" dirty="0" smtClean="0"/>
              <a:t> </a:t>
            </a:r>
            <a:r>
              <a:rPr lang="en-US" altLang="en-US" sz="2400" dirty="0" smtClean="0">
                <a:solidFill>
                  <a:schemeClr val="tx2"/>
                </a:solidFill>
              </a:rPr>
              <a:t>QED </a:t>
            </a:r>
            <a:r>
              <a:rPr lang="en-US" altLang="en-US" sz="2400" b="0" dirty="0" smtClean="0"/>
              <a:t>converts the trapped energy into standing </a:t>
            </a:r>
            <a:r>
              <a:rPr lang="en-US" altLang="en-US" sz="2400" dirty="0" smtClean="0">
                <a:solidFill>
                  <a:schemeClr val="tx2"/>
                </a:solidFill>
              </a:rPr>
              <a:t>EM radiation</a:t>
            </a:r>
            <a:r>
              <a:rPr lang="en-US" altLang="en-US" sz="2400" b="0" dirty="0" smtClean="0">
                <a:solidFill>
                  <a:schemeClr val="tx2"/>
                </a:solidFill>
              </a:rPr>
              <a:t>      </a:t>
            </a:r>
            <a:r>
              <a:rPr lang="en-US" altLang="en-US" sz="2400" b="0" dirty="0" smtClean="0"/>
              <a:t>in the</a:t>
            </a:r>
            <a:r>
              <a:rPr lang="en-US" altLang="en-US" sz="2400" b="0" dirty="0" smtClean="0">
                <a:solidFill>
                  <a:schemeClr val="tx2"/>
                </a:solidFill>
              </a:rPr>
              <a:t> </a:t>
            </a:r>
            <a:r>
              <a:rPr lang="en-US" altLang="en-US" sz="2400" dirty="0" smtClean="0">
                <a:solidFill>
                  <a:schemeClr val="tx2"/>
                </a:solidFill>
              </a:rPr>
              <a:t>UVC</a:t>
            </a:r>
            <a:r>
              <a:rPr lang="en-US" altLang="en-US" sz="2400" b="0" dirty="0" smtClean="0">
                <a:solidFill>
                  <a:schemeClr val="tx2"/>
                </a:solidFill>
              </a:rPr>
              <a:t> </a:t>
            </a:r>
            <a:r>
              <a:rPr lang="en-US" altLang="en-US" sz="2400" dirty="0" smtClean="0">
                <a:solidFill>
                  <a:schemeClr val="tx2"/>
                </a:solidFill>
                <a:sym typeface="Symbol"/>
              </a:rPr>
              <a:t> </a:t>
            </a:r>
            <a:r>
              <a:rPr lang="en-US" altLang="en-US" sz="2400" b="0" dirty="0" smtClean="0">
                <a:sym typeface="Symbol"/>
              </a:rPr>
              <a:t>that disinfects the </a:t>
            </a:r>
            <a:r>
              <a:rPr lang="en-US" altLang="en-US" sz="2400" dirty="0" smtClean="0">
                <a:solidFill>
                  <a:schemeClr val="tx2"/>
                </a:solidFill>
                <a:sym typeface="Symbol"/>
              </a:rPr>
              <a:t>HAI</a:t>
            </a:r>
          </a:p>
          <a:p>
            <a:pPr marL="0" indent="0" algn="ctr">
              <a:buFontTx/>
              <a:buNone/>
            </a:pPr>
            <a:endParaRPr lang="en-US" altLang="en-US" sz="2400" b="0" dirty="0" smtClean="0">
              <a:sym typeface="Symbol" pitchFamily="18" charset="2"/>
            </a:endParaRPr>
          </a:p>
          <a:p>
            <a:pPr marL="0" indent="0" algn="ctr">
              <a:buFontTx/>
              <a:buNone/>
            </a:pPr>
            <a:endParaRPr lang="en-US" altLang="en-US" sz="2400" b="0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</a:pPr>
            <a:r>
              <a:rPr lang="en-US" altLang="en-US" sz="2400" b="0" dirty="0" smtClean="0">
                <a:sym typeface="Symbol" pitchFamily="18" charset="2"/>
              </a:rPr>
              <a:t>                                                </a:t>
            </a:r>
            <a:endParaRPr lang="en-US" altLang="en-US" sz="800" b="0" dirty="0" smtClean="0"/>
          </a:p>
          <a:p>
            <a:pPr marL="0" indent="0" algn="ctr">
              <a:buFontTx/>
              <a:buNone/>
            </a:pPr>
            <a:endParaRPr lang="en-US" altLang="en-US" sz="800" b="0" dirty="0" smtClean="0"/>
          </a:p>
          <a:p>
            <a:pPr marL="0" indent="0" algn="ctr">
              <a:buFontTx/>
              <a:buNone/>
            </a:pPr>
            <a:endParaRPr lang="en-US" altLang="en-US" sz="2400" b="0" dirty="0" smtClean="0"/>
          </a:p>
          <a:p>
            <a:pPr marL="0" indent="0" algn="ctr">
              <a:buFontTx/>
              <a:buNone/>
            </a:pPr>
            <a:endParaRPr lang="en-US" altLang="en-US" sz="800" b="0" dirty="0" smtClean="0"/>
          </a:p>
          <a:p>
            <a:pPr marL="0" indent="0" algn="ctr">
              <a:buFontTx/>
              <a:buNone/>
            </a:pPr>
            <a:endParaRPr lang="en-US" altLang="en-US" sz="800" b="0" dirty="0" smtClean="0"/>
          </a:p>
          <a:p>
            <a:pPr marL="0" indent="0" algn="ctr">
              <a:buFontTx/>
              <a:buNone/>
            </a:pPr>
            <a:endParaRPr lang="en-US" altLang="en-US" sz="800" b="0" dirty="0" smtClean="0"/>
          </a:p>
          <a:p>
            <a:pPr marL="0" indent="0" algn="ctr">
              <a:buFontTx/>
              <a:buNone/>
            </a:pPr>
            <a:r>
              <a:rPr lang="en-US" altLang="en-US" sz="2400" dirty="0" smtClean="0">
                <a:solidFill>
                  <a:schemeClr val="tx2"/>
                </a:solidFill>
              </a:rPr>
              <a:t>QED</a:t>
            </a:r>
            <a:r>
              <a:rPr lang="en-US" altLang="en-US" sz="2400" b="0" dirty="0" smtClean="0"/>
              <a:t> </a:t>
            </a:r>
            <a:r>
              <a:rPr lang="en-US" altLang="en-US" sz="2400" b="0" dirty="0" smtClean="0">
                <a:sym typeface="Symbol"/>
              </a:rPr>
              <a:t> </a:t>
            </a:r>
            <a:r>
              <a:rPr lang="en-US" altLang="en-US" sz="2400" b="0" dirty="0" smtClean="0"/>
              <a:t>f = ( c/n) / </a:t>
            </a:r>
            <a:r>
              <a:rPr lang="en-US" altLang="en-US" sz="2400" b="0" dirty="0" smtClean="0">
                <a:sym typeface="Symbol" pitchFamily="18" charset="2"/>
              </a:rPr>
              <a:t>     / 2 = d    E = h f</a:t>
            </a:r>
            <a:endParaRPr lang="en-US" altLang="en-US" sz="2400" b="0" dirty="0" smtClean="0"/>
          </a:p>
        </p:txBody>
      </p:sp>
      <p:sp>
        <p:nvSpPr>
          <p:cNvPr id="21507" name="Tit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High EM Confinement?</a:t>
            </a:r>
          </a:p>
        </p:txBody>
      </p:sp>
      <p:sp>
        <p:nvSpPr>
          <p:cNvPr id="21508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11</a:t>
            </a:r>
            <a:endParaRPr lang="en-US" altLang="zh-TW" sz="2800" b="1" dirty="0">
              <a:ea typeface="新細明體" pitchFamily="18" charset="-120"/>
            </a:endParaRPr>
          </a:p>
        </p:txBody>
      </p:sp>
      <p:sp>
        <p:nvSpPr>
          <p:cNvPr id="2150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zh-TW" smtClean="0">
                <a:solidFill>
                  <a:srgbClr val="FFFF00"/>
                </a:solidFill>
              </a:rPr>
              <a:t>Inter. Infectious Diseases Conf - IIDC - Abdus Salam Forum, Rabwah, Dec 5-6, 2015</a:t>
            </a:r>
            <a:endParaRPr lang="en-US" altLang="zh-TW" dirty="0">
              <a:solidFill>
                <a:srgbClr val="FFFF00"/>
              </a:solidFill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3867149" y="4149207"/>
            <a:ext cx="1036861" cy="45719"/>
          </a:xfrm>
          <a:custGeom>
            <a:avLst/>
            <a:gdLst>
              <a:gd name="connsiteX0" fmla="*/ 0 w 266700"/>
              <a:gd name="connsiteY0" fmla="*/ 41792 h 41792"/>
              <a:gd name="connsiteX1" fmla="*/ 266700 w 266700"/>
              <a:gd name="connsiteY1" fmla="*/ 3692 h 41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6700" h="41792">
                <a:moveTo>
                  <a:pt x="0" y="41792"/>
                </a:moveTo>
                <a:cubicBezTo>
                  <a:pt x="148312" y="-17533"/>
                  <a:pt x="61054" y="3692"/>
                  <a:pt x="266700" y="3692"/>
                </a:cubicBez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438400" y="3657600"/>
            <a:ext cx="1222871" cy="1066799"/>
            <a:chOff x="-1" y="0"/>
            <a:chExt cx="632968" cy="551971"/>
          </a:xfrm>
        </p:grpSpPr>
        <p:sp>
          <p:nvSpPr>
            <p:cNvPr id="33" name="Text Box 2"/>
            <p:cNvSpPr txBox="1">
              <a:spLocks noChangeArrowheads="1"/>
            </p:cNvSpPr>
            <p:nvPr/>
          </p:nvSpPr>
          <p:spPr bwMode="auto">
            <a:xfrm>
              <a:off x="-1" y="0"/>
              <a:ext cx="632968" cy="402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dirty="0" smtClean="0">
                  <a:effectLst/>
                  <a:latin typeface="Arial"/>
                  <a:ea typeface="PMingLiU"/>
                  <a:cs typeface="Times New Roman"/>
                </a:rPr>
                <a:t>Body Heat</a:t>
              </a:r>
              <a:endParaRPr lang="en-US" sz="2000" dirty="0">
                <a:effectLst/>
                <a:latin typeface="Calibri"/>
                <a:ea typeface="PMingLiU"/>
                <a:cs typeface="Times New Roman"/>
              </a:endParaRPr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91246" y="409420"/>
              <a:ext cx="224287" cy="14255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7" name="Oval 46"/>
          <p:cNvSpPr/>
          <p:nvPr/>
        </p:nvSpPr>
        <p:spPr bwMode="auto">
          <a:xfrm>
            <a:off x="3810000" y="4054328"/>
            <a:ext cx="1326106" cy="120347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grpSp>
        <p:nvGrpSpPr>
          <p:cNvPr id="21511" name="Group 21510"/>
          <p:cNvGrpSpPr/>
          <p:nvPr/>
        </p:nvGrpSpPr>
        <p:grpSpPr>
          <a:xfrm>
            <a:off x="5045533" y="3570240"/>
            <a:ext cx="1964867" cy="1458960"/>
            <a:chOff x="5121733" y="3733802"/>
            <a:chExt cx="1964867" cy="1458960"/>
          </a:xfrm>
        </p:grpSpPr>
        <p:sp>
          <p:nvSpPr>
            <p:cNvPr id="36" name="Text Box 2"/>
            <p:cNvSpPr txBox="1">
              <a:spLocks noChangeArrowheads="1"/>
            </p:cNvSpPr>
            <p:nvPr/>
          </p:nvSpPr>
          <p:spPr bwMode="auto">
            <a:xfrm>
              <a:off x="5486400" y="4038600"/>
              <a:ext cx="1600200" cy="1154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latin typeface="Arial"/>
                  <a:ea typeface="PMingLiU"/>
                  <a:cs typeface="Times New Roman"/>
                </a:rPr>
                <a:t>      UVC</a:t>
              </a: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2000" dirty="0" smtClean="0">
                <a:latin typeface="Arial"/>
                <a:ea typeface="PMingLiU"/>
                <a:cs typeface="Times New Roman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2000" dirty="0">
                <a:effectLst/>
                <a:latin typeface="Calibri"/>
                <a:ea typeface="PMingLiU"/>
                <a:cs typeface="Times New Roman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5121733" y="3733802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4" name="Group 23"/>
            <p:cNvGrpSpPr/>
            <p:nvPr/>
          </p:nvGrpSpPr>
          <p:grpSpPr>
            <a:xfrm rot="3813901">
              <a:off x="5967113" y="4201603"/>
              <a:ext cx="523463" cy="828867"/>
              <a:chOff x="5923282" y="4330824"/>
              <a:chExt cx="523463" cy="828867"/>
            </a:xfrm>
          </p:grpSpPr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 rot="10404039" flipH="1" flipV="1">
                <a:off x="5923282" y="4434648"/>
                <a:ext cx="488340" cy="725043"/>
              </a:xfrm>
              <a:custGeom>
                <a:avLst/>
                <a:gdLst>
                  <a:gd name="T0" fmla="*/ 74612 w 293687"/>
                  <a:gd name="T1" fmla="*/ 466725 h 466725"/>
                  <a:gd name="T2" fmla="*/ 26987 w 293687"/>
                  <a:gd name="T3" fmla="*/ 304800 h 466725"/>
                  <a:gd name="T4" fmla="*/ 236537 w 293687"/>
                  <a:gd name="T5" fmla="*/ 276225 h 466725"/>
                  <a:gd name="T6" fmla="*/ 131762 w 293687"/>
                  <a:gd name="T7" fmla="*/ 114300 h 466725"/>
                  <a:gd name="T8" fmla="*/ 255587 w 293687"/>
                  <a:gd name="T9" fmla="*/ 95250 h 466725"/>
                  <a:gd name="T10" fmla="*/ 293687 w 293687"/>
                  <a:gd name="T11" fmla="*/ 0 h 466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3687" h="466725">
                    <a:moveTo>
                      <a:pt x="74612" y="466725"/>
                    </a:moveTo>
                    <a:cubicBezTo>
                      <a:pt x="37306" y="401637"/>
                      <a:pt x="0" y="336550"/>
                      <a:pt x="26987" y="304800"/>
                    </a:cubicBezTo>
                    <a:cubicBezTo>
                      <a:pt x="53974" y="273050"/>
                      <a:pt x="219075" y="307975"/>
                      <a:pt x="236537" y="276225"/>
                    </a:cubicBezTo>
                    <a:cubicBezTo>
                      <a:pt x="253999" y="244475"/>
                      <a:pt x="128587" y="144463"/>
                      <a:pt x="131762" y="114300"/>
                    </a:cubicBezTo>
                    <a:cubicBezTo>
                      <a:pt x="134937" y="84137"/>
                      <a:pt x="228600" y="114300"/>
                      <a:pt x="255587" y="95250"/>
                    </a:cubicBezTo>
                    <a:cubicBezTo>
                      <a:pt x="282574" y="76200"/>
                      <a:pt x="288130" y="38100"/>
                      <a:pt x="293687" y="0"/>
                    </a:cubicBezTo>
                  </a:path>
                </a:pathLst>
              </a:cu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xmlns:mc="http://schemas.openxmlformats.org/markup-compatibility/2006" val="FFFFFF" mc:Ignorable="a14" a14:legacySpreadsheetColorIndex="65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  <p:sp>
            <p:nvSpPr>
              <p:cNvPr id="30" name="AutoShape 32"/>
              <p:cNvSpPr>
                <a:spLocks noChangeArrowheads="1"/>
              </p:cNvSpPr>
              <p:nvPr/>
            </p:nvSpPr>
            <p:spPr bwMode="auto">
              <a:xfrm rot="12588469" flipH="1" flipV="1">
                <a:off x="6334809" y="4330824"/>
                <a:ext cx="111936" cy="20929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3657600" y="4054328"/>
            <a:ext cx="1598709" cy="1203472"/>
            <a:chOff x="7356704" y="-49227"/>
            <a:chExt cx="1598709" cy="1203472"/>
          </a:xfrm>
        </p:grpSpPr>
        <p:sp>
          <p:nvSpPr>
            <p:cNvPr id="40" name="TextBox 39"/>
            <p:cNvSpPr txBox="1"/>
            <p:nvPr/>
          </p:nvSpPr>
          <p:spPr>
            <a:xfrm>
              <a:off x="7356704" y="277826"/>
              <a:ext cx="1598709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FontTx/>
                <a:buNone/>
              </a:pPr>
              <a:r>
                <a:rPr lang="en-US" altLang="en-US" sz="1400" dirty="0" smtClean="0">
                  <a:sym typeface="Symbol" pitchFamily="18" charset="2"/>
                </a:rPr>
                <a:t>No</a:t>
              </a:r>
            </a:p>
            <a:p>
              <a:pPr marL="0" indent="0" algn="ctr">
                <a:buFontTx/>
                <a:buNone/>
              </a:pPr>
              <a:r>
                <a:rPr lang="en-US" altLang="en-US" sz="1400" dirty="0" smtClean="0">
                  <a:sym typeface="Symbol" pitchFamily="18" charset="2"/>
                </a:rPr>
                <a:t>  Temperature</a:t>
              </a:r>
            </a:p>
            <a:p>
              <a:pPr marL="0" indent="0" algn="ctr">
                <a:buFontTx/>
                <a:buNone/>
              </a:pPr>
              <a:r>
                <a:rPr lang="en-US" altLang="en-US" sz="1400" dirty="0" smtClean="0">
                  <a:sym typeface="Symbol" pitchFamily="18" charset="2"/>
                </a:rPr>
                <a:t>  Increase</a:t>
              </a:r>
              <a:r>
                <a:rPr lang="en-US" altLang="en-US" dirty="0" smtClean="0">
                  <a:sym typeface="Symbol" pitchFamily="18" charset="2"/>
                </a:rPr>
                <a:t> </a:t>
              </a:r>
              <a:endParaRPr lang="en-US" altLang="en-US" dirty="0"/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7531202" y="-49227"/>
              <a:ext cx="1326106" cy="120347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798346" y="3733800"/>
            <a:ext cx="1337760" cy="1752600"/>
            <a:chOff x="3798346" y="2438400"/>
            <a:chExt cx="1337760" cy="1752600"/>
          </a:xfrm>
        </p:grpSpPr>
        <p:sp>
          <p:nvSpPr>
            <p:cNvPr id="6" name="TextBox 5"/>
            <p:cNvSpPr txBox="1"/>
            <p:nvPr/>
          </p:nvSpPr>
          <p:spPr>
            <a:xfrm>
              <a:off x="3810000" y="3200400"/>
              <a:ext cx="1285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FontTx/>
                <a:buNone/>
              </a:pPr>
              <a:r>
                <a:rPr lang="en-US" altLang="en-US" sz="1400" dirty="0" smtClean="0">
                  <a:sym typeface="Symbol" pitchFamily="18" charset="2"/>
                </a:rPr>
                <a:t>Standing</a:t>
              </a:r>
            </a:p>
            <a:p>
              <a:pPr marL="0" indent="0" algn="ctr">
                <a:buFontTx/>
                <a:buNone/>
              </a:pPr>
              <a:r>
                <a:rPr lang="en-US" altLang="en-US" sz="1400" dirty="0" smtClean="0">
                  <a:sym typeface="Symbol" pitchFamily="18" charset="2"/>
                </a:rPr>
                <a:t>Wave </a:t>
              </a:r>
              <a:endParaRPr lang="en-US" altLang="en-US" sz="1400" dirty="0"/>
            </a:p>
          </p:txBody>
        </p:sp>
        <p:sp>
          <p:nvSpPr>
            <p:cNvPr id="4" name="Oval 3"/>
            <p:cNvSpPr/>
            <p:nvPr/>
          </p:nvSpPr>
          <p:spPr bwMode="auto">
            <a:xfrm>
              <a:off x="3798346" y="2438400"/>
              <a:ext cx="1337760" cy="175260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620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1295400"/>
            <a:ext cx="7772400" cy="1143000"/>
          </a:xfrm>
        </p:spPr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2076450" y="2865090"/>
            <a:ext cx="533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 smtClean="0"/>
              <a:t>QED Disinfection Protocol</a:t>
            </a:r>
            <a:endParaRPr lang="en-US" altLang="en-US" sz="2400" dirty="0"/>
          </a:p>
          <a:p>
            <a:pPr marL="0" indent="0" algn="ctr">
              <a:buFontTx/>
              <a:buNone/>
            </a:pPr>
            <a:endParaRPr lang="en-US" altLang="en-US" sz="2400" dirty="0" smtClean="0"/>
          </a:p>
          <a:p>
            <a:pPr marL="0" indent="0" algn="ctr">
              <a:buFontTx/>
              <a:buNone/>
            </a:pPr>
            <a:r>
              <a:rPr lang="en-US" altLang="en-US" sz="2400" dirty="0" smtClean="0"/>
              <a:t>Body Heat</a:t>
            </a:r>
          </a:p>
          <a:p>
            <a:pPr marL="0" indent="0" algn="ctr">
              <a:buFontTx/>
              <a:buNone/>
            </a:pPr>
            <a:endParaRPr lang="en-US" altLang="en-US" sz="2400" dirty="0" smtClean="0"/>
          </a:p>
          <a:p>
            <a:pPr algn="ctr"/>
            <a:r>
              <a:rPr lang="en-US" altLang="en-US" sz="2400" dirty="0" smtClean="0"/>
              <a:t>Available UVC Dosage </a:t>
            </a:r>
          </a:p>
          <a:p>
            <a:pPr algn="ctr"/>
            <a:endParaRPr lang="en-US" altLang="en-US" sz="2400" dirty="0"/>
          </a:p>
          <a:p>
            <a:pPr algn="ctr"/>
            <a:r>
              <a:rPr lang="en-US" altLang="en-US" sz="2400" dirty="0" smtClean="0"/>
              <a:t>UVC Disinfection Dosage</a:t>
            </a:r>
            <a:endParaRPr lang="en-US" altLang="en-US" sz="2400" dirty="0"/>
          </a:p>
          <a:p>
            <a:pPr marL="0" indent="0" algn="ctr">
              <a:buFontTx/>
              <a:buNone/>
            </a:pPr>
            <a:endParaRPr lang="en-US" altLang="en-US" sz="2400" dirty="0"/>
          </a:p>
          <a:p>
            <a:pPr marL="0" indent="0" algn="ctr">
              <a:buFontTx/>
              <a:buNone/>
            </a:pPr>
            <a:endParaRPr lang="en-US" altLang="en-US" sz="2400" dirty="0"/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12</a:t>
            </a:r>
            <a:endParaRPr lang="en-US" altLang="zh-TW" sz="2800" b="1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82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609600"/>
            <a:ext cx="7772400" cy="1143000"/>
          </a:xfrm>
        </p:spPr>
        <p:txBody>
          <a:bodyPr/>
          <a:lstStyle/>
          <a:p>
            <a:r>
              <a:rPr lang="en-US" dirty="0" smtClean="0"/>
              <a:t>QED Protocol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19200" y="6477000"/>
            <a:ext cx="7772400" cy="381000"/>
          </a:xfrm>
        </p:spPr>
        <p:txBody>
          <a:bodyPr/>
          <a:lstStyle/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285750" y="1957149"/>
            <a:ext cx="851535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</a:t>
            </a:r>
            <a:r>
              <a:rPr lang="en-US" sz="2400" b="1" dirty="0" smtClean="0">
                <a:solidFill>
                  <a:schemeClr val="tx2"/>
                </a:solidFill>
              </a:rPr>
              <a:t>HAI</a:t>
            </a:r>
            <a:r>
              <a:rPr lang="en-US" sz="2400" dirty="0" smtClean="0"/>
              <a:t> disinfection </a:t>
            </a:r>
            <a:r>
              <a:rPr lang="en-US" sz="2400" b="1" dirty="0" smtClean="0">
                <a:solidFill>
                  <a:schemeClr val="tx2"/>
                </a:solidFill>
              </a:rPr>
              <a:t>protocol</a:t>
            </a:r>
            <a:r>
              <a:rPr lang="en-US" sz="2400" dirty="0" smtClean="0"/>
              <a:t> assumes: 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The </a:t>
            </a:r>
            <a:r>
              <a:rPr lang="en-US" sz="2400" b="1" dirty="0">
                <a:solidFill>
                  <a:schemeClr val="tx2"/>
                </a:solidFill>
              </a:rPr>
              <a:t>QED glove </a:t>
            </a:r>
            <a:r>
              <a:rPr lang="en-US" sz="2400" dirty="0"/>
              <a:t>acquires </a:t>
            </a:r>
            <a:r>
              <a:rPr lang="en-US" sz="2400" b="1" dirty="0" smtClean="0">
                <a:solidFill>
                  <a:schemeClr val="tx2"/>
                </a:solidFill>
              </a:rPr>
              <a:t>HAI </a:t>
            </a:r>
            <a:r>
              <a:rPr lang="en-US" sz="2400" dirty="0" smtClean="0"/>
              <a:t>upon </a:t>
            </a:r>
            <a:r>
              <a:rPr lang="en-US" sz="2400" b="1" dirty="0" smtClean="0">
                <a:solidFill>
                  <a:schemeClr val="tx2"/>
                </a:solidFill>
              </a:rPr>
              <a:t>touching</a:t>
            </a:r>
            <a:r>
              <a:rPr lang="en-US" sz="2400" dirty="0" smtClean="0"/>
              <a:t> a surface.</a:t>
            </a:r>
          </a:p>
          <a:p>
            <a:pPr algn="ctr"/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 The </a:t>
            </a:r>
            <a:r>
              <a:rPr lang="en-US" sz="2400" b="1" dirty="0">
                <a:solidFill>
                  <a:schemeClr val="tx2"/>
                </a:solidFill>
              </a:rPr>
              <a:t>U</a:t>
            </a:r>
            <a:r>
              <a:rPr lang="en-US" sz="2400" b="1" dirty="0" smtClean="0">
                <a:solidFill>
                  <a:schemeClr val="tx2"/>
                </a:solidFill>
              </a:rPr>
              <a:t>VC </a:t>
            </a:r>
            <a:r>
              <a:rPr lang="en-US" sz="2400" dirty="0" smtClean="0"/>
              <a:t>dosage </a:t>
            </a:r>
            <a:r>
              <a:rPr lang="en-US" sz="2400" b="1" dirty="0" smtClean="0">
                <a:solidFill>
                  <a:schemeClr val="tx2"/>
                </a:solidFill>
              </a:rPr>
              <a:t>D</a:t>
            </a:r>
            <a:r>
              <a:rPr lang="en-US" sz="2400" dirty="0" smtClean="0"/>
              <a:t> required to disinfect the</a:t>
            </a:r>
            <a:r>
              <a:rPr lang="en-US" sz="2400" b="1" dirty="0" smtClean="0">
                <a:solidFill>
                  <a:schemeClr val="tx2"/>
                </a:solidFill>
              </a:rPr>
              <a:t> HAI </a:t>
            </a:r>
            <a:r>
              <a:rPr lang="en-US" sz="2400" dirty="0" smtClean="0"/>
              <a:t>depends on the time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  </a:t>
            </a:r>
            <a:r>
              <a:rPr lang="en-US" sz="2400" dirty="0" smtClean="0"/>
              <a:t>between </a:t>
            </a:r>
            <a:r>
              <a:rPr lang="en-US" sz="2400" b="1" dirty="0" smtClean="0">
                <a:solidFill>
                  <a:schemeClr val="tx2"/>
                </a:solidFill>
              </a:rPr>
              <a:t>touching</a:t>
            </a:r>
            <a:r>
              <a:rPr lang="en-US" sz="2400" dirty="0" smtClean="0"/>
              <a:t> the </a:t>
            </a:r>
            <a:r>
              <a:rPr lang="en-US" sz="2400" b="1" dirty="0" smtClean="0">
                <a:solidFill>
                  <a:schemeClr val="tx2"/>
                </a:solidFill>
              </a:rPr>
              <a:t>surface</a:t>
            </a:r>
            <a:r>
              <a:rPr lang="en-US" sz="2400" dirty="0" smtClean="0"/>
              <a:t> and the </a:t>
            </a:r>
            <a:r>
              <a:rPr lang="en-US" sz="2400" b="1" dirty="0" smtClean="0">
                <a:solidFill>
                  <a:schemeClr val="tx2"/>
                </a:solidFill>
              </a:rPr>
              <a:t>patient</a:t>
            </a:r>
            <a:r>
              <a:rPr lang="en-US" sz="2400" dirty="0" smtClean="0"/>
              <a:t> </a:t>
            </a:r>
          </a:p>
          <a:p>
            <a:pPr algn="ctr"/>
            <a:endParaRPr lang="en-US" sz="800" dirty="0" smtClean="0"/>
          </a:p>
          <a:p>
            <a:pPr algn="ctr"/>
            <a:endParaRPr lang="en-US" sz="800" dirty="0"/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D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chemeClr val="tx2"/>
                </a:solidFill>
              </a:rPr>
              <a:t>=  Q 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</a:t>
            </a:r>
          </a:p>
          <a:p>
            <a:pPr algn="ctr"/>
            <a:endParaRPr lang="en-US" sz="800" b="1" dirty="0">
              <a:solidFill>
                <a:schemeClr val="tx2"/>
              </a:solidFill>
              <a:sym typeface="Symbol"/>
            </a:endParaRP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Q </a:t>
            </a:r>
            <a:r>
              <a:rPr lang="en-US" sz="2400" dirty="0" smtClean="0"/>
              <a:t>=  </a:t>
            </a:r>
            <a:r>
              <a:rPr lang="en-US" sz="2400" dirty="0"/>
              <a:t>B</a:t>
            </a:r>
            <a:r>
              <a:rPr lang="en-US" sz="2400" dirty="0" smtClean="0"/>
              <a:t>ody </a:t>
            </a:r>
            <a:r>
              <a:rPr lang="en-US" sz="2400" dirty="0"/>
              <a:t>H</a:t>
            </a:r>
            <a:r>
              <a:rPr lang="en-US" sz="2400" dirty="0" smtClean="0"/>
              <a:t>eat</a:t>
            </a:r>
            <a:endParaRPr lang="en-US" sz="2400" dirty="0"/>
          </a:p>
          <a:p>
            <a:pPr algn="ctr"/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13</a:t>
            </a:r>
            <a:endParaRPr lang="en-US" altLang="zh-TW" sz="2800" b="1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70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dirty="0" smtClean="0"/>
              <a:t>Body Heat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895350" y="2362200"/>
            <a:ext cx="7696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en-US" sz="2400" b="1" dirty="0" smtClean="0">
                <a:solidFill>
                  <a:schemeClr val="tx2"/>
                </a:solidFill>
              </a:rPr>
              <a:t>Total</a:t>
            </a:r>
            <a:r>
              <a:rPr lang="en-US" sz="2400" dirty="0" smtClean="0"/>
              <a:t> </a:t>
            </a:r>
            <a:r>
              <a:rPr lang="en-US" sz="2400" dirty="0"/>
              <a:t>human </a:t>
            </a:r>
            <a:r>
              <a:rPr lang="en-US" sz="2400" b="1" dirty="0">
                <a:solidFill>
                  <a:schemeClr val="tx2"/>
                </a:solidFill>
              </a:rPr>
              <a:t>body </a:t>
            </a:r>
            <a:r>
              <a:rPr lang="en-US" sz="2400" b="1" dirty="0" smtClean="0">
                <a:solidFill>
                  <a:schemeClr val="tx2"/>
                </a:solidFill>
              </a:rPr>
              <a:t>power </a:t>
            </a:r>
            <a:r>
              <a:rPr lang="en-US" sz="2400" dirty="0"/>
              <a:t>is about </a:t>
            </a:r>
            <a:r>
              <a:rPr lang="en-US" sz="2400" b="1" dirty="0">
                <a:solidFill>
                  <a:schemeClr val="tx2"/>
                </a:solidFill>
              </a:rPr>
              <a:t>100 W.</a:t>
            </a:r>
            <a:r>
              <a:rPr lang="en-US" sz="2400" b="1" dirty="0"/>
              <a:t> </a:t>
            </a:r>
            <a:endParaRPr lang="en-US" sz="2400" b="1" dirty="0" smtClean="0"/>
          </a:p>
          <a:p>
            <a:pPr algn="ctr" hangingPunct="0"/>
            <a:endParaRPr lang="en-US" sz="2400" dirty="0"/>
          </a:p>
          <a:p>
            <a:pPr algn="ctr" hangingPunct="0"/>
            <a:r>
              <a:rPr lang="en-US" sz="2400" dirty="0" smtClean="0"/>
              <a:t>Since </a:t>
            </a:r>
            <a:r>
              <a:rPr lang="en-US" sz="2400" dirty="0"/>
              <a:t>the average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tx2"/>
                </a:solidFill>
              </a:rPr>
              <a:t>surface </a:t>
            </a:r>
            <a:r>
              <a:rPr lang="en-US" sz="2400" b="1" dirty="0" smtClean="0">
                <a:solidFill>
                  <a:schemeClr val="tx2"/>
                </a:solidFill>
              </a:rPr>
              <a:t>area </a:t>
            </a:r>
            <a:r>
              <a:rPr lang="en-US" sz="2400" dirty="0"/>
              <a:t>for adult men and women is about </a:t>
            </a:r>
            <a:r>
              <a:rPr lang="en-US" sz="2400" b="1" dirty="0">
                <a:solidFill>
                  <a:schemeClr val="tx2"/>
                </a:solidFill>
              </a:rPr>
              <a:t>1.75 m</a:t>
            </a:r>
            <a:r>
              <a:rPr lang="en-US" sz="2400" b="1" baseline="30000" dirty="0">
                <a:solidFill>
                  <a:schemeClr val="tx2"/>
                </a:solidFill>
              </a:rPr>
              <a:t>2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/>
              <a:t>the </a:t>
            </a:r>
            <a:r>
              <a:rPr lang="en-US" sz="2400" dirty="0" smtClean="0"/>
              <a:t>body heat  </a:t>
            </a:r>
            <a:r>
              <a:rPr lang="en-US" sz="2400" b="1" dirty="0">
                <a:solidFill>
                  <a:schemeClr val="tx2"/>
                </a:solidFill>
              </a:rPr>
              <a:t>Q</a:t>
            </a:r>
            <a:r>
              <a:rPr lang="en-US" sz="2400" dirty="0"/>
              <a:t> </a:t>
            </a:r>
            <a:r>
              <a:rPr lang="en-US" sz="2400" dirty="0" smtClean="0"/>
              <a:t>is,</a:t>
            </a:r>
          </a:p>
          <a:p>
            <a:pPr algn="ctr" hangingPunct="0"/>
            <a:endParaRPr lang="en-US" sz="2400" dirty="0"/>
          </a:p>
          <a:p>
            <a:pPr algn="ctr" hangingPunct="0"/>
            <a:r>
              <a:rPr lang="en-US" sz="2400" b="1" dirty="0" smtClean="0">
                <a:solidFill>
                  <a:schemeClr val="tx2"/>
                </a:solidFill>
              </a:rPr>
              <a:t>Q </a:t>
            </a:r>
            <a:r>
              <a:rPr lang="en-US" sz="2400" b="1" dirty="0">
                <a:solidFill>
                  <a:schemeClr val="tx2"/>
                </a:solidFill>
                <a:sym typeface="Symbol"/>
              </a:rPr>
              <a:t>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tx2"/>
                </a:solidFill>
              </a:rPr>
              <a:t>60 W/m</a:t>
            </a:r>
            <a:r>
              <a:rPr lang="en-US" sz="2400" b="1" baseline="30000" dirty="0">
                <a:solidFill>
                  <a:schemeClr val="tx2"/>
                </a:solidFill>
              </a:rPr>
              <a:t>2</a:t>
            </a:r>
            <a:r>
              <a:rPr lang="en-US" sz="2400" b="1" dirty="0" smtClean="0">
                <a:solidFill>
                  <a:schemeClr val="tx2"/>
                </a:solidFill>
              </a:rPr>
              <a:t> = 6 mW/cm</a:t>
            </a:r>
            <a:r>
              <a:rPr lang="en-US" sz="2400" b="1" baseline="30000" dirty="0" smtClean="0">
                <a:solidFill>
                  <a:schemeClr val="tx2"/>
                </a:solidFill>
              </a:rPr>
              <a:t>2</a:t>
            </a:r>
            <a:r>
              <a:rPr lang="en-US" sz="2400" b="1" dirty="0" smtClean="0">
                <a:solidFill>
                  <a:schemeClr val="tx2"/>
                </a:solidFill>
              </a:rPr>
              <a:t>  </a:t>
            </a:r>
          </a:p>
          <a:p>
            <a:pPr algn="ctr" hangingPunct="0"/>
            <a:endParaRPr lang="en-US" sz="2400" dirty="0">
              <a:solidFill>
                <a:schemeClr val="tx2"/>
              </a:solidFill>
            </a:endParaRPr>
          </a:p>
          <a:p>
            <a:pPr algn="ctr" hangingPunct="0"/>
            <a:endParaRPr lang="en-US" sz="2400" dirty="0"/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14</a:t>
            </a:r>
            <a:endParaRPr lang="en-US" altLang="zh-TW" sz="2800" b="1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22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 smtClean="0"/>
              <a:t>Available UVC Dosage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247650" y="2286000"/>
            <a:ext cx="85534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endParaRPr lang="en-US" sz="800" dirty="0"/>
          </a:p>
          <a:p>
            <a:pPr algn="ctr" hangingPunct="0"/>
            <a:r>
              <a:rPr lang="en-US" sz="2400" dirty="0" smtClean="0"/>
              <a:t>For </a:t>
            </a:r>
            <a:r>
              <a:rPr lang="en-US" sz="2400" b="1" dirty="0">
                <a:solidFill>
                  <a:schemeClr val="tx2"/>
                </a:solidFill>
              </a:rPr>
              <a:t>B</a:t>
            </a:r>
            <a:r>
              <a:rPr lang="en-US" sz="2400" b="1" dirty="0" smtClean="0">
                <a:solidFill>
                  <a:schemeClr val="tx2"/>
                </a:solidFill>
              </a:rPr>
              <a:t>ody </a:t>
            </a:r>
            <a:r>
              <a:rPr lang="en-US" sz="2400" b="1" dirty="0">
                <a:solidFill>
                  <a:schemeClr val="tx2"/>
                </a:solidFill>
              </a:rPr>
              <a:t>H</a:t>
            </a:r>
            <a:r>
              <a:rPr lang="en-US" sz="2400" b="1" dirty="0" smtClean="0">
                <a:solidFill>
                  <a:schemeClr val="tx2"/>
                </a:solidFill>
              </a:rPr>
              <a:t>eat </a:t>
            </a:r>
          </a:p>
          <a:p>
            <a:pPr algn="ctr" hangingPunct="0"/>
            <a:endParaRPr lang="en-US" sz="2400" dirty="0" smtClean="0">
              <a:solidFill>
                <a:schemeClr val="tx2"/>
              </a:solidFill>
            </a:endParaRPr>
          </a:p>
          <a:p>
            <a:pPr algn="ctr" hangingPunct="0"/>
            <a:r>
              <a:rPr lang="en-US" sz="2400" b="1" dirty="0" smtClean="0">
                <a:solidFill>
                  <a:schemeClr val="tx2"/>
                </a:solidFill>
              </a:rPr>
              <a:t>Q</a:t>
            </a:r>
            <a:r>
              <a:rPr lang="en-US" sz="2400" dirty="0" smtClean="0"/>
              <a:t> = </a:t>
            </a:r>
            <a:r>
              <a:rPr lang="en-US" sz="2400" dirty="0"/>
              <a:t>6</a:t>
            </a:r>
            <a:r>
              <a:rPr lang="en-US" sz="2400" dirty="0" smtClean="0"/>
              <a:t>  mW/cm</a:t>
            </a:r>
            <a:r>
              <a:rPr lang="en-US" sz="2400" baseline="30000" dirty="0" smtClean="0"/>
              <a:t>2 </a:t>
            </a:r>
            <a:r>
              <a:rPr lang="en-US" sz="2400" dirty="0" smtClean="0"/>
              <a:t>= </a:t>
            </a:r>
            <a:r>
              <a:rPr lang="en-US" sz="2400" b="1" dirty="0" smtClean="0">
                <a:solidFill>
                  <a:schemeClr val="tx2"/>
                </a:solidFill>
              </a:rPr>
              <a:t>6,000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W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tx2"/>
                </a:solidFill>
              </a:rPr>
              <a:t>/ cm</a:t>
            </a:r>
            <a:r>
              <a:rPr lang="en-US" sz="2400" b="1" baseline="30000" dirty="0">
                <a:solidFill>
                  <a:schemeClr val="tx2"/>
                </a:solidFill>
              </a:rPr>
              <a:t>2 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</a:p>
          <a:p>
            <a:pPr algn="ctr" hangingPunct="0"/>
            <a:endParaRPr lang="en-US" sz="2400" baseline="30000" dirty="0"/>
          </a:p>
          <a:p>
            <a:pPr algn="ctr" hangingPunct="0"/>
            <a:r>
              <a:rPr lang="en-US" sz="2400" b="1" dirty="0" smtClean="0">
                <a:solidFill>
                  <a:schemeClr val="tx2"/>
                </a:solidFill>
              </a:rPr>
              <a:t>D</a:t>
            </a:r>
            <a:r>
              <a:rPr lang="en-US" sz="2400" dirty="0" smtClean="0"/>
              <a:t>  =  </a:t>
            </a:r>
            <a:r>
              <a:rPr lang="en-US" sz="2400" b="1" dirty="0" smtClean="0">
                <a:solidFill>
                  <a:schemeClr val="tx2"/>
                </a:solidFill>
              </a:rPr>
              <a:t>Q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</a:t>
            </a:r>
            <a:endParaRPr lang="en-US" sz="2400" b="1" dirty="0" smtClean="0">
              <a:solidFill>
                <a:schemeClr val="tx2"/>
              </a:solidFill>
            </a:endParaRPr>
          </a:p>
          <a:p>
            <a:pPr algn="ctr" hangingPunct="0"/>
            <a:endParaRPr lang="en-US" sz="800" dirty="0"/>
          </a:p>
          <a:p>
            <a:pPr algn="ctr" hangingPunct="0"/>
            <a:endParaRPr lang="en-US" sz="800" dirty="0"/>
          </a:p>
          <a:p>
            <a:pPr algn="ctr" hangingPunct="0"/>
            <a:r>
              <a:rPr lang="en-US" sz="2400" dirty="0" smtClean="0"/>
              <a:t>For 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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tx2"/>
                </a:solidFill>
              </a:rPr>
              <a:t>=</a:t>
            </a:r>
            <a:r>
              <a:rPr lang="en-US" sz="2400" b="1" dirty="0" smtClean="0">
                <a:solidFill>
                  <a:schemeClr val="tx2"/>
                </a:solidFill>
              </a:rPr>
              <a:t> 10 s </a:t>
            </a:r>
            <a:r>
              <a:rPr lang="en-US" sz="2400" dirty="0" smtClean="0">
                <a:solidFill>
                  <a:schemeClr val="tx2"/>
                </a:solidFill>
                <a:sym typeface="Symbol"/>
              </a:rPr>
              <a:t></a:t>
            </a:r>
            <a:r>
              <a:rPr lang="en-US" sz="2400" dirty="0" smtClean="0">
                <a:solidFill>
                  <a:schemeClr val="tx2"/>
                </a:solidFill>
              </a:rPr>
              <a:t>  </a:t>
            </a:r>
          </a:p>
          <a:p>
            <a:pPr algn="ctr" hangingPunct="0"/>
            <a:endParaRPr lang="en-US" sz="800" dirty="0" smtClean="0">
              <a:solidFill>
                <a:schemeClr val="tx2"/>
              </a:solidFill>
            </a:endParaRPr>
          </a:p>
          <a:p>
            <a:pPr algn="ctr" hangingPunct="0"/>
            <a:r>
              <a:rPr lang="en-US" sz="2400" b="1" dirty="0" smtClean="0">
                <a:solidFill>
                  <a:schemeClr val="tx2"/>
                </a:solidFill>
              </a:rPr>
              <a:t>D</a:t>
            </a:r>
            <a:r>
              <a:rPr lang="en-US" sz="2400" dirty="0" smtClean="0">
                <a:solidFill>
                  <a:schemeClr val="tx2"/>
                </a:solidFill>
              </a:rPr>
              <a:t>  </a:t>
            </a:r>
            <a:r>
              <a:rPr lang="en-US" sz="2400" dirty="0" smtClean="0"/>
              <a:t>=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</a:rPr>
              <a:t>60,000 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W - s </a:t>
            </a:r>
            <a:r>
              <a:rPr lang="en-US" sz="2400" b="1" dirty="0" smtClean="0">
                <a:solidFill>
                  <a:schemeClr val="tx2"/>
                </a:solidFill>
              </a:rPr>
              <a:t>/ </a:t>
            </a:r>
            <a:r>
              <a:rPr lang="en-US" sz="2400" b="1" dirty="0">
                <a:solidFill>
                  <a:schemeClr val="tx2"/>
                </a:solidFill>
              </a:rPr>
              <a:t>cm</a:t>
            </a:r>
            <a:r>
              <a:rPr lang="en-US" sz="2400" b="1" baseline="30000" dirty="0">
                <a:solidFill>
                  <a:schemeClr val="tx2"/>
                </a:solidFill>
              </a:rPr>
              <a:t>2 </a:t>
            </a:r>
            <a:endParaRPr lang="en-US" sz="2400" b="1" dirty="0">
              <a:solidFill>
                <a:schemeClr val="tx2"/>
              </a:solidFill>
            </a:endParaRPr>
          </a:p>
          <a:p>
            <a:pPr algn="ctr" hangingPunct="0"/>
            <a:endParaRPr lang="en-US" sz="2400" dirty="0" smtClean="0">
              <a:solidFill>
                <a:schemeClr val="tx2"/>
              </a:solidFill>
            </a:endParaRPr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15</a:t>
            </a:r>
            <a:endParaRPr lang="en-US" altLang="zh-TW" sz="2800" b="1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865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524000"/>
            <a:ext cx="7772400" cy="1143000"/>
          </a:xfrm>
        </p:spPr>
        <p:txBody>
          <a:bodyPr/>
          <a:lstStyle/>
          <a:p>
            <a:r>
              <a:rPr lang="en-US" dirty="0" smtClean="0"/>
              <a:t>UVC Disinfection Dosage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00" y="6477000"/>
            <a:ext cx="7772400" cy="381000"/>
          </a:xfrm>
        </p:spPr>
        <p:txBody>
          <a:bodyPr/>
          <a:lstStyle/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1473244" y="3176199"/>
            <a:ext cx="619753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/>
            <a:r>
              <a:rPr lang="en-US" sz="3200" dirty="0" smtClean="0"/>
              <a:t>Back to </a:t>
            </a:r>
            <a:r>
              <a:rPr lang="en-US" sz="3200" b="1" dirty="0" smtClean="0">
                <a:solidFill>
                  <a:schemeClr val="tx2"/>
                </a:solidFill>
              </a:rPr>
              <a:t>Question</a:t>
            </a:r>
            <a:r>
              <a:rPr lang="en-US" sz="3200" dirty="0" smtClean="0"/>
              <a:t> in </a:t>
            </a:r>
            <a:r>
              <a:rPr lang="en-US" sz="3200" b="1" dirty="0" smtClean="0">
                <a:solidFill>
                  <a:schemeClr val="tx2"/>
                </a:solidFill>
              </a:rPr>
              <a:t>preface</a:t>
            </a:r>
            <a:r>
              <a:rPr lang="en-US" sz="3200" dirty="0" smtClean="0"/>
              <a:t>,</a:t>
            </a:r>
          </a:p>
          <a:p>
            <a:pPr algn="ctr" hangingPunct="0"/>
            <a:endParaRPr lang="en-US" sz="3200" dirty="0" smtClean="0"/>
          </a:p>
          <a:p>
            <a:pPr algn="ctr" hangingPunct="0"/>
            <a:r>
              <a:rPr lang="en-US" sz="3200" dirty="0" smtClean="0"/>
              <a:t>   Can </a:t>
            </a:r>
            <a:r>
              <a:rPr lang="en-US" sz="3200" b="1" dirty="0" smtClean="0">
                <a:solidFill>
                  <a:schemeClr val="tx2"/>
                </a:solidFill>
              </a:rPr>
              <a:t>Body Heat </a:t>
            </a:r>
            <a:r>
              <a:rPr lang="en-US" sz="3200" dirty="0" smtClean="0"/>
              <a:t>disinfect </a:t>
            </a:r>
            <a:r>
              <a:rPr lang="en-US" sz="3200" b="1" dirty="0" smtClean="0">
                <a:solidFill>
                  <a:schemeClr val="tx2"/>
                </a:solidFill>
              </a:rPr>
              <a:t>HAI</a:t>
            </a:r>
            <a:r>
              <a:rPr lang="en-US" sz="3200" dirty="0" smtClean="0"/>
              <a:t>?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endParaRPr lang="en-US" sz="3200" dirty="0"/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16</a:t>
            </a:r>
            <a:endParaRPr lang="en-US" altLang="zh-TW" sz="2800" b="1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559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17</a:t>
            </a:r>
            <a:endParaRPr lang="en-US" altLang="zh-TW" sz="2800" b="1" dirty="0">
              <a:ea typeface="新細明體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86130" y="609600"/>
            <a:ext cx="345787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aseline="30000" dirty="0"/>
          </a:p>
          <a:p>
            <a:pPr algn="ctr"/>
            <a:endParaRPr lang="en-US" sz="2400" dirty="0" smtClean="0">
              <a:solidFill>
                <a:schemeClr val="tx2"/>
              </a:solidFill>
            </a:endParaRPr>
          </a:p>
          <a:p>
            <a:pPr algn="ctr"/>
            <a:r>
              <a:rPr lang="en-US" sz="2400" dirty="0"/>
              <a:t>F</a:t>
            </a:r>
            <a:r>
              <a:rPr lang="en-US" sz="2400" dirty="0" smtClean="0"/>
              <a:t>or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 = </a:t>
            </a:r>
            <a:r>
              <a:rPr lang="en-US" sz="2400" b="1" dirty="0" smtClean="0">
                <a:solidFill>
                  <a:schemeClr val="tx2"/>
                </a:solidFill>
              </a:rPr>
              <a:t>10 s  </a:t>
            </a:r>
            <a:r>
              <a:rPr lang="en-US" sz="2400" dirty="0" smtClean="0">
                <a:sym typeface="Symbol"/>
              </a:rPr>
              <a:t>     </a:t>
            </a:r>
            <a:r>
              <a:rPr lang="en-US" sz="2400" b="1" dirty="0" smtClean="0">
                <a:solidFill>
                  <a:schemeClr val="tx2"/>
                </a:solidFill>
              </a:rPr>
              <a:t>60,000</a:t>
            </a:r>
            <a:r>
              <a:rPr lang="en-US" sz="2400" dirty="0" smtClean="0"/>
              <a:t> </a:t>
            </a:r>
            <a:r>
              <a:rPr lang="en-US" sz="2400" dirty="0" smtClean="0">
                <a:sym typeface="Symbol"/>
              </a:rPr>
              <a:t>W-s </a:t>
            </a:r>
            <a:r>
              <a:rPr lang="en-US" sz="2400" dirty="0" smtClean="0"/>
              <a:t>/ cm</a:t>
            </a:r>
            <a:r>
              <a:rPr lang="en-US" sz="2400" baseline="30000" dirty="0" smtClean="0"/>
              <a:t>2</a:t>
            </a:r>
          </a:p>
          <a:p>
            <a:pPr algn="ctr"/>
            <a:endParaRPr lang="en-US" sz="2400" baseline="30000" dirty="0"/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Disinfects</a:t>
            </a:r>
            <a:r>
              <a:rPr lang="en-US" sz="2400" b="1" dirty="0" smtClean="0"/>
              <a:t>: </a:t>
            </a:r>
          </a:p>
          <a:p>
            <a:pPr algn="ctr"/>
            <a:endParaRPr lang="en-US" sz="2400" dirty="0">
              <a:solidFill>
                <a:schemeClr val="tx2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All </a:t>
            </a:r>
            <a:r>
              <a:rPr lang="en-US" sz="2400" dirty="0" smtClean="0"/>
              <a:t>Bacteria / Yeast</a:t>
            </a:r>
          </a:p>
          <a:p>
            <a:pPr algn="ctr"/>
            <a:r>
              <a:rPr lang="en-US" sz="2400" dirty="0" smtClean="0"/>
              <a:t>and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Most</a:t>
            </a:r>
            <a:r>
              <a:rPr lang="en-US" sz="2400" dirty="0" smtClean="0"/>
              <a:t> Spores / Virus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Except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a</a:t>
            </a:r>
            <a:r>
              <a:rPr lang="en-US" sz="2400" b="1" dirty="0" smtClean="0">
                <a:solidFill>
                  <a:schemeClr val="tx2"/>
                </a:solidFill>
              </a:rPr>
              <a:t>s noted</a:t>
            </a:r>
          </a:p>
          <a:p>
            <a:pPr algn="ctr"/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3554" name="Picture 2" descr="C:\Users\Acer\Documents\2015\ICTEA\Pathoge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3822"/>
            <a:ext cx="4771730" cy="625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248148" y="926722"/>
            <a:ext cx="628652" cy="3736182"/>
            <a:chOff x="1528762" y="707559"/>
            <a:chExt cx="628652" cy="3736182"/>
          </a:xfrm>
        </p:grpSpPr>
        <p:sp>
          <p:nvSpPr>
            <p:cNvPr id="2" name="&quot;No&quot; Symbol 1"/>
            <p:cNvSpPr/>
            <p:nvPr/>
          </p:nvSpPr>
          <p:spPr bwMode="auto">
            <a:xfrm>
              <a:off x="1857376" y="2029153"/>
              <a:ext cx="147638" cy="128588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&quot;No&quot; Symbol 7"/>
            <p:cNvSpPr/>
            <p:nvPr/>
          </p:nvSpPr>
          <p:spPr bwMode="auto">
            <a:xfrm>
              <a:off x="1752600" y="1014741"/>
              <a:ext cx="147638" cy="128588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&quot;No&quot; Symbol 9"/>
            <p:cNvSpPr/>
            <p:nvPr/>
          </p:nvSpPr>
          <p:spPr bwMode="auto">
            <a:xfrm>
              <a:off x="1909762" y="862341"/>
              <a:ext cx="147638" cy="128588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&quot;No&quot; Symbol 10"/>
            <p:cNvSpPr/>
            <p:nvPr/>
          </p:nvSpPr>
          <p:spPr bwMode="auto">
            <a:xfrm>
              <a:off x="1528762" y="2943553"/>
              <a:ext cx="147638" cy="128588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&quot;No&quot; Symbol 11"/>
            <p:cNvSpPr/>
            <p:nvPr/>
          </p:nvSpPr>
          <p:spPr bwMode="auto">
            <a:xfrm>
              <a:off x="1676400" y="2791153"/>
              <a:ext cx="147638" cy="128588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&quot;No&quot; Symbol 12"/>
            <p:cNvSpPr/>
            <p:nvPr/>
          </p:nvSpPr>
          <p:spPr bwMode="auto">
            <a:xfrm>
              <a:off x="1681162" y="4315153"/>
              <a:ext cx="147638" cy="128588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&quot;No&quot; Symbol 13"/>
            <p:cNvSpPr/>
            <p:nvPr/>
          </p:nvSpPr>
          <p:spPr bwMode="auto">
            <a:xfrm>
              <a:off x="2009776" y="1583643"/>
              <a:ext cx="147638" cy="116898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&quot;No&quot; Symbol 8"/>
            <p:cNvSpPr/>
            <p:nvPr/>
          </p:nvSpPr>
          <p:spPr bwMode="auto">
            <a:xfrm>
              <a:off x="1814512" y="707559"/>
              <a:ext cx="147638" cy="128588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544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" y="2450306"/>
            <a:ext cx="8610600" cy="3810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0" dirty="0"/>
              <a:t>Hospital acquired infections </a:t>
            </a:r>
            <a:r>
              <a:rPr lang="en-US" sz="2400" b="0" dirty="0" smtClean="0"/>
              <a:t>– </a:t>
            </a:r>
            <a:r>
              <a:rPr lang="en-US" sz="2400" dirty="0" smtClean="0">
                <a:solidFill>
                  <a:schemeClr val="tx2"/>
                </a:solidFill>
              </a:rPr>
              <a:t>HAI</a:t>
            </a:r>
            <a:r>
              <a:rPr lang="en-US" sz="2400" b="0" dirty="0" smtClean="0"/>
              <a:t> - are </a:t>
            </a:r>
            <a:r>
              <a:rPr lang="en-US" sz="2400" b="0" dirty="0"/>
              <a:t>one of the most </a:t>
            </a:r>
            <a:r>
              <a:rPr lang="en-US" sz="2400" dirty="0" smtClean="0">
                <a:solidFill>
                  <a:schemeClr val="tx2"/>
                </a:solidFill>
              </a:rPr>
              <a:t>patient </a:t>
            </a:r>
            <a:r>
              <a:rPr lang="en-US" sz="2400" dirty="0">
                <a:solidFill>
                  <a:schemeClr val="tx2"/>
                </a:solidFill>
              </a:rPr>
              <a:t>safety </a:t>
            </a:r>
            <a:r>
              <a:rPr lang="en-US" sz="2400" b="0" dirty="0" smtClean="0"/>
              <a:t>considerations in </a:t>
            </a:r>
            <a:r>
              <a:rPr lang="en-US" sz="2400" dirty="0" smtClean="0">
                <a:solidFill>
                  <a:schemeClr val="tx2"/>
                </a:solidFill>
              </a:rPr>
              <a:t>health care </a:t>
            </a:r>
            <a:r>
              <a:rPr lang="en-US" sz="2400" b="0" dirty="0" smtClean="0"/>
              <a:t>facilities</a:t>
            </a:r>
          </a:p>
          <a:p>
            <a:pPr marL="0" indent="0" algn="ctr">
              <a:buNone/>
            </a:pPr>
            <a:endParaRPr lang="en-US" sz="800" b="0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sz="2400" dirty="0"/>
              <a:t> </a:t>
            </a:r>
            <a:r>
              <a:rPr lang="en-US" sz="2400" b="0" dirty="0" smtClean="0"/>
              <a:t>The </a:t>
            </a:r>
            <a:r>
              <a:rPr lang="en-US" sz="2400" dirty="0" smtClean="0">
                <a:solidFill>
                  <a:schemeClr val="tx2"/>
                </a:solidFill>
              </a:rPr>
              <a:t>CDC</a:t>
            </a:r>
            <a:r>
              <a:rPr lang="en-US" sz="2400" b="0" dirty="0" smtClean="0"/>
              <a:t> </a:t>
            </a:r>
            <a:r>
              <a:rPr lang="en-US" sz="2400" b="0" dirty="0"/>
              <a:t>and </a:t>
            </a:r>
            <a:r>
              <a:rPr lang="en-US" sz="2400" dirty="0" smtClean="0">
                <a:solidFill>
                  <a:schemeClr val="tx2"/>
                </a:solidFill>
              </a:rPr>
              <a:t>WHO</a:t>
            </a:r>
            <a:r>
              <a:rPr lang="en-US" sz="2400" b="0" dirty="0" smtClean="0"/>
              <a:t> </a:t>
            </a:r>
            <a:r>
              <a:rPr lang="en-US" sz="2400" b="0" dirty="0"/>
              <a:t>estimate that between </a:t>
            </a:r>
            <a:r>
              <a:rPr lang="en-US" sz="2400" dirty="0">
                <a:solidFill>
                  <a:schemeClr val="tx2"/>
                </a:solidFill>
              </a:rPr>
              <a:t>4-10%</a:t>
            </a:r>
            <a:r>
              <a:rPr lang="en-US" sz="2400" b="0" dirty="0"/>
              <a:t> of all </a:t>
            </a:r>
            <a:r>
              <a:rPr lang="en-US" sz="2400" b="0" dirty="0" smtClean="0"/>
              <a:t>in-patients </a:t>
            </a:r>
            <a:r>
              <a:rPr lang="en-US" sz="2400" b="0" dirty="0"/>
              <a:t>will develop </a:t>
            </a:r>
            <a:r>
              <a:rPr lang="en-US" sz="2400" dirty="0" smtClean="0">
                <a:solidFill>
                  <a:schemeClr val="tx2"/>
                </a:solidFill>
              </a:rPr>
              <a:t>HAI</a:t>
            </a:r>
          </a:p>
          <a:p>
            <a:pPr marL="0" indent="0" algn="ctr">
              <a:buNone/>
            </a:pPr>
            <a:endParaRPr lang="en-US" sz="800" b="0" dirty="0" smtClean="0"/>
          </a:p>
          <a:p>
            <a:pPr marL="0" indent="0" algn="ctr">
              <a:buNone/>
            </a:pPr>
            <a:endParaRPr lang="en-US" sz="800" b="0" dirty="0" smtClean="0"/>
          </a:p>
          <a:p>
            <a:pPr marL="0" indent="0" algn="ctr">
              <a:buNone/>
            </a:pPr>
            <a:r>
              <a:rPr lang="en-US" sz="2400" b="0" dirty="0"/>
              <a:t>Why </a:t>
            </a:r>
            <a:r>
              <a:rPr lang="en-US" sz="2400" b="0" dirty="0" smtClean="0"/>
              <a:t>is it </a:t>
            </a:r>
            <a:r>
              <a:rPr lang="en-US" sz="2400" dirty="0" smtClean="0">
                <a:solidFill>
                  <a:schemeClr val="tx2"/>
                </a:solidFill>
              </a:rPr>
              <a:t>difficult</a:t>
            </a:r>
            <a:r>
              <a:rPr lang="en-US" sz="2400" b="0" dirty="0" smtClean="0"/>
              <a:t> to control </a:t>
            </a:r>
            <a:r>
              <a:rPr lang="en-US" sz="2400" dirty="0" smtClean="0">
                <a:solidFill>
                  <a:schemeClr val="tx2"/>
                </a:solidFill>
              </a:rPr>
              <a:t>HAI</a:t>
            </a:r>
            <a:r>
              <a:rPr lang="en-US" sz="2400" b="0" dirty="0" smtClean="0"/>
              <a:t>?  </a:t>
            </a:r>
            <a:endParaRPr lang="en-US" sz="2400" b="0" dirty="0" smtClean="0">
              <a:solidFill>
                <a:schemeClr val="tx2"/>
              </a:solidFill>
            </a:endParaRPr>
          </a:p>
          <a:p>
            <a:pPr marL="1828800" indent="-114300" algn="ctr">
              <a:buFontTx/>
              <a:buNone/>
            </a:pPr>
            <a:endParaRPr lang="en-US" altLang="en-US" sz="2800" b="0" dirty="0" smtClean="0"/>
          </a:p>
        </p:txBody>
      </p:sp>
      <p:sp>
        <p:nvSpPr>
          <p:cNvPr id="15363" name="Title 2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Introduction</a:t>
            </a:r>
          </a:p>
        </p:txBody>
      </p:sp>
      <p:sp>
        <p:nvSpPr>
          <p:cNvPr id="15364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2</a:t>
            </a:r>
          </a:p>
        </p:txBody>
      </p:sp>
      <p:sp>
        <p:nvSpPr>
          <p:cNvPr id="1536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zh-TW" smtClean="0">
                <a:solidFill>
                  <a:srgbClr val="FFFF00"/>
                </a:solidFill>
              </a:rPr>
              <a:t>Inter. Infectious Diseases Conf - IIDC - Abdus Salam Forum, Rabwah, Dec 5-6, 2015</a:t>
            </a:r>
            <a:endParaRPr lang="en-US" altLang="zh-TW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5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0" y="76200"/>
            <a:ext cx="7772400" cy="1143000"/>
          </a:xfrm>
        </p:spPr>
        <p:txBody>
          <a:bodyPr/>
          <a:lstStyle/>
          <a:p>
            <a:r>
              <a:rPr lang="en-US" dirty="0" smtClean="0"/>
              <a:t>Extensions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43000" y="6477000"/>
            <a:ext cx="7772400" cy="381000"/>
          </a:xfrm>
        </p:spPr>
        <p:txBody>
          <a:bodyPr/>
          <a:lstStyle/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533400"/>
            <a:ext cx="77724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aseline="30000" dirty="0"/>
          </a:p>
          <a:p>
            <a:pPr algn="ctr"/>
            <a:endParaRPr lang="en-US" sz="2400" dirty="0" smtClean="0">
              <a:solidFill>
                <a:schemeClr val="tx2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QED</a:t>
            </a:r>
            <a:r>
              <a:rPr lang="en-US" sz="2400" dirty="0" smtClean="0"/>
              <a:t> radiation beyond </a:t>
            </a:r>
            <a:r>
              <a:rPr lang="en-US" sz="2400" b="1" dirty="0" smtClean="0">
                <a:solidFill>
                  <a:schemeClr val="tx2"/>
                </a:solidFill>
              </a:rPr>
              <a:t>HAI</a:t>
            </a:r>
            <a:r>
              <a:rPr lang="en-US" sz="2400" dirty="0" smtClean="0"/>
              <a:t> are </a:t>
            </a:r>
            <a:r>
              <a:rPr lang="en-US" sz="2400" b="1" dirty="0" smtClean="0">
                <a:solidFill>
                  <a:schemeClr val="tx2"/>
                </a:solidFill>
              </a:rPr>
              <a:t>diverse</a:t>
            </a:r>
            <a:r>
              <a:rPr lang="en-US" sz="2400" dirty="0" smtClean="0"/>
              <a:t> </a:t>
            </a:r>
            <a:endParaRPr lang="en-US" sz="2400" baseline="30000" dirty="0" smtClean="0"/>
          </a:p>
          <a:p>
            <a:pPr algn="ctr"/>
            <a:endParaRPr lang="en-US" sz="2400" baseline="30000" dirty="0"/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Fourth mode </a:t>
            </a:r>
            <a:r>
              <a:rPr lang="en-US" sz="2400" dirty="0" smtClean="0"/>
              <a:t>of heat transfer</a:t>
            </a:r>
          </a:p>
          <a:p>
            <a:pPr algn="ctr"/>
            <a:r>
              <a:rPr lang="en-US" sz="2400" dirty="0" smtClean="0"/>
              <a:t>Discrete </a:t>
            </a:r>
            <a:r>
              <a:rPr lang="en-US" sz="2400" b="1" dirty="0" smtClean="0">
                <a:solidFill>
                  <a:schemeClr val="tx2"/>
                </a:solidFill>
              </a:rPr>
              <a:t>MD</a:t>
            </a:r>
            <a:r>
              <a:rPr lang="en-US" sz="2400" dirty="0" smtClean="0"/>
              <a:t> simulations 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Shock</a:t>
            </a:r>
            <a:r>
              <a:rPr lang="en-US" sz="2400" dirty="0" smtClean="0"/>
              <a:t> wave</a:t>
            </a:r>
          </a:p>
          <a:p>
            <a:pPr algn="ctr"/>
            <a:r>
              <a:rPr lang="en-US" sz="2400" dirty="0" smtClean="0"/>
              <a:t>Nanotube </a:t>
            </a:r>
            <a:r>
              <a:rPr lang="en-US" sz="2400" b="1" dirty="0" smtClean="0">
                <a:solidFill>
                  <a:schemeClr val="tx2"/>
                </a:solidFill>
              </a:rPr>
              <a:t>pressure</a:t>
            </a:r>
          </a:p>
          <a:p>
            <a:pPr algn="ctr"/>
            <a:r>
              <a:rPr lang="en-US" sz="2400" dirty="0" err="1" smtClean="0"/>
              <a:t>etc</a:t>
            </a:r>
            <a:endParaRPr lang="en-US" sz="2400" dirty="0" smtClean="0"/>
          </a:p>
          <a:p>
            <a:pPr algn="ctr"/>
            <a:endParaRPr lang="en-US" sz="800" dirty="0" smtClean="0"/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Disinfection </a:t>
            </a:r>
            <a:r>
              <a:rPr lang="en-US" sz="2400" dirty="0" smtClean="0"/>
              <a:t>Applications</a:t>
            </a:r>
          </a:p>
          <a:p>
            <a:pPr algn="ctr"/>
            <a:r>
              <a:rPr lang="en-US" sz="2400" dirty="0"/>
              <a:t>(</a:t>
            </a:r>
            <a:r>
              <a:rPr lang="en-US" sz="2400" dirty="0" smtClean="0"/>
              <a:t>50 nm ZnO Coating)</a:t>
            </a:r>
          </a:p>
          <a:p>
            <a:pPr algn="ctr"/>
            <a:endParaRPr lang="en-US" sz="800" dirty="0" smtClean="0"/>
          </a:p>
          <a:p>
            <a:pPr algn="ctr"/>
            <a:r>
              <a:rPr lang="en-US" sz="2400" dirty="0"/>
              <a:t>Public </a:t>
            </a:r>
            <a:r>
              <a:rPr lang="en-US" sz="2400" dirty="0" smtClean="0"/>
              <a:t>Transportation</a:t>
            </a:r>
          </a:p>
          <a:p>
            <a:pPr algn="ctr"/>
            <a:r>
              <a:rPr lang="en-US" sz="2400" dirty="0" smtClean="0"/>
              <a:t>Smart Phones</a:t>
            </a:r>
            <a:endParaRPr lang="en-US" sz="2400" dirty="0"/>
          </a:p>
          <a:p>
            <a:pPr algn="ctr"/>
            <a:r>
              <a:rPr lang="en-US" sz="2400" dirty="0" smtClean="0"/>
              <a:t>West Africa – Ebola and Drinking Water</a:t>
            </a:r>
            <a:endParaRPr lang="en-US" dirty="0" smtClean="0"/>
          </a:p>
          <a:p>
            <a:pPr algn="ctr"/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18</a:t>
            </a:r>
            <a:endParaRPr lang="en-US" altLang="zh-TW" sz="2800" b="1" dirty="0">
              <a:ea typeface="新細明體" pitchFamily="18" charset="-120"/>
            </a:endParaRPr>
          </a:p>
        </p:txBody>
      </p:sp>
      <p:pic>
        <p:nvPicPr>
          <p:cNvPr id="23554" name="Picture 2" descr="C:\Users\Acer\Documents\2015\UFGNSM\nanoqed_files\Handrail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193" y="3733800"/>
            <a:ext cx="2151207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cer\Documents\2015\UFGNSM\nanoqed_files\C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95725"/>
            <a:ext cx="24765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12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/>
          <a:lstStyle/>
          <a:p>
            <a:r>
              <a:rPr lang="en-US" altLang="zh-HK" dirty="0" smtClean="0">
                <a:ea typeface="新細明體" pitchFamily="18" charset="-120"/>
              </a:rPr>
              <a:t>Ebola and Drinking Water</a:t>
            </a:r>
            <a:endParaRPr lang="zh-HK" altLang="en-US" dirty="0" smtClean="0">
              <a:ea typeface="新細明體" pitchFamily="18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" y="2743200"/>
            <a:ext cx="8877300" cy="1066800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QED</a:t>
            </a:r>
            <a:r>
              <a:rPr lang="en-US" sz="2400" b="0" dirty="0" smtClean="0"/>
              <a:t> </a:t>
            </a:r>
            <a:r>
              <a:rPr lang="en-US" sz="2400" b="0" dirty="0"/>
              <a:t>induced </a:t>
            </a:r>
            <a:r>
              <a:rPr lang="en-US" sz="2400" dirty="0" smtClean="0">
                <a:solidFill>
                  <a:srgbClr val="FFFF00"/>
                </a:solidFill>
              </a:rPr>
              <a:t>UVC </a:t>
            </a:r>
            <a:r>
              <a:rPr lang="en-US" sz="2400" b="0" dirty="0"/>
              <a:t>radiation from </a:t>
            </a:r>
            <a:r>
              <a:rPr lang="en-US" sz="2400" dirty="0">
                <a:solidFill>
                  <a:schemeClr val="tx2"/>
                </a:solidFill>
              </a:rPr>
              <a:t>body heat </a:t>
            </a:r>
            <a:r>
              <a:rPr lang="en-US" sz="2400" b="0" dirty="0"/>
              <a:t>in </a:t>
            </a:r>
            <a:r>
              <a:rPr lang="en-US" sz="2400" dirty="0" smtClean="0">
                <a:solidFill>
                  <a:srgbClr val="FFFF00"/>
                </a:solidFill>
              </a:rPr>
              <a:t>hand-held nano-coated bowls </a:t>
            </a:r>
            <a:r>
              <a:rPr lang="en-US" sz="2400" b="0" dirty="0" smtClean="0"/>
              <a:t>disinfects </a:t>
            </a:r>
            <a:r>
              <a:rPr lang="en-US" sz="2400" dirty="0" smtClean="0">
                <a:solidFill>
                  <a:srgbClr val="FFFF00"/>
                </a:solidFill>
              </a:rPr>
              <a:t>without </a:t>
            </a:r>
            <a:r>
              <a:rPr lang="en-US" sz="2400" b="0" dirty="0" smtClean="0"/>
              <a:t>electricity.</a:t>
            </a:r>
          </a:p>
          <a:p>
            <a:endParaRPr lang="en-US" sz="2400" b="0" dirty="0"/>
          </a:p>
          <a:p>
            <a:r>
              <a:rPr lang="en-US" sz="2400" b="0" dirty="0" smtClean="0"/>
              <a:t>Applicable to </a:t>
            </a:r>
            <a:r>
              <a:rPr lang="en-US" sz="2400" dirty="0" smtClean="0">
                <a:solidFill>
                  <a:schemeClr val="tx2"/>
                </a:solidFill>
              </a:rPr>
              <a:t>West Africa 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No electricity</a:t>
            </a:r>
            <a:r>
              <a:rPr lang="en-US" sz="2400" b="0" dirty="0" smtClean="0"/>
              <a:t>, but </a:t>
            </a:r>
            <a:r>
              <a:rPr lang="en-US" sz="2400" dirty="0" smtClean="0">
                <a:solidFill>
                  <a:schemeClr val="tx2"/>
                </a:solidFill>
              </a:rPr>
              <a:t>body heat </a:t>
            </a:r>
            <a:r>
              <a:rPr lang="en-US" sz="2400" b="0" dirty="0" smtClean="0"/>
              <a:t>available !!!</a:t>
            </a:r>
          </a:p>
          <a:p>
            <a:endParaRPr lang="en-US" sz="800" b="0" dirty="0"/>
          </a:p>
          <a:p>
            <a:endParaRPr lang="en-US" sz="2400" b="0" dirty="0"/>
          </a:p>
          <a:p>
            <a:endParaRPr lang="en-US" altLang="en-US" sz="2400" b="0" dirty="0">
              <a:solidFill>
                <a:schemeClr val="tx2"/>
              </a:solidFill>
            </a:endParaRPr>
          </a:p>
        </p:txBody>
      </p:sp>
      <p:sp>
        <p:nvSpPr>
          <p:cNvPr id="1638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zh-TW" smtClean="0">
                <a:solidFill>
                  <a:srgbClr val="FFFF00"/>
                </a:solidFill>
              </a:rPr>
              <a:t>Inter. Infectious Diseases Conf - IIDC - Abdus Salam Forum, Rabwah, Dec 5-6, 2015</a:t>
            </a:r>
            <a:endParaRPr lang="en-US" altLang="zh-TW" dirty="0">
              <a:solidFill>
                <a:srgbClr val="FFFF00"/>
              </a:solidFill>
            </a:endParaRPr>
          </a:p>
        </p:txBody>
      </p:sp>
      <p:sp>
        <p:nvSpPr>
          <p:cNvPr id="16389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19</a:t>
            </a:r>
            <a:endParaRPr lang="en-US" altLang="zh-TW" sz="2800" b="1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080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686" y="228600"/>
            <a:ext cx="7772400" cy="1143000"/>
          </a:xfrm>
        </p:spPr>
        <p:txBody>
          <a:bodyPr/>
          <a:lstStyle/>
          <a:p>
            <a:r>
              <a:rPr lang="en-US" dirty="0" smtClean="0"/>
              <a:t>Protocols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4191000" y="4116050"/>
            <a:ext cx="47282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endParaRPr lang="en-US" sz="800" dirty="0" smtClean="0"/>
          </a:p>
          <a:p>
            <a:pPr algn="ctr" hangingPunct="0"/>
            <a:endParaRPr lang="en-US" sz="800" dirty="0" smtClean="0"/>
          </a:p>
          <a:p>
            <a:pPr algn="ctr" hangingPunct="0"/>
            <a:r>
              <a:rPr lang="en-US" sz="2400" b="1" dirty="0" smtClean="0">
                <a:solidFill>
                  <a:schemeClr val="tx2"/>
                </a:solidFill>
              </a:rPr>
              <a:t>Drinking water </a:t>
            </a:r>
            <a:r>
              <a:rPr lang="en-US" sz="2400" b="1" dirty="0" smtClean="0"/>
              <a:t> </a:t>
            </a:r>
          </a:p>
          <a:p>
            <a:pPr algn="ctr" hangingPunct="0"/>
            <a:r>
              <a:rPr lang="en-US" sz="2400" dirty="0"/>
              <a:t>D</a:t>
            </a:r>
            <a:r>
              <a:rPr lang="en-US" sz="2400" dirty="0" smtClean="0"/>
              <a:t>isinfection </a:t>
            </a:r>
            <a:r>
              <a:rPr lang="en-US" sz="2400" b="1" dirty="0" smtClean="0">
                <a:solidFill>
                  <a:schemeClr val="tx2"/>
                </a:solidFill>
              </a:rPr>
              <a:t>38,000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</a:t>
            </a:r>
            <a:r>
              <a:rPr lang="en-US" sz="2400" b="1" dirty="0">
                <a:solidFill>
                  <a:schemeClr val="tx2"/>
                </a:solidFill>
                <a:sym typeface="Symbol"/>
              </a:rPr>
              <a:t>W</a:t>
            </a:r>
            <a:r>
              <a:rPr lang="en-US" sz="2400" b="1" dirty="0" smtClean="0">
                <a:solidFill>
                  <a:schemeClr val="tx2"/>
                </a:solidFill>
              </a:rPr>
              <a:t>-s/cm</a:t>
            </a:r>
            <a:r>
              <a:rPr lang="en-US" sz="2400" b="1" baseline="30000" dirty="0" smtClean="0">
                <a:solidFill>
                  <a:schemeClr val="tx2"/>
                </a:solidFill>
              </a:rPr>
              <a:t>2</a:t>
            </a:r>
            <a:r>
              <a:rPr lang="en-US" sz="2400" b="1" dirty="0" smtClean="0">
                <a:solidFill>
                  <a:schemeClr val="tx2"/>
                </a:solidFill>
              </a:rPr>
              <a:t>  </a:t>
            </a:r>
            <a:endParaRPr lang="en-US" sz="2400" b="1" dirty="0">
              <a:solidFill>
                <a:schemeClr val="tx2"/>
              </a:solidFill>
            </a:endParaRPr>
          </a:p>
          <a:p>
            <a:pPr algn="ctr" hangingPunct="0"/>
            <a:r>
              <a:rPr lang="en-US" sz="2400" dirty="0" smtClean="0"/>
              <a:t>Hold water in bowl for at least </a:t>
            </a:r>
            <a:r>
              <a:rPr lang="en-US" sz="2400" b="1" dirty="0" smtClean="0">
                <a:solidFill>
                  <a:schemeClr val="tx2"/>
                </a:solidFill>
              </a:rPr>
              <a:t>7 s</a:t>
            </a:r>
            <a:endParaRPr lang="en-US" sz="2400" b="1" dirty="0"/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20</a:t>
            </a:r>
            <a:endParaRPr lang="en-US" altLang="zh-TW" sz="2800" b="1" dirty="0">
              <a:ea typeface="新細明體" pitchFamily="18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958876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Ebola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US" sz="2400" dirty="0"/>
              <a:t>D</a:t>
            </a:r>
            <a:r>
              <a:rPr lang="en-US" sz="2400" dirty="0" smtClean="0"/>
              <a:t>isinfection </a:t>
            </a:r>
            <a:r>
              <a:rPr lang="en-US" sz="2400" b="1" dirty="0" smtClean="0">
                <a:solidFill>
                  <a:schemeClr val="tx2"/>
                </a:solidFill>
              </a:rPr>
              <a:t>400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</a:t>
            </a:r>
            <a:r>
              <a:rPr lang="en-US" sz="2400" b="1" dirty="0">
                <a:solidFill>
                  <a:schemeClr val="tx2"/>
                </a:solidFill>
                <a:sym typeface="Symbol"/>
              </a:rPr>
              <a:t>W</a:t>
            </a:r>
            <a:r>
              <a:rPr lang="en-US" sz="2400" b="1" dirty="0" smtClean="0">
                <a:solidFill>
                  <a:schemeClr val="tx2"/>
                </a:solidFill>
              </a:rPr>
              <a:t>-s/cm</a:t>
            </a:r>
            <a:r>
              <a:rPr lang="en-US" sz="2400" b="1" baseline="30000" dirty="0" smtClean="0">
                <a:solidFill>
                  <a:schemeClr val="tx2"/>
                </a:solidFill>
              </a:rPr>
              <a:t>2 </a:t>
            </a:r>
            <a:endParaRPr lang="en-US" sz="2400" b="1" baseline="30000" dirty="0">
              <a:solidFill>
                <a:schemeClr val="tx2"/>
              </a:solidFill>
            </a:endParaRPr>
          </a:p>
          <a:p>
            <a:pPr algn="ctr"/>
            <a:r>
              <a:rPr lang="en-US" sz="2400" dirty="0" smtClean="0"/>
              <a:t>Move bowl </a:t>
            </a:r>
            <a:r>
              <a:rPr lang="en-US" sz="2400" dirty="0"/>
              <a:t>over surface </a:t>
            </a:r>
            <a:r>
              <a:rPr lang="en-US" sz="2400" dirty="0" smtClean="0"/>
              <a:t>           in </a:t>
            </a:r>
            <a:r>
              <a:rPr lang="en-US" sz="2400" b="1" dirty="0" smtClean="0">
                <a:solidFill>
                  <a:schemeClr val="tx2"/>
                </a:solidFill>
              </a:rPr>
              <a:t>&lt; </a:t>
            </a:r>
            <a:r>
              <a:rPr lang="en-US" sz="2400" b="1" dirty="0">
                <a:solidFill>
                  <a:schemeClr val="tx2"/>
                </a:solidFill>
              </a:rPr>
              <a:t>1 </a:t>
            </a:r>
            <a:r>
              <a:rPr lang="en-US" sz="2400" b="1" dirty="0" smtClean="0">
                <a:solidFill>
                  <a:schemeClr val="tx2"/>
                </a:solidFill>
              </a:rPr>
              <a:t>s </a:t>
            </a:r>
            <a:r>
              <a:rPr lang="en-US" sz="2400" dirty="0" smtClean="0"/>
              <a:t>scans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2951408" y="1143000"/>
            <a:ext cx="30815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/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chemeClr val="tx2"/>
                </a:solidFill>
              </a:rPr>
              <a:t>Q </a:t>
            </a:r>
            <a:r>
              <a:rPr lang="en-US" sz="2400" b="1" dirty="0">
                <a:solidFill>
                  <a:schemeClr val="tx2"/>
                </a:solidFill>
                <a:sym typeface="Symbol"/>
              </a:rPr>
              <a:t>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</a:rPr>
              <a:t>6,000 </a:t>
            </a:r>
            <a:r>
              <a:rPr lang="en-US" sz="2400" b="1" dirty="0">
                <a:solidFill>
                  <a:schemeClr val="tx2"/>
                </a:solidFill>
                <a:sym typeface="Symbol"/>
              </a:rPr>
              <a:t></a:t>
            </a:r>
            <a:r>
              <a:rPr lang="en-US" sz="2400" b="1" dirty="0" smtClean="0">
                <a:solidFill>
                  <a:schemeClr val="tx2"/>
                </a:solidFill>
              </a:rPr>
              <a:t>W/cm</a:t>
            </a:r>
            <a:r>
              <a:rPr lang="en-US" sz="2400" b="1" baseline="30000" dirty="0" smtClean="0">
                <a:solidFill>
                  <a:schemeClr val="tx2"/>
                </a:solidFill>
              </a:rPr>
              <a:t>2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pic>
        <p:nvPicPr>
          <p:cNvPr id="9" name="Picture 2" descr="F:\TODAY\bowl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1919415"/>
            <a:ext cx="2590800" cy="189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cer\Documents\2015\ICPIC\POSTER\ICPIChan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86941"/>
            <a:ext cx="2564755" cy="193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28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/>
              <a:t>Hand Washing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43000" y="6477000"/>
            <a:ext cx="7772400" cy="381000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/>
              <a:t>Inter. Infectious Diseases </a:t>
            </a:r>
            <a:r>
              <a:rPr lang="en-US" altLang="zh-TW" dirty="0" err="1" smtClean="0"/>
              <a:t>Conf</a:t>
            </a:r>
            <a:r>
              <a:rPr lang="en-US" altLang="zh-TW" dirty="0" smtClean="0"/>
              <a:t> - </a:t>
            </a:r>
            <a:r>
              <a:rPr lang="en-US" altLang="zh-TW" dirty="0" err="1" smtClean="0"/>
              <a:t>IIDC</a:t>
            </a:r>
            <a:r>
              <a:rPr lang="en-US" altLang="zh-TW" dirty="0" smtClean="0"/>
              <a:t> - </a:t>
            </a:r>
            <a:r>
              <a:rPr lang="en-US" altLang="zh-TW" dirty="0" err="1" smtClean="0"/>
              <a:t>Abdus</a:t>
            </a:r>
            <a:r>
              <a:rPr lang="en-US" altLang="zh-TW" dirty="0" smtClean="0"/>
              <a:t> Salam Forum, </a:t>
            </a:r>
            <a:r>
              <a:rPr lang="en-US" altLang="zh-TW" dirty="0" err="1" smtClean="0"/>
              <a:t>Rabwah</a:t>
            </a:r>
            <a:r>
              <a:rPr lang="en-US" altLang="zh-TW" dirty="0" smtClean="0"/>
              <a:t>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0" y="121920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 smtClean="0">
              <a:solidFill>
                <a:schemeClr val="tx2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Washing hands </a:t>
            </a:r>
            <a:r>
              <a:rPr lang="en-US" sz="2400" dirty="0" smtClean="0"/>
              <a:t>with water only –</a:t>
            </a:r>
            <a:r>
              <a:rPr lang="en-US" sz="2400" b="1" dirty="0" smtClean="0">
                <a:solidFill>
                  <a:schemeClr val="tx2"/>
                </a:solidFill>
              </a:rPr>
              <a:t>no soap </a:t>
            </a:r>
            <a:r>
              <a:rPr lang="en-US" sz="2400" dirty="0" smtClean="0"/>
              <a:t>!</a:t>
            </a:r>
          </a:p>
          <a:p>
            <a:pPr algn="ctr"/>
            <a:endParaRPr lang="en-US" sz="2400" b="1" baseline="30000" dirty="0">
              <a:solidFill>
                <a:schemeClr val="tx2"/>
              </a:solidFill>
            </a:endParaRPr>
          </a:p>
          <a:p>
            <a:pPr algn="ctr"/>
            <a:r>
              <a:rPr lang="en-US" sz="2400" dirty="0" smtClean="0"/>
              <a:t>Hold </a:t>
            </a:r>
            <a:r>
              <a:rPr lang="en-US" sz="2400" b="1" dirty="0" smtClean="0">
                <a:solidFill>
                  <a:schemeClr val="tx2"/>
                </a:solidFill>
              </a:rPr>
              <a:t>fingers</a:t>
            </a:r>
            <a:r>
              <a:rPr lang="en-US" sz="2400" dirty="0" smtClean="0"/>
              <a:t> in </a:t>
            </a:r>
            <a:r>
              <a:rPr lang="en-US" sz="2400" b="1" dirty="0" smtClean="0">
                <a:solidFill>
                  <a:schemeClr val="tx2"/>
                </a:solidFill>
              </a:rPr>
              <a:t>drinking bowl </a:t>
            </a:r>
            <a:r>
              <a:rPr lang="en-US" sz="2400" dirty="0" smtClean="0"/>
              <a:t>for 10 s</a:t>
            </a:r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23556" name="Picture 4" descr="http://bestnetguru.com/indiapage/finger_bow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876549"/>
            <a:ext cx="2714625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2450" y="2838449"/>
            <a:ext cx="46291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 smtClean="0">
              <a:solidFill>
                <a:schemeClr val="tx2"/>
              </a:solidFill>
            </a:endParaRPr>
          </a:p>
          <a:p>
            <a:pPr algn="ctr"/>
            <a:r>
              <a:rPr lang="en-US" sz="2400" dirty="0"/>
              <a:t>After meals, </a:t>
            </a:r>
            <a:r>
              <a:rPr lang="en-US" sz="2400" dirty="0" smtClean="0"/>
              <a:t>use "</a:t>
            </a:r>
            <a:r>
              <a:rPr lang="en-US" sz="2400" b="1" dirty="0" smtClean="0">
                <a:solidFill>
                  <a:schemeClr val="tx2"/>
                </a:solidFill>
              </a:rPr>
              <a:t>finger </a:t>
            </a:r>
            <a:r>
              <a:rPr lang="en-US" sz="2400" b="1" dirty="0">
                <a:solidFill>
                  <a:schemeClr val="tx2"/>
                </a:solidFill>
              </a:rPr>
              <a:t>bowls</a:t>
            </a:r>
            <a:r>
              <a:rPr lang="en-US" sz="2400" dirty="0"/>
              <a:t>" </a:t>
            </a:r>
            <a:r>
              <a:rPr lang="en-US" sz="2400" dirty="0" smtClean="0"/>
              <a:t>with water to wash </a:t>
            </a:r>
            <a:r>
              <a:rPr lang="en-US" sz="2400" dirty="0"/>
              <a:t>your </a:t>
            </a:r>
            <a:r>
              <a:rPr lang="en-US" sz="2400" dirty="0" smtClean="0"/>
              <a:t>fingers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 </a:t>
            </a:r>
            <a:r>
              <a:rPr lang="en-US" sz="2400" dirty="0"/>
              <a:t>Otherwise, you </a:t>
            </a:r>
            <a:r>
              <a:rPr lang="en-US" sz="2400" dirty="0" smtClean="0"/>
              <a:t>go to </a:t>
            </a:r>
            <a:r>
              <a:rPr lang="en-US" sz="2400" b="1" dirty="0" smtClean="0">
                <a:solidFill>
                  <a:schemeClr val="tx2"/>
                </a:solidFill>
              </a:rPr>
              <a:t>washing </a:t>
            </a:r>
            <a:r>
              <a:rPr lang="en-US" sz="2400" b="1" dirty="0">
                <a:solidFill>
                  <a:schemeClr val="tx2"/>
                </a:solidFill>
              </a:rPr>
              <a:t>sink</a:t>
            </a:r>
            <a:r>
              <a:rPr lang="en-US" sz="2400" dirty="0"/>
              <a:t> </a:t>
            </a:r>
            <a:r>
              <a:rPr lang="en-US" sz="2400" dirty="0" smtClean="0"/>
              <a:t>to </a:t>
            </a:r>
            <a:r>
              <a:rPr lang="en-US" sz="2400" dirty="0"/>
              <a:t>wash your </a:t>
            </a:r>
            <a:r>
              <a:rPr lang="en-US" sz="2400" dirty="0" smtClean="0"/>
              <a:t>fingers.</a:t>
            </a:r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21</a:t>
            </a:r>
            <a:endParaRPr lang="en-US" altLang="zh-TW" sz="2800" b="1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783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14400"/>
            <a:ext cx="7772400" cy="1143000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odifications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609600" y="2209800"/>
            <a:ext cx="8229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 smtClean="0">
              <a:solidFill>
                <a:schemeClr val="tx2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Longevity</a:t>
            </a:r>
            <a:r>
              <a:rPr lang="en-US" sz="2400" dirty="0" smtClean="0"/>
              <a:t> -  50 nm ZnO nanocoatings can rub-off in cleaning as in West Africa</a:t>
            </a:r>
          </a:p>
          <a:p>
            <a:pPr algn="ctr"/>
            <a:r>
              <a:rPr lang="en-US" sz="2400" b="1" baseline="30000" dirty="0" smtClean="0">
                <a:solidFill>
                  <a:schemeClr val="tx2"/>
                </a:solidFill>
              </a:rPr>
              <a:t> </a:t>
            </a:r>
            <a:endParaRPr lang="en-US" sz="2400" b="1" baseline="30000" dirty="0">
              <a:solidFill>
                <a:schemeClr val="tx2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Solution</a:t>
            </a:r>
            <a:r>
              <a:rPr lang="en-US" sz="2400" dirty="0" smtClean="0"/>
              <a:t> - Mold 50 nm ZnO NPs into 100 micron </a:t>
            </a:r>
            <a:r>
              <a:rPr lang="en-US" sz="2400" dirty="0" err="1" smtClean="0"/>
              <a:t>teflon</a:t>
            </a:r>
            <a:r>
              <a:rPr lang="en-US" sz="2400" dirty="0" smtClean="0"/>
              <a:t> thick coated bowls as in </a:t>
            </a:r>
            <a:r>
              <a:rPr lang="en-US" sz="2400" dirty="0" err="1" smtClean="0"/>
              <a:t>teflon</a:t>
            </a:r>
            <a:r>
              <a:rPr lang="en-US" sz="2400" dirty="0" smtClean="0"/>
              <a:t> coated pans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      Similar </a:t>
            </a:r>
            <a:r>
              <a:rPr lang="en-US" sz="2400" dirty="0" smtClean="0"/>
              <a:t>to UVC disposable gloves </a:t>
            </a:r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22</a:t>
            </a:r>
            <a:endParaRPr lang="en-US" altLang="zh-TW" sz="2800" b="1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888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1524000"/>
            <a:ext cx="7772400" cy="114300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228600" y="2971800"/>
            <a:ext cx="8420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Disinfection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/>
              <a:t>by </a:t>
            </a:r>
            <a:r>
              <a:rPr lang="en-US" sz="2400" b="1" dirty="0">
                <a:solidFill>
                  <a:schemeClr val="tx2"/>
                </a:solidFill>
              </a:rPr>
              <a:t>QED</a:t>
            </a:r>
            <a:r>
              <a:rPr lang="en-US" sz="2400" dirty="0"/>
              <a:t> induced </a:t>
            </a:r>
            <a:r>
              <a:rPr lang="en-US" sz="2400" b="1" dirty="0" smtClean="0">
                <a:solidFill>
                  <a:schemeClr val="tx2"/>
                </a:solidFill>
              </a:rPr>
              <a:t>UVC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/>
              <a:t>radiation </a:t>
            </a:r>
            <a:r>
              <a:rPr lang="en-US" sz="2400" dirty="0" smtClean="0"/>
              <a:t>offers great promise, but </a:t>
            </a:r>
            <a:r>
              <a:rPr lang="en-US" sz="2400" b="1" dirty="0" smtClean="0">
                <a:solidFill>
                  <a:schemeClr val="tx2"/>
                </a:solidFill>
              </a:rPr>
              <a:t>collaboration</a:t>
            </a:r>
            <a:r>
              <a:rPr lang="en-US" sz="2400" dirty="0" smtClean="0"/>
              <a:t> </a:t>
            </a:r>
            <a:r>
              <a:rPr lang="en-US" sz="2400" dirty="0"/>
              <a:t>is </a:t>
            </a:r>
            <a:r>
              <a:rPr lang="en-US" sz="2400" b="1" dirty="0">
                <a:solidFill>
                  <a:schemeClr val="tx2"/>
                </a:solidFill>
              </a:rPr>
              <a:t>solicited</a:t>
            </a:r>
            <a:r>
              <a:rPr lang="en-US" sz="2400" dirty="0"/>
              <a:t> for </a:t>
            </a:r>
            <a:r>
              <a:rPr lang="en-US" sz="2400" dirty="0" smtClean="0"/>
              <a:t>                 </a:t>
            </a:r>
            <a:r>
              <a:rPr lang="en-US" sz="2400" b="1" dirty="0" smtClean="0">
                <a:solidFill>
                  <a:schemeClr val="tx2"/>
                </a:solidFill>
              </a:rPr>
              <a:t>development</a:t>
            </a:r>
            <a:r>
              <a:rPr lang="en-US" sz="2400" dirty="0" smtClean="0"/>
              <a:t> and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chemeClr val="tx2"/>
                </a:solidFill>
              </a:rPr>
              <a:t>testing</a:t>
            </a:r>
            <a:endParaRPr lang="en-US" sz="2400" dirty="0" smtClean="0"/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23</a:t>
            </a:r>
            <a:endParaRPr lang="en-US" altLang="zh-TW" sz="2800" b="1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048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1981200"/>
            <a:ext cx="7772400" cy="611188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  <a:ea typeface="新細明體" pitchFamily="18" charset="-120"/>
              </a:rPr>
              <a:t>      </a:t>
            </a:r>
            <a:r>
              <a:rPr lang="en-US" altLang="zh-TW" dirty="0" smtClean="0">
                <a:solidFill>
                  <a:srgbClr val="FFFF00"/>
                </a:solidFill>
                <a:ea typeface="新細明體" pitchFamily="18" charset="-120"/>
              </a:rPr>
              <a:t>Questions &amp; Papers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124200"/>
            <a:ext cx="8382000" cy="1066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zh-CN" dirty="0" smtClean="0">
                <a:solidFill>
                  <a:schemeClr val="tx2"/>
                </a:solidFill>
                <a:ea typeface="SimSun" pitchFamily="2" charset="-122"/>
              </a:rPr>
              <a:t>        </a:t>
            </a:r>
            <a:r>
              <a:rPr lang="en-US" altLang="zh-CN" sz="2800" b="0" dirty="0" smtClean="0">
                <a:ea typeface="SimSun" pitchFamily="2" charset="-122"/>
              </a:rPr>
              <a:t>Email: nanoqed@gmail.com</a:t>
            </a:r>
          </a:p>
          <a:p>
            <a:pPr algn="ctr">
              <a:buFontTx/>
              <a:buNone/>
            </a:pPr>
            <a:endParaRPr lang="en-US" altLang="zh-CN" b="0" dirty="0" smtClean="0">
              <a:solidFill>
                <a:schemeClr val="tx2"/>
              </a:solidFill>
              <a:ea typeface="SimSun" pitchFamily="2" charset="-122"/>
            </a:endParaRPr>
          </a:p>
          <a:p>
            <a:pPr algn="ctr">
              <a:buFontTx/>
              <a:buNone/>
            </a:pPr>
            <a:r>
              <a:rPr lang="en-US" altLang="zh-CN" b="0" dirty="0" smtClean="0">
                <a:ea typeface="SimSun" pitchFamily="2" charset="-122"/>
              </a:rPr>
              <a:t>     </a:t>
            </a:r>
            <a:r>
              <a:rPr lang="en-US" altLang="zh-CN" sz="2800" b="0" dirty="0" smtClean="0">
                <a:solidFill>
                  <a:schemeClr val="tx2"/>
                </a:solidFill>
                <a:ea typeface="SimSun" pitchFamily="2" charset="-122"/>
                <a:hlinkClick r:id="rId3"/>
              </a:rPr>
              <a:t>http://www.nanoqed.org</a:t>
            </a:r>
            <a:endParaRPr lang="en-US" altLang="zh-CN" sz="2800" b="0" dirty="0" smtClean="0">
              <a:solidFill>
                <a:schemeClr val="tx2"/>
              </a:solidFill>
              <a:ea typeface="SimSun" pitchFamily="2" charset="-122"/>
            </a:endParaRPr>
          </a:p>
          <a:p>
            <a:pPr algn="ctr">
              <a:buFontTx/>
              <a:buNone/>
            </a:pPr>
            <a:endParaRPr lang="en-US" altLang="zh-CN" sz="2800" b="0" dirty="0" smtClean="0">
              <a:solidFill>
                <a:schemeClr val="tx2"/>
              </a:solidFill>
              <a:ea typeface="SimSun" pitchFamily="2" charset="-122"/>
            </a:endParaRPr>
          </a:p>
          <a:p>
            <a:pPr algn="ctr">
              <a:buFontTx/>
              <a:buNone/>
            </a:pPr>
            <a:r>
              <a:rPr lang="en-US" altLang="zh-CN" sz="2800" b="0" dirty="0" smtClean="0">
                <a:solidFill>
                  <a:schemeClr val="tx2"/>
                </a:solidFill>
                <a:ea typeface="SimSun" pitchFamily="2" charset="-122"/>
              </a:rPr>
              <a:t>     </a:t>
            </a:r>
            <a:endParaRPr lang="en-US" altLang="zh-CN" sz="2800" b="0" dirty="0" smtClean="0">
              <a:ea typeface="SimSun" pitchFamily="2" charset="-122"/>
            </a:endParaRPr>
          </a:p>
        </p:txBody>
      </p:sp>
      <p:sp>
        <p:nvSpPr>
          <p:cNvPr id="30724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zh-TW" smtClean="0">
                <a:solidFill>
                  <a:srgbClr val="FFFF00"/>
                </a:solidFill>
              </a:rPr>
              <a:t>Inter. Infectious Diseases Conf - IIDC - Abdus Salam Forum, Rabwah, Dec 5-6, 2015</a:t>
            </a:r>
            <a:endParaRPr lang="en-US" altLang="zh-TW" dirty="0">
              <a:solidFill>
                <a:srgbClr val="FFFF00"/>
              </a:solidFill>
            </a:endParaRPr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8534400" y="6110288"/>
            <a:ext cx="91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24</a:t>
            </a:r>
            <a:endParaRPr lang="en-US" altLang="zh-TW" sz="2800" b="1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902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0" y="-76200"/>
            <a:ext cx="7772400" cy="114300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43000" y="6477000"/>
            <a:ext cx="7772400" cy="381000"/>
          </a:xfrm>
        </p:spPr>
        <p:txBody>
          <a:bodyPr/>
          <a:lstStyle/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704850" y="990600"/>
            <a:ext cx="80010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Over </a:t>
            </a:r>
            <a:r>
              <a:rPr lang="en-US" sz="2400" dirty="0"/>
              <a:t>the past 20 years, the </a:t>
            </a:r>
            <a:r>
              <a:rPr lang="en-US" sz="2400" dirty="0" smtClean="0"/>
              <a:t> </a:t>
            </a:r>
            <a:r>
              <a:rPr lang="en-US" sz="2400" b="1" dirty="0">
                <a:solidFill>
                  <a:schemeClr val="tx2"/>
                </a:solidFill>
              </a:rPr>
              <a:t>WHO</a:t>
            </a:r>
            <a:r>
              <a:rPr lang="en-US" sz="2400" dirty="0"/>
              <a:t> </a:t>
            </a:r>
            <a:r>
              <a:rPr lang="en-US" sz="2400" dirty="0" smtClean="0"/>
              <a:t>have promoted      </a:t>
            </a:r>
            <a:r>
              <a:rPr lang="en-US" sz="2400" b="1" dirty="0" smtClean="0">
                <a:solidFill>
                  <a:schemeClr val="tx2"/>
                </a:solidFill>
              </a:rPr>
              <a:t>hand-washing </a:t>
            </a:r>
            <a:r>
              <a:rPr lang="en-US" sz="2400" dirty="0" smtClean="0"/>
              <a:t> as </a:t>
            </a:r>
            <a:r>
              <a:rPr lang="en-US" sz="2400" dirty="0"/>
              <a:t>the </a:t>
            </a:r>
            <a:r>
              <a:rPr lang="en-US" sz="2400" b="1" dirty="0">
                <a:solidFill>
                  <a:schemeClr val="tx2"/>
                </a:solidFill>
              </a:rPr>
              <a:t>cure-all</a:t>
            </a:r>
            <a:r>
              <a:rPr lang="en-US" sz="2400" dirty="0"/>
              <a:t> for </a:t>
            </a:r>
            <a:r>
              <a:rPr lang="en-US" sz="2400" b="1" dirty="0" smtClean="0">
                <a:solidFill>
                  <a:schemeClr val="tx2"/>
                </a:solidFill>
              </a:rPr>
              <a:t>HAI</a:t>
            </a:r>
            <a:r>
              <a:rPr lang="en-US" sz="2400" dirty="0" smtClean="0"/>
              <a:t>.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/>
              <a:t>In </a:t>
            </a:r>
            <a:r>
              <a:rPr lang="en-US" sz="2400" b="1" dirty="0" smtClean="0">
                <a:solidFill>
                  <a:schemeClr val="tx2"/>
                </a:solidFill>
              </a:rPr>
              <a:t>HK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/>
              <a:t>hospitals</a:t>
            </a:r>
            <a:r>
              <a:rPr lang="en-US" sz="2400" dirty="0"/>
              <a:t>,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altLang="zh-HK" sz="2400" dirty="0"/>
              <a:t>workers </a:t>
            </a:r>
            <a:r>
              <a:rPr lang="en-US" altLang="zh-HK" sz="2400" dirty="0" smtClean="0"/>
              <a:t>are constantly reminded </a:t>
            </a:r>
            <a:r>
              <a:rPr lang="en-US" sz="2400" dirty="0" smtClean="0"/>
              <a:t>to </a:t>
            </a:r>
            <a:r>
              <a:rPr lang="en-US" sz="2400" b="1" dirty="0">
                <a:solidFill>
                  <a:schemeClr val="tx2"/>
                </a:solidFill>
              </a:rPr>
              <a:t>wash their hands  </a:t>
            </a:r>
            <a:r>
              <a:rPr lang="en-US" sz="2400" dirty="0"/>
              <a:t>!!! </a:t>
            </a:r>
          </a:p>
          <a:p>
            <a:pPr algn="ctr"/>
            <a:endParaRPr lang="en-US" sz="2400" dirty="0" smtClean="0"/>
          </a:p>
          <a:p>
            <a:pPr algn="ctr"/>
            <a:endParaRPr lang="en-US" dirty="0" smtClean="0"/>
          </a:p>
          <a:p>
            <a:pPr algn="ctr"/>
            <a:endParaRPr lang="en-US" sz="2400" dirty="0"/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3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04850" y="3190876"/>
            <a:ext cx="7772400" cy="2828924"/>
            <a:chOff x="704850" y="3190876"/>
            <a:chExt cx="7772400" cy="2828924"/>
          </a:xfrm>
        </p:grpSpPr>
        <p:pic>
          <p:nvPicPr>
            <p:cNvPr id="8" name="Figure" descr="figure.im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4850" y="3190876"/>
              <a:ext cx="4190999" cy="282892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124450" y="3926205"/>
              <a:ext cx="3352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HK" dirty="0"/>
                <a:t>Nurses relay, the first nurse has just performed hand hygiene and is pouring the alcohol rub for the next person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95698" y="3137312"/>
            <a:ext cx="8014902" cy="2958688"/>
            <a:chOff x="824298" y="627318"/>
            <a:chExt cx="8014902" cy="2958688"/>
          </a:xfrm>
        </p:grpSpPr>
        <p:pic>
          <p:nvPicPr>
            <p:cNvPr id="11" name="Figure" descr="figure.im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4298" y="627318"/>
              <a:ext cx="4338251" cy="295868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486400" y="1506497"/>
              <a:ext cx="3352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HK" dirty="0"/>
                <a:t>Row of nurses in </a:t>
              </a:r>
              <a:r>
                <a:rPr lang="en-US" altLang="zh-HK" dirty="0" smtClean="0"/>
                <a:t>relay </a:t>
              </a:r>
              <a:r>
                <a:rPr lang="en-US" altLang="zh-HK" dirty="0"/>
                <a:t>before </a:t>
              </a:r>
              <a:r>
                <a:rPr lang="en-US" altLang="zh-HK" dirty="0" smtClean="0"/>
                <a:t>officials, with </a:t>
              </a:r>
              <a:r>
                <a:rPr lang="en-US" altLang="zh-HK" dirty="0"/>
                <a:t>their stop-watches and the video </a:t>
              </a:r>
              <a:r>
                <a:rPr lang="en-US" altLang="zh-HK" dirty="0" smtClean="0"/>
                <a:t>camera</a:t>
              </a:r>
              <a:endParaRPr lang="en-US" altLang="zh-HK" dirty="0"/>
            </a:p>
          </p:txBody>
        </p:sp>
      </p:grpSp>
    </p:spTree>
    <p:extLst>
      <p:ext uri="{BB962C8B-B14F-4D97-AF65-F5344CB8AC3E}">
        <p14:creationId xmlns:p14="http://schemas.microsoft.com/office/powerpoint/2010/main" val="381912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228600"/>
            <a:ext cx="7772400" cy="1143000"/>
          </a:xfrm>
        </p:spPr>
        <p:txBody>
          <a:bodyPr/>
          <a:lstStyle/>
          <a:p>
            <a:r>
              <a:rPr lang="en-US" dirty="0" smtClean="0"/>
              <a:t>WHO Safe Hands Campaign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371600" y="6477000"/>
            <a:ext cx="7772400" cy="381000"/>
          </a:xfrm>
        </p:spPr>
        <p:txBody>
          <a:bodyPr/>
          <a:lstStyle/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pic>
        <p:nvPicPr>
          <p:cNvPr id="4" name="WHO SAVE LIVES CLEAN HAND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650" y="1371601"/>
            <a:ext cx="8667750" cy="4267200"/>
          </a:xfrm>
          <a:prstGeom prst="rect">
            <a:avLst/>
          </a:prstGeom>
        </p:spPr>
      </p:pic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3a</a:t>
            </a:r>
            <a:endParaRPr lang="en-US" altLang="zh-TW" sz="2800" b="1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866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Safe Hands Campaign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00" y="6477000"/>
            <a:ext cx="7772400" cy="381000"/>
          </a:xfrm>
        </p:spPr>
        <p:txBody>
          <a:bodyPr/>
          <a:lstStyle/>
          <a:p>
            <a:pPr>
              <a:defRPr/>
            </a:pPr>
            <a:r>
              <a:rPr lang="en-US" altLang="zh-TW" dirty="0"/>
              <a:t>Inter. Infectious Diseases </a:t>
            </a:r>
            <a:r>
              <a:rPr lang="en-US" altLang="zh-TW" dirty="0" err="1"/>
              <a:t>Conf</a:t>
            </a:r>
            <a:r>
              <a:rPr lang="en-US" altLang="zh-TW" dirty="0"/>
              <a:t> - </a:t>
            </a:r>
            <a:r>
              <a:rPr lang="en-US" altLang="zh-TW" dirty="0" err="1"/>
              <a:t>IIDC</a:t>
            </a:r>
            <a:r>
              <a:rPr lang="en-US" altLang="zh-TW" dirty="0"/>
              <a:t> - </a:t>
            </a:r>
            <a:r>
              <a:rPr lang="en-US" altLang="zh-TW" dirty="0" err="1"/>
              <a:t>Abdus</a:t>
            </a:r>
            <a:r>
              <a:rPr lang="en-US" altLang="zh-TW" dirty="0"/>
              <a:t> Salam Forum, </a:t>
            </a:r>
            <a:r>
              <a:rPr lang="en-US" altLang="zh-TW" dirty="0" err="1"/>
              <a:t>Rabwah</a:t>
            </a:r>
            <a:r>
              <a:rPr lang="en-US" altLang="zh-TW" dirty="0"/>
              <a:t>, Dec 5-6, 2015</a:t>
            </a:r>
          </a:p>
        </p:txBody>
      </p:sp>
      <p:sp>
        <p:nvSpPr>
          <p:cNvPr id="5" name="Rectangle 4"/>
          <p:cNvSpPr/>
          <p:nvPr/>
        </p:nvSpPr>
        <p:spPr>
          <a:xfrm>
            <a:off x="990600" y="2057400"/>
            <a:ext cx="7239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Hand-washing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Protocol</a:t>
            </a:r>
          </a:p>
          <a:p>
            <a:pPr algn="ctr"/>
            <a:endParaRPr lang="en-US" sz="2400" dirty="0" smtClean="0">
              <a:solidFill>
                <a:srgbClr val="FFFFFF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After Touching Patient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Before Clean/ Aseptic Procedures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After Body Fluid Exposure</a:t>
            </a:r>
            <a:endParaRPr lang="en-US" sz="2400" dirty="0">
              <a:solidFill>
                <a:srgbClr val="FFFFFF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Before touching Patient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After Touching Patients Surroundings</a:t>
            </a: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3b</a:t>
            </a:r>
            <a:endParaRPr lang="en-US" altLang="zh-TW" sz="2800" b="1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702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52400"/>
            <a:ext cx="7772400" cy="1143000"/>
          </a:xfrm>
        </p:spPr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roblem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43000" y="6477000"/>
            <a:ext cx="7772400" cy="381000"/>
          </a:xfrm>
        </p:spPr>
        <p:txBody>
          <a:bodyPr/>
          <a:lstStyle/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266700" y="1143000"/>
            <a:ext cx="8534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 </a:t>
            </a:r>
            <a:r>
              <a:rPr lang="en-US" sz="2400" dirty="0"/>
              <a:t>Although </a:t>
            </a:r>
            <a:r>
              <a:rPr lang="en-US" sz="2400" dirty="0" smtClean="0"/>
              <a:t>hand-washing is </a:t>
            </a:r>
            <a:r>
              <a:rPr lang="en-US" sz="2400" b="1" dirty="0" smtClean="0">
                <a:solidFill>
                  <a:schemeClr val="tx2"/>
                </a:solidFill>
              </a:rPr>
              <a:t>generally</a:t>
            </a:r>
            <a:r>
              <a:rPr lang="en-US" sz="2400" dirty="0" smtClean="0"/>
              <a:t> adopted world-wide,  </a:t>
            </a:r>
            <a:r>
              <a:rPr lang="en-US" sz="2400" b="1" dirty="0" smtClean="0">
                <a:solidFill>
                  <a:schemeClr val="tx2"/>
                </a:solidFill>
              </a:rPr>
              <a:t>HAI </a:t>
            </a:r>
            <a:r>
              <a:rPr lang="en-US" sz="2400" dirty="0" smtClean="0"/>
              <a:t>have </a:t>
            </a:r>
            <a:r>
              <a:rPr lang="en-US" sz="2400" b="1" dirty="0">
                <a:solidFill>
                  <a:schemeClr val="tx2"/>
                </a:solidFill>
              </a:rPr>
              <a:t>not</a:t>
            </a:r>
            <a:r>
              <a:rPr lang="en-US" sz="2400" dirty="0"/>
              <a:t> been </a:t>
            </a:r>
            <a:r>
              <a:rPr lang="en-US" sz="2400" b="1" dirty="0">
                <a:solidFill>
                  <a:schemeClr val="tx2"/>
                </a:solidFill>
              </a:rPr>
              <a:t>significantly </a:t>
            </a:r>
            <a:r>
              <a:rPr lang="en-US" sz="2400" dirty="0"/>
              <a:t>reduced. </a:t>
            </a:r>
            <a:endParaRPr lang="en-US" sz="2400" dirty="0" smtClean="0"/>
          </a:p>
          <a:p>
            <a:pPr algn="ctr"/>
            <a:endParaRPr lang="en-US" sz="800" dirty="0" smtClean="0"/>
          </a:p>
          <a:p>
            <a:pPr algn="ctr"/>
            <a:endParaRPr lang="en-US" sz="800" dirty="0"/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Hand-washing</a:t>
            </a:r>
            <a:r>
              <a:rPr lang="en-US" sz="2400" dirty="0" smtClean="0"/>
              <a:t> </a:t>
            </a:r>
            <a:r>
              <a:rPr lang="en-US" sz="2400" dirty="0"/>
              <a:t>is time consuming and </a:t>
            </a:r>
            <a:r>
              <a:rPr lang="en-US" sz="2400" b="1" dirty="0" smtClean="0">
                <a:solidFill>
                  <a:schemeClr val="tx2"/>
                </a:solidFill>
              </a:rPr>
              <a:t>must be repeated </a:t>
            </a:r>
            <a:r>
              <a:rPr lang="en-US" sz="2400" dirty="0" smtClean="0"/>
              <a:t>each and every time </a:t>
            </a:r>
            <a:r>
              <a:rPr lang="en-US" sz="2400" b="1" dirty="0" smtClean="0">
                <a:solidFill>
                  <a:schemeClr val="tx2"/>
                </a:solidFill>
              </a:rPr>
              <a:t>surfaces</a:t>
            </a:r>
            <a:r>
              <a:rPr lang="en-US" sz="2400" dirty="0" smtClean="0"/>
              <a:t> are </a:t>
            </a:r>
            <a:r>
              <a:rPr lang="en-US" sz="2400" b="1" dirty="0" smtClean="0">
                <a:solidFill>
                  <a:schemeClr val="tx2"/>
                </a:solidFill>
              </a:rPr>
              <a:t>touched</a:t>
            </a:r>
            <a:r>
              <a:rPr lang="en-US" sz="2400" dirty="0"/>
              <a:t> </a:t>
            </a:r>
            <a:endParaRPr lang="en-US" sz="2400" dirty="0" smtClean="0"/>
          </a:p>
          <a:p>
            <a:pPr algn="ctr"/>
            <a:endParaRPr lang="en-US" sz="800" dirty="0"/>
          </a:p>
          <a:p>
            <a:pPr algn="ctr"/>
            <a:r>
              <a:rPr lang="en-US" sz="2400" dirty="0" smtClean="0"/>
              <a:t> </a:t>
            </a:r>
            <a:r>
              <a:rPr lang="en-US" sz="2400" b="1" dirty="0" smtClean="0">
                <a:solidFill>
                  <a:schemeClr val="tx2"/>
                </a:solidFill>
              </a:rPr>
              <a:t>Simply</a:t>
            </a:r>
            <a:r>
              <a:rPr lang="en-US" sz="2400" dirty="0" smtClean="0"/>
              <a:t> is  not done </a:t>
            </a:r>
            <a:r>
              <a:rPr lang="en-US" sz="2400" dirty="0"/>
              <a:t>– the compliance rate is </a:t>
            </a:r>
            <a:r>
              <a:rPr lang="en-US" sz="2400" b="1" dirty="0">
                <a:solidFill>
                  <a:schemeClr val="tx2"/>
                </a:solidFill>
              </a:rPr>
              <a:t>30-60</a:t>
            </a:r>
            <a:r>
              <a:rPr lang="en-US" sz="2400" b="1" dirty="0" smtClean="0">
                <a:solidFill>
                  <a:schemeClr val="tx2"/>
                </a:solidFill>
              </a:rPr>
              <a:t>%</a:t>
            </a:r>
          </a:p>
          <a:p>
            <a:pPr algn="ctr"/>
            <a:endParaRPr lang="en-US" sz="800" dirty="0" smtClean="0"/>
          </a:p>
          <a:p>
            <a:pPr algn="ctr"/>
            <a:endParaRPr lang="en-US" sz="800" dirty="0" smtClean="0"/>
          </a:p>
          <a:p>
            <a:pPr algn="ctr"/>
            <a:endParaRPr lang="en-US" sz="800" b="1" dirty="0">
              <a:solidFill>
                <a:schemeClr val="tx2"/>
              </a:solidFill>
            </a:endParaRPr>
          </a:p>
          <a:p>
            <a:pPr algn="ctr"/>
            <a:r>
              <a:rPr lang="en-US" sz="2400" dirty="0" smtClean="0"/>
              <a:t>What </a:t>
            </a:r>
            <a:r>
              <a:rPr lang="en-US" sz="2400" dirty="0"/>
              <a:t>this means is </a:t>
            </a:r>
            <a:r>
              <a:rPr lang="en-US" sz="2400" b="1" dirty="0">
                <a:solidFill>
                  <a:schemeClr val="tx2"/>
                </a:solidFill>
              </a:rPr>
              <a:t>hand-washing</a:t>
            </a:r>
            <a:r>
              <a:rPr lang="en-US" sz="2400" dirty="0"/>
              <a:t> itself is the most </a:t>
            </a:r>
            <a:r>
              <a:rPr lang="en-US" sz="2400" dirty="0" smtClean="0"/>
              <a:t>likely</a:t>
            </a:r>
            <a:endParaRPr lang="en-US" sz="2400" dirty="0"/>
          </a:p>
          <a:p>
            <a:pPr algn="ctr"/>
            <a:r>
              <a:rPr lang="en-US" sz="2400" dirty="0" smtClean="0"/>
              <a:t>reason </a:t>
            </a:r>
            <a:r>
              <a:rPr lang="en-US" sz="2400" b="1" dirty="0" smtClean="0">
                <a:solidFill>
                  <a:schemeClr val="tx2"/>
                </a:solidFill>
              </a:rPr>
              <a:t>HAI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/>
              <a:t>are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tx2"/>
                </a:solidFill>
              </a:rPr>
              <a:t>not reduced 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sym typeface="Symbol"/>
              </a:rPr>
              <a:t></a:t>
            </a:r>
          </a:p>
          <a:p>
            <a:pPr algn="ctr"/>
            <a:endParaRPr lang="en-US" sz="2400" b="1" dirty="0" smtClean="0">
              <a:solidFill>
                <a:schemeClr val="tx2"/>
              </a:solidFill>
            </a:endParaRPr>
          </a:p>
          <a:p>
            <a:pPr algn="ctr"/>
            <a:endParaRPr lang="en-US" sz="800" b="1" dirty="0" smtClean="0">
              <a:solidFill>
                <a:schemeClr val="tx2"/>
              </a:solidFill>
            </a:endParaRPr>
          </a:p>
          <a:p>
            <a:pPr algn="ctr"/>
            <a:endParaRPr lang="en-US" sz="800" b="1" dirty="0">
              <a:solidFill>
                <a:schemeClr val="tx2"/>
              </a:solidFill>
            </a:endParaRPr>
          </a:p>
          <a:p>
            <a:pPr algn="ctr"/>
            <a:r>
              <a:rPr lang="en-US" sz="2400" dirty="0" smtClean="0"/>
              <a:t>Is there an </a:t>
            </a:r>
            <a:r>
              <a:rPr lang="en-US" sz="2400" b="1" dirty="0" smtClean="0">
                <a:solidFill>
                  <a:schemeClr val="tx2"/>
                </a:solidFill>
              </a:rPr>
              <a:t>alternative </a:t>
            </a:r>
            <a:r>
              <a:rPr lang="en-US" sz="2400" dirty="0" smtClean="0"/>
              <a:t>to hand-washing </a:t>
            </a:r>
            <a:r>
              <a:rPr lang="en-US" sz="2400" b="1" dirty="0" smtClean="0"/>
              <a:t>?</a:t>
            </a:r>
            <a:endParaRPr lang="en-US" sz="2400" b="1" dirty="0"/>
          </a:p>
          <a:p>
            <a:pPr algn="ctr"/>
            <a:endParaRPr lang="en-US" sz="2400" b="1" dirty="0">
              <a:solidFill>
                <a:schemeClr val="tx2"/>
              </a:solidFill>
            </a:endParaRPr>
          </a:p>
          <a:p>
            <a:pPr algn="ctr"/>
            <a:endParaRPr lang="en-US" sz="2400" dirty="0"/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 smtClean="0">
                <a:ea typeface="新細明體" pitchFamily="18" charset="-120"/>
              </a:rPr>
              <a:t>4</a:t>
            </a:r>
            <a:endParaRPr lang="en-US" altLang="zh-TW" sz="2800" b="1" dirty="0">
              <a:ea typeface="新細明體" pitchFamily="18" charset="-120"/>
            </a:endParaRPr>
          </a:p>
        </p:txBody>
      </p:sp>
      <p:pic>
        <p:nvPicPr>
          <p:cNvPr id="23554" name="Picture 2" descr="C:\Users\Acer\Documents\2015\RABWAH\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33" y="3469416"/>
            <a:ext cx="6103334" cy="255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35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 smtClean="0"/>
              <a:t>Proposal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19200" y="6477000"/>
            <a:ext cx="7772400" cy="381000"/>
          </a:xfrm>
        </p:spPr>
        <p:txBody>
          <a:bodyPr/>
          <a:lstStyle/>
          <a:p>
            <a:pPr>
              <a:defRPr/>
            </a:pPr>
            <a:r>
              <a:rPr lang="en-US" altLang="zh-TW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4" name="Rectangle 3"/>
          <p:cNvSpPr/>
          <p:nvPr/>
        </p:nvSpPr>
        <p:spPr>
          <a:xfrm>
            <a:off x="381000" y="1447800"/>
            <a:ext cx="85344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QED</a:t>
            </a:r>
            <a:r>
              <a:rPr lang="en-US" sz="2400" dirty="0"/>
              <a:t> induced </a:t>
            </a:r>
            <a:r>
              <a:rPr lang="en-US" sz="2400" b="1" dirty="0">
                <a:solidFill>
                  <a:schemeClr val="tx2"/>
                </a:solidFill>
              </a:rPr>
              <a:t>EM</a:t>
            </a:r>
            <a:r>
              <a:rPr lang="en-US" sz="2400" dirty="0"/>
              <a:t> radiation from </a:t>
            </a:r>
            <a:r>
              <a:rPr lang="en-US" sz="2400" b="1" dirty="0">
                <a:solidFill>
                  <a:schemeClr val="tx2"/>
                </a:solidFill>
              </a:rPr>
              <a:t>NPs</a:t>
            </a:r>
            <a:r>
              <a:rPr lang="en-US" sz="2400" dirty="0"/>
              <a:t> molded </a:t>
            </a:r>
            <a:r>
              <a:rPr lang="en-US" sz="2400" dirty="0" smtClean="0"/>
              <a:t>into     </a:t>
            </a:r>
            <a:r>
              <a:rPr lang="en-US" sz="2400" b="1" dirty="0">
                <a:solidFill>
                  <a:schemeClr val="tx2"/>
                </a:solidFill>
              </a:rPr>
              <a:t>disposable</a:t>
            </a:r>
            <a:r>
              <a:rPr lang="en-US" sz="2400" dirty="0"/>
              <a:t> gloves is proposed to disinfect </a:t>
            </a:r>
            <a:r>
              <a:rPr lang="en-US" sz="2400" b="1" dirty="0" smtClean="0">
                <a:solidFill>
                  <a:schemeClr val="tx2"/>
                </a:solidFill>
              </a:rPr>
              <a:t>HAI</a:t>
            </a:r>
          </a:p>
          <a:p>
            <a:pPr algn="ctr"/>
            <a:endParaRPr lang="en-US" sz="2400" b="1" dirty="0" smtClean="0">
              <a:solidFill>
                <a:schemeClr val="tx2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QED </a:t>
            </a:r>
            <a:r>
              <a:rPr lang="en-US" sz="2400" dirty="0" smtClean="0"/>
              <a:t>=  </a:t>
            </a:r>
            <a:r>
              <a:rPr lang="en-US" sz="2400" dirty="0"/>
              <a:t>quantum </a:t>
            </a:r>
            <a:r>
              <a:rPr lang="en-US" sz="2400" dirty="0" smtClean="0"/>
              <a:t>electrodynamics</a:t>
            </a:r>
          </a:p>
          <a:p>
            <a:pPr algn="ctr"/>
            <a:r>
              <a:rPr lang="en-US" sz="2400" dirty="0" smtClean="0"/>
              <a:t> </a:t>
            </a:r>
            <a:r>
              <a:rPr lang="en-US" sz="2400" b="1" dirty="0">
                <a:solidFill>
                  <a:schemeClr val="tx2"/>
                </a:solidFill>
              </a:rPr>
              <a:t>EM </a:t>
            </a:r>
            <a:r>
              <a:rPr lang="en-US" sz="2400" dirty="0" smtClean="0"/>
              <a:t>= electromagnetic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NPs</a:t>
            </a:r>
            <a:r>
              <a:rPr lang="en-US" sz="2400" dirty="0" smtClean="0"/>
              <a:t>  = nanoparticles</a:t>
            </a:r>
            <a:r>
              <a:rPr lang="en-US" sz="2400" dirty="0"/>
              <a:t>. </a:t>
            </a:r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QED </a:t>
            </a:r>
            <a:r>
              <a:rPr lang="en-US" sz="2400" b="1" dirty="0">
                <a:solidFill>
                  <a:schemeClr val="tx2"/>
                </a:solidFill>
              </a:rPr>
              <a:t>disinfection </a:t>
            </a:r>
            <a:r>
              <a:rPr lang="en-US" sz="2400" dirty="0"/>
              <a:t>differs from </a:t>
            </a:r>
            <a:r>
              <a:rPr lang="en-US" sz="2400" b="1" dirty="0">
                <a:solidFill>
                  <a:schemeClr val="tx2"/>
                </a:solidFill>
              </a:rPr>
              <a:t>microbial</a:t>
            </a:r>
            <a:r>
              <a:rPr lang="en-US" sz="2400" dirty="0"/>
              <a:t> </a:t>
            </a:r>
            <a:r>
              <a:rPr lang="en-US" sz="2400" dirty="0" smtClean="0"/>
              <a:t>disinfection </a:t>
            </a:r>
            <a:r>
              <a:rPr lang="en-US" sz="2400" dirty="0"/>
              <a:t>requiring </a:t>
            </a:r>
            <a:r>
              <a:rPr lang="en-US" sz="2400" b="1" dirty="0">
                <a:solidFill>
                  <a:schemeClr val="tx2"/>
                </a:solidFill>
              </a:rPr>
              <a:t>contact</a:t>
            </a:r>
            <a:r>
              <a:rPr lang="en-US" sz="2400" dirty="0"/>
              <a:t> of the </a:t>
            </a:r>
            <a:r>
              <a:rPr lang="en-US" sz="2400" b="1" dirty="0">
                <a:solidFill>
                  <a:schemeClr val="tx2"/>
                </a:solidFill>
              </a:rPr>
              <a:t>HAI</a:t>
            </a:r>
            <a:r>
              <a:rPr lang="en-US" sz="2400" dirty="0"/>
              <a:t> with the </a:t>
            </a:r>
            <a:r>
              <a:rPr lang="en-US" sz="2400" b="1" dirty="0" smtClean="0">
                <a:solidFill>
                  <a:schemeClr val="tx2"/>
                </a:solidFill>
              </a:rPr>
              <a:t>NP</a:t>
            </a:r>
          </a:p>
          <a:p>
            <a:pPr algn="ctr"/>
            <a:r>
              <a:rPr lang="en-US" sz="2400" dirty="0" smtClean="0"/>
              <a:t> 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QED</a:t>
            </a:r>
            <a:r>
              <a:rPr lang="en-US" sz="2400" dirty="0" smtClean="0"/>
              <a:t> induces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</a:rPr>
              <a:t>UVC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/>
              <a:t>radiation from </a:t>
            </a:r>
            <a:r>
              <a:rPr lang="en-US" sz="2400" b="1" dirty="0" smtClean="0">
                <a:solidFill>
                  <a:schemeClr val="tx2"/>
                </a:solidFill>
              </a:rPr>
              <a:t>NPs</a:t>
            </a:r>
            <a:r>
              <a:rPr lang="en-US" sz="2400" dirty="0" smtClean="0"/>
              <a:t> in the glove upon absorbing </a:t>
            </a:r>
            <a:r>
              <a:rPr lang="en-US" sz="2400" b="1" dirty="0" smtClean="0">
                <a:solidFill>
                  <a:schemeClr val="tx2"/>
                </a:solidFill>
              </a:rPr>
              <a:t>body </a:t>
            </a:r>
            <a:r>
              <a:rPr lang="en-US" sz="2400" b="1" dirty="0">
                <a:solidFill>
                  <a:schemeClr val="tx2"/>
                </a:solidFill>
              </a:rPr>
              <a:t>heat </a:t>
            </a:r>
            <a:r>
              <a:rPr lang="en-US" sz="2400" dirty="0" smtClean="0"/>
              <a:t>from </a:t>
            </a:r>
            <a:r>
              <a:rPr lang="en-US" sz="2400" dirty="0"/>
              <a:t>the fingers</a:t>
            </a:r>
            <a:r>
              <a:rPr lang="en-US" sz="2400" dirty="0" smtClean="0"/>
              <a:t> disinfecting                 </a:t>
            </a:r>
            <a:r>
              <a:rPr lang="en-US" sz="2400" b="1" dirty="0" smtClean="0">
                <a:solidFill>
                  <a:schemeClr val="tx2"/>
                </a:solidFill>
              </a:rPr>
              <a:t>HAI</a:t>
            </a:r>
            <a:r>
              <a:rPr lang="en-US" sz="2400" dirty="0" smtClean="0"/>
              <a:t> </a:t>
            </a:r>
            <a:r>
              <a:rPr lang="en-US" sz="2400" dirty="0"/>
              <a:t>at a </a:t>
            </a:r>
            <a:r>
              <a:rPr lang="en-US" sz="2400" b="1" dirty="0" smtClean="0">
                <a:solidFill>
                  <a:schemeClr val="tx2"/>
                </a:solidFill>
              </a:rPr>
              <a:t>distance</a:t>
            </a:r>
            <a:r>
              <a:rPr lang="en-US" sz="2400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1987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4149" y="2277042"/>
            <a:ext cx="7772400" cy="3810000"/>
          </a:xfrm>
        </p:spPr>
        <p:txBody>
          <a:bodyPr/>
          <a:lstStyle/>
          <a:p>
            <a:pPr marL="0" indent="0" algn="ctr">
              <a:buNone/>
            </a:pPr>
            <a:r>
              <a:rPr lang="en-GB" b="0" dirty="0" smtClean="0"/>
              <a:t> </a:t>
            </a:r>
            <a:r>
              <a:rPr lang="en-GB" sz="2400" b="0" dirty="0" smtClean="0"/>
              <a:t>It may </a:t>
            </a:r>
            <a:r>
              <a:rPr lang="en-GB" sz="2400" b="0" dirty="0"/>
              <a:t>appear </a:t>
            </a:r>
            <a:r>
              <a:rPr lang="en-GB" sz="2400" dirty="0" smtClean="0">
                <a:solidFill>
                  <a:schemeClr val="tx2"/>
                </a:solidFill>
              </a:rPr>
              <a:t>absurd</a:t>
            </a:r>
            <a:r>
              <a:rPr lang="en-GB" sz="2400" b="0" dirty="0" smtClean="0">
                <a:solidFill>
                  <a:schemeClr val="tx2"/>
                </a:solidFill>
              </a:rPr>
              <a:t> </a:t>
            </a:r>
            <a:r>
              <a:rPr lang="en-GB" sz="2400" b="0" dirty="0" smtClean="0"/>
              <a:t>that </a:t>
            </a:r>
            <a:r>
              <a:rPr lang="en-GB" sz="2400" dirty="0" smtClean="0">
                <a:solidFill>
                  <a:schemeClr val="tx2"/>
                </a:solidFill>
              </a:rPr>
              <a:t>HAI</a:t>
            </a:r>
            <a:r>
              <a:rPr lang="en-GB" sz="2400" b="0" dirty="0" smtClean="0"/>
              <a:t> can be disinfected with </a:t>
            </a:r>
            <a:r>
              <a:rPr lang="en-GB" sz="2400" dirty="0" err="1" smtClean="0">
                <a:solidFill>
                  <a:schemeClr val="tx2"/>
                </a:solidFill>
              </a:rPr>
              <a:t>UVC</a:t>
            </a:r>
            <a:r>
              <a:rPr lang="en-GB" sz="2400" b="0" dirty="0" smtClean="0"/>
              <a:t> produced from </a:t>
            </a:r>
            <a:r>
              <a:rPr lang="en-GB" sz="2400" dirty="0" smtClean="0">
                <a:solidFill>
                  <a:schemeClr val="tx2"/>
                </a:solidFill>
              </a:rPr>
              <a:t>Body </a:t>
            </a:r>
            <a:r>
              <a:rPr lang="en-GB" sz="2400" dirty="0">
                <a:solidFill>
                  <a:schemeClr val="tx2"/>
                </a:solidFill>
              </a:rPr>
              <a:t>H</a:t>
            </a:r>
            <a:r>
              <a:rPr lang="en-GB" sz="2400" dirty="0" smtClean="0">
                <a:solidFill>
                  <a:schemeClr val="tx2"/>
                </a:solidFill>
              </a:rPr>
              <a:t>eat</a:t>
            </a:r>
          </a:p>
          <a:p>
            <a:pPr marL="0" indent="0" algn="ctr">
              <a:buNone/>
            </a:pPr>
            <a:endParaRPr lang="en-GB" sz="2400" b="0" dirty="0"/>
          </a:p>
          <a:p>
            <a:pPr marL="0" indent="0" algn="ctr">
              <a:buNone/>
            </a:pPr>
            <a:r>
              <a:rPr lang="en-GB" sz="2400" b="0" dirty="0" smtClean="0"/>
              <a:t>But is </a:t>
            </a:r>
            <a:r>
              <a:rPr lang="en-GB" sz="2400" dirty="0" smtClean="0">
                <a:solidFill>
                  <a:schemeClr val="tx2"/>
                </a:solidFill>
              </a:rPr>
              <a:t>not absurd  </a:t>
            </a:r>
            <a:r>
              <a:rPr lang="en-GB" sz="2400" b="0" dirty="0" smtClean="0"/>
              <a:t>because of </a:t>
            </a:r>
            <a:r>
              <a:rPr lang="en-GB" sz="2400" dirty="0" smtClean="0">
                <a:solidFill>
                  <a:schemeClr val="tx2"/>
                </a:solidFill>
              </a:rPr>
              <a:t>QM</a:t>
            </a:r>
          </a:p>
          <a:p>
            <a:pPr marL="0" indent="0" algn="ctr">
              <a:buNone/>
            </a:pPr>
            <a:endParaRPr lang="en-GB" sz="2400" b="0" dirty="0"/>
          </a:p>
          <a:p>
            <a:pPr marL="0" indent="0" algn="ctr">
              <a:buNone/>
            </a:pPr>
            <a:r>
              <a:rPr lang="en-GB" sz="2400" dirty="0" smtClean="0">
                <a:solidFill>
                  <a:schemeClr val="tx2"/>
                </a:solidFill>
              </a:rPr>
              <a:t>QM</a:t>
            </a:r>
            <a:r>
              <a:rPr lang="en-GB" sz="2400" b="0" dirty="0" smtClean="0"/>
              <a:t> = quantum mechanics.</a:t>
            </a:r>
            <a:r>
              <a:rPr lang="en-GB" sz="2400" b="0" dirty="0"/>
              <a:t/>
            </a:r>
            <a:br>
              <a:rPr lang="en-GB" sz="2400" b="0" dirty="0"/>
            </a:b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Inter. Infectious Diseases Conf - IIDC - Abdus Salam Forum, Rabwah, Dec 5-6, 2015</a:t>
            </a:r>
            <a:endParaRPr lang="en-US" altLang="zh-TW" dirty="0"/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8458200" y="6087042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6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614149" y="838200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Preface</a:t>
            </a:r>
          </a:p>
        </p:txBody>
      </p:sp>
    </p:spTree>
    <p:extLst>
      <p:ext uri="{BB962C8B-B14F-4D97-AF65-F5344CB8AC3E}">
        <p14:creationId xmlns:p14="http://schemas.microsoft.com/office/powerpoint/2010/main" val="245188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667657" y="762000"/>
            <a:ext cx="7772400" cy="1470025"/>
          </a:xfrm>
        </p:spPr>
        <p:txBody>
          <a:bodyPr/>
          <a:lstStyle/>
          <a:p>
            <a:r>
              <a:rPr lang="en-US" altLang="zh-HK" dirty="0" smtClean="0">
                <a:ea typeface="新細明體" pitchFamily="18" charset="-120"/>
              </a:rPr>
              <a:t>Principle of Operation </a:t>
            </a:r>
            <a:endParaRPr lang="zh-HK" altLang="en-US" dirty="0" smtClean="0">
              <a:ea typeface="新細明體" pitchFamily="18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133600"/>
            <a:ext cx="8648700" cy="1752600"/>
          </a:xfrm>
        </p:spPr>
        <p:txBody>
          <a:bodyPr/>
          <a:lstStyle/>
          <a:p>
            <a:r>
              <a:rPr lang="en-US" sz="2400" b="0" dirty="0" smtClean="0"/>
              <a:t>By </a:t>
            </a:r>
            <a:r>
              <a:rPr lang="en-US" sz="2400" dirty="0" smtClean="0">
                <a:solidFill>
                  <a:schemeClr val="tx2"/>
                </a:solidFill>
              </a:rPr>
              <a:t>QM</a:t>
            </a:r>
            <a:r>
              <a:rPr lang="en-US" altLang="zh-HK" sz="2400" b="0" dirty="0" smtClean="0">
                <a:ea typeface="新細明體" pitchFamily="18" charset="-120"/>
              </a:rPr>
              <a:t>, atoms in </a:t>
            </a:r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</a:rPr>
              <a:t>NPs</a:t>
            </a:r>
            <a:r>
              <a:rPr lang="en-US" altLang="zh-HK" sz="2400" b="0" dirty="0" smtClean="0">
                <a:solidFill>
                  <a:schemeClr val="tx2"/>
                </a:solidFill>
                <a:ea typeface="新細明體" pitchFamily="18" charset="-120"/>
              </a:rPr>
              <a:t> </a:t>
            </a:r>
            <a:r>
              <a:rPr lang="en-US" altLang="zh-HK" sz="2400" b="0" dirty="0" smtClean="0">
                <a:ea typeface="新細明體" pitchFamily="18" charset="-120"/>
              </a:rPr>
              <a:t>do not have the heat capacity to conserve </a:t>
            </a:r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</a:rPr>
              <a:t>b</a:t>
            </a:r>
            <a:r>
              <a:rPr lang="en-US" sz="2400" dirty="0" smtClean="0">
                <a:solidFill>
                  <a:schemeClr val="tx2"/>
                </a:solidFill>
              </a:rPr>
              <a:t>ody heat </a:t>
            </a:r>
            <a:r>
              <a:rPr lang="en-US" sz="2400" b="0" dirty="0" smtClean="0"/>
              <a:t>by an increase in </a:t>
            </a:r>
            <a:r>
              <a:rPr lang="en-US" sz="2400" dirty="0" smtClean="0">
                <a:solidFill>
                  <a:schemeClr val="tx2"/>
                </a:solidFill>
              </a:rPr>
              <a:t>temperature</a:t>
            </a:r>
            <a:r>
              <a:rPr lang="en-US" sz="2400" dirty="0" smtClean="0">
                <a:solidFill>
                  <a:srgbClr val="FFFF00"/>
                </a:solidFill>
              </a:rPr>
              <a:t>.</a:t>
            </a:r>
          </a:p>
          <a:p>
            <a:endParaRPr lang="en-US" sz="800" b="0" dirty="0" smtClean="0">
              <a:solidFill>
                <a:srgbClr val="FFFF00"/>
              </a:solidFill>
            </a:endParaRPr>
          </a:p>
          <a:p>
            <a:r>
              <a:rPr lang="en-US" sz="2400" b="0" dirty="0" smtClean="0"/>
              <a:t> </a:t>
            </a:r>
            <a:r>
              <a:rPr lang="en-US" altLang="zh-HK" sz="2400" b="0" dirty="0" smtClean="0">
                <a:ea typeface="新細明體" pitchFamily="18" charset="-120"/>
              </a:rPr>
              <a:t>Instead, </a:t>
            </a:r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</a:rPr>
              <a:t>QED</a:t>
            </a:r>
            <a:r>
              <a:rPr lang="en-US" altLang="zh-HK" sz="2400" b="0" dirty="0" smtClean="0">
                <a:ea typeface="新細明體" pitchFamily="18" charset="-120"/>
              </a:rPr>
              <a:t> conserves </a:t>
            </a:r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</a:rPr>
              <a:t>body heat </a:t>
            </a:r>
            <a:r>
              <a:rPr lang="en-US" altLang="zh-HK" sz="2400" b="0" dirty="0" smtClean="0">
                <a:ea typeface="新細明體" pitchFamily="18" charset="-120"/>
              </a:rPr>
              <a:t>by creating                 </a:t>
            </a:r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</a:rPr>
              <a:t>UVC</a:t>
            </a:r>
            <a:r>
              <a:rPr lang="en-US" altLang="zh-HK" sz="2400" b="0" dirty="0" smtClean="0">
                <a:ea typeface="新細明體" pitchFamily="18" charset="-120"/>
              </a:rPr>
              <a:t> radiation inside the </a:t>
            </a:r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</a:rPr>
              <a:t>NP</a:t>
            </a:r>
          </a:p>
          <a:p>
            <a:r>
              <a:rPr lang="en-US" altLang="zh-HK" sz="2400" b="0" dirty="0" smtClean="0">
                <a:ea typeface="新細明體" pitchFamily="18" charset="-120"/>
              </a:rPr>
              <a:t> </a:t>
            </a:r>
          </a:p>
          <a:p>
            <a:r>
              <a:rPr lang="en-US" altLang="zh-HK" sz="2400" b="0" dirty="0" smtClean="0">
                <a:ea typeface="新細明體" pitchFamily="18" charset="-120"/>
              </a:rPr>
              <a:t>For  refractive index</a:t>
            </a:r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</a:rPr>
              <a:t> n </a:t>
            </a:r>
            <a:r>
              <a:rPr lang="en-US" altLang="zh-HK" sz="2400" b="0" dirty="0" smtClean="0">
                <a:ea typeface="新細明體" pitchFamily="18" charset="-120"/>
              </a:rPr>
              <a:t>and diameter </a:t>
            </a:r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</a:rPr>
              <a:t>d </a:t>
            </a:r>
          </a:p>
          <a:p>
            <a:endParaRPr lang="en-US" altLang="zh-HK" sz="800" dirty="0" smtClean="0">
              <a:solidFill>
                <a:schemeClr val="tx2"/>
              </a:solidFill>
              <a:ea typeface="新細明體" pitchFamily="18" charset="-120"/>
            </a:endParaRPr>
          </a:p>
          <a:p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  <a:sym typeface="Symbol"/>
              </a:rPr>
              <a:t>  = 2 </a:t>
            </a:r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</a:rPr>
              <a:t>nd </a:t>
            </a:r>
            <a:endParaRPr lang="en-US" altLang="zh-HK" sz="2400" dirty="0">
              <a:solidFill>
                <a:schemeClr val="tx2"/>
              </a:solidFill>
              <a:ea typeface="新細明體" pitchFamily="18" charset="-120"/>
            </a:endParaRPr>
          </a:p>
          <a:p>
            <a:r>
              <a:rPr lang="en-US" altLang="zh-HK" sz="2400" b="0" dirty="0" smtClean="0">
                <a:ea typeface="新細明體" pitchFamily="18" charset="-120"/>
              </a:rPr>
              <a:t>ZnO </a:t>
            </a:r>
            <a:r>
              <a:rPr lang="en-US" altLang="zh-HK" sz="2400" b="0" dirty="0" smtClean="0">
                <a:ea typeface="新細明體" pitchFamily="18" charset="-120"/>
                <a:sym typeface="Symbol"/>
              </a:rPr>
              <a:t> </a:t>
            </a:r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  <a:sym typeface="Symbol"/>
              </a:rPr>
              <a:t>n</a:t>
            </a:r>
            <a:r>
              <a:rPr lang="en-US" altLang="zh-HK" sz="2400" b="0" dirty="0" smtClean="0">
                <a:ea typeface="新細明體" pitchFamily="18" charset="-120"/>
                <a:sym typeface="Symbol"/>
              </a:rPr>
              <a:t> = 2.5</a:t>
            </a:r>
            <a:r>
              <a:rPr lang="en-US" altLang="zh-HK" sz="2400" b="0" dirty="0" smtClean="0">
                <a:ea typeface="新細明體" pitchFamily="18" charset="-120"/>
              </a:rPr>
              <a:t>,  </a:t>
            </a:r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</a:rPr>
              <a:t>d </a:t>
            </a:r>
            <a:r>
              <a:rPr lang="en-US" altLang="zh-HK" sz="2400" b="0" dirty="0" smtClean="0">
                <a:ea typeface="新細明體" pitchFamily="18" charset="-120"/>
                <a:sym typeface="Symbol"/>
              </a:rPr>
              <a:t> </a:t>
            </a:r>
            <a:r>
              <a:rPr lang="en-US" altLang="zh-HK" sz="2400" b="0" dirty="0" smtClean="0">
                <a:ea typeface="新細明體" pitchFamily="18" charset="-120"/>
              </a:rPr>
              <a:t>50 nm</a:t>
            </a:r>
          </a:p>
          <a:p>
            <a:r>
              <a:rPr lang="en-US" altLang="zh-HK" sz="2400" dirty="0" smtClean="0">
                <a:solidFill>
                  <a:schemeClr val="tx2"/>
                </a:solidFill>
                <a:ea typeface="新細明體" pitchFamily="18" charset="-120"/>
                <a:sym typeface="Symbol"/>
              </a:rPr>
              <a:t>UVC </a:t>
            </a:r>
            <a:r>
              <a:rPr lang="en-US" altLang="zh-HK" sz="2400" b="0" dirty="0" smtClean="0">
                <a:ea typeface="新細明體" pitchFamily="18" charset="-120"/>
                <a:sym typeface="Symbol"/>
              </a:rPr>
              <a:t>    254 nm</a:t>
            </a:r>
            <a:r>
              <a:rPr lang="en-US" altLang="zh-HK" sz="2400" b="0" dirty="0" smtClean="0">
                <a:ea typeface="新細明體" pitchFamily="18" charset="-120"/>
              </a:rPr>
              <a:t>  </a:t>
            </a:r>
          </a:p>
          <a:p>
            <a:r>
              <a:rPr lang="en-US" altLang="zh-HK" sz="2400" b="0" dirty="0" smtClean="0">
                <a:ea typeface="新細明體" pitchFamily="18" charset="-120"/>
              </a:rPr>
              <a:t> </a:t>
            </a:r>
          </a:p>
          <a:p>
            <a:endParaRPr lang="en-US" altLang="zh-HK" sz="2400" b="0" dirty="0">
              <a:ea typeface="新細明體" pitchFamily="18" charset="-120"/>
            </a:endParaRPr>
          </a:p>
          <a:p>
            <a:endParaRPr lang="zh-HK" altLang="en-US" sz="2400" b="0" dirty="0" smtClean="0">
              <a:ea typeface="新細明體" pitchFamily="18" charset="-120"/>
            </a:endParaRPr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zh-TW" smtClean="0">
                <a:solidFill>
                  <a:srgbClr val="FFFF00"/>
                </a:solidFill>
              </a:rPr>
              <a:t>Inter. Infectious Diseases Conf - IIDC - Abdus Salam Forum, Rabwah, Dec 5-6, 2015</a:t>
            </a:r>
            <a:endParaRPr lang="en-US" altLang="zh-TW" dirty="0">
              <a:solidFill>
                <a:srgbClr val="FFFF00"/>
              </a:solidFill>
            </a:endParaRPr>
          </a:p>
        </p:txBody>
      </p:sp>
      <p:sp>
        <p:nvSpPr>
          <p:cNvPr id="17413" name="Text Box 25"/>
          <p:cNvSpPr txBox="1">
            <a:spLocks noChangeArrowheads="1"/>
          </p:cNvSpPr>
          <p:nvPr/>
        </p:nvSpPr>
        <p:spPr bwMode="auto">
          <a:xfrm>
            <a:off x="8458200" y="6019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b="1" dirty="0">
                <a:ea typeface="新細明體" pitchFamily="18" charset="-12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8387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9">
      <a:dk1>
        <a:srgbClr val="000000"/>
      </a:dk1>
      <a:lt1>
        <a:srgbClr val="FFFFFF"/>
      </a:lt1>
      <a:dk2>
        <a:srgbClr val="0000CC"/>
      </a:dk2>
      <a:lt2>
        <a:srgbClr val="FFFF00"/>
      </a:lt2>
      <a:accent1>
        <a:srgbClr val="FF9900"/>
      </a:accent1>
      <a:accent2>
        <a:srgbClr val="00FFFF"/>
      </a:accent2>
      <a:accent3>
        <a:srgbClr val="AAAAE2"/>
      </a:accent3>
      <a:accent4>
        <a:srgbClr val="DADADA"/>
      </a:accent4>
      <a:accent5>
        <a:srgbClr val="FFCAAA"/>
      </a:accent5>
      <a:accent6>
        <a:srgbClr val="00E7E7"/>
      </a:accent6>
      <a:hlink>
        <a:srgbClr val="FFFF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CC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E2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FFFF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CC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E2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FF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9722</TotalTime>
  <Words>1460</Words>
  <Application>Microsoft Office PowerPoint</Application>
  <PresentationFormat>On-screen Show (4:3)</PresentationFormat>
  <Paragraphs>292</Paragraphs>
  <Slides>26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Default Design</vt:lpstr>
      <vt:lpstr>Worksheet</vt:lpstr>
      <vt:lpstr>Equation</vt:lpstr>
      <vt:lpstr>Reduction of HAI   by  UVC Disposable Gloves?</vt:lpstr>
      <vt:lpstr>Introduction</vt:lpstr>
      <vt:lpstr>Background</vt:lpstr>
      <vt:lpstr>WHO Safe Hands Campaign</vt:lpstr>
      <vt:lpstr>WHO Safe Hands Campaign</vt:lpstr>
      <vt:lpstr>Problem</vt:lpstr>
      <vt:lpstr>Proposal</vt:lpstr>
      <vt:lpstr>Preface</vt:lpstr>
      <vt:lpstr>Principle of Operation </vt:lpstr>
      <vt:lpstr>Theory</vt:lpstr>
      <vt:lpstr>PowerPoint Presentation</vt:lpstr>
      <vt:lpstr>Conservation of Energy</vt:lpstr>
      <vt:lpstr>High EM Confinement?</vt:lpstr>
      <vt:lpstr>Implementation</vt:lpstr>
      <vt:lpstr>QED Protocol</vt:lpstr>
      <vt:lpstr>Body Heat</vt:lpstr>
      <vt:lpstr>Available UVC Dosage</vt:lpstr>
      <vt:lpstr>UVC Disinfection Dosage</vt:lpstr>
      <vt:lpstr>PowerPoint Presentation</vt:lpstr>
      <vt:lpstr>Extensions</vt:lpstr>
      <vt:lpstr>Ebola and Drinking Water</vt:lpstr>
      <vt:lpstr>Protocols</vt:lpstr>
      <vt:lpstr>Hand Washing</vt:lpstr>
      <vt:lpstr>Modifications</vt:lpstr>
      <vt:lpstr>Conclusion</vt:lpstr>
      <vt:lpstr>      Questions &amp; Papers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Memristors by Quantum Mechanics</dc:title>
  <dc:creator>Acer</dc:creator>
  <cp:lastModifiedBy>Acer</cp:lastModifiedBy>
  <cp:revision>777</cp:revision>
  <dcterms:created xsi:type="dcterms:W3CDTF">2011-07-17T19:05:40Z</dcterms:created>
  <dcterms:modified xsi:type="dcterms:W3CDTF">2015-12-06T02:15:40Z</dcterms:modified>
</cp:coreProperties>
</file>