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 id="2147483675" r:id="rId3"/>
  </p:sldMasterIdLst>
  <p:notesMasterIdLst>
    <p:notesMasterId r:id="rId32"/>
  </p:notesMasterIdLst>
  <p:handoutMasterIdLst>
    <p:handoutMasterId r:id="rId33"/>
  </p:handoutMasterIdLst>
  <p:sldIdLst>
    <p:sldId id="274" r:id="rId4"/>
    <p:sldId id="359" r:id="rId5"/>
    <p:sldId id="378" r:id="rId6"/>
    <p:sldId id="363" r:id="rId7"/>
    <p:sldId id="379" r:id="rId8"/>
    <p:sldId id="380" r:id="rId9"/>
    <p:sldId id="381" r:id="rId10"/>
    <p:sldId id="382" r:id="rId11"/>
    <p:sldId id="383" r:id="rId12"/>
    <p:sldId id="384" r:id="rId13"/>
    <p:sldId id="385" r:id="rId14"/>
    <p:sldId id="386" r:id="rId15"/>
    <p:sldId id="394" r:id="rId16"/>
    <p:sldId id="392" r:id="rId17"/>
    <p:sldId id="389" r:id="rId18"/>
    <p:sldId id="390" r:id="rId19"/>
    <p:sldId id="395" r:id="rId20"/>
    <p:sldId id="397" r:id="rId21"/>
    <p:sldId id="396" r:id="rId22"/>
    <p:sldId id="398" r:id="rId23"/>
    <p:sldId id="399" r:id="rId24"/>
    <p:sldId id="400" r:id="rId25"/>
    <p:sldId id="402" r:id="rId26"/>
    <p:sldId id="403" r:id="rId27"/>
    <p:sldId id="404" r:id="rId28"/>
    <p:sldId id="405" r:id="rId29"/>
    <p:sldId id="406" r:id="rId30"/>
    <p:sldId id="301" r:id="rId31"/>
  </p:sldIdLst>
  <p:sldSz cx="9144000" cy="6858000" type="letter"/>
  <p:notesSz cx="7315200" cy="9601200"/>
  <p:defaultTextStyle>
    <a:defPPr>
      <a:defRPr lang="en-US"/>
    </a:defPPr>
    <a:lvl1pPr algn="l" rtl="0" eaLnBrk="0" fontAlgn="base" hangingPunct="0">
      <a:spcBef>
        <a:spcPct val="20000"/>
      </a:spcBef>
      <a:spcAft>
        <a:spcPct val="0"/>
      </a:spcAft>
      <a:buChar char="•"/>
      <a:defRPr sz="2800" b="1" kern="1200">
        <a:solidFill>
          <a:schemeClr val="tx1"/>
        </a:solidFill>
        <a:latin typeface="Arial" charset="0"/>
        <a:ea typeface="+mn-ea"/>
        <a:cs typeface="+mn-cs"/>
      </a:defRPr>
    </a:lvl1pPr>
    <a:lvl2pPr marL="457200" algn="l" rtl="0" eaLnBrk="0" fontAlgn="base" hangingPunct="0">
      <a:spcBef>
        <a:spcPct val="20000"/>
      </a:spcBef>
      <a:spcAft>
        <a:spcPct val="0"/>
      </a:spcAft>
      <a:buChar char="•"/>
      <a:defRPr sz="2800" b="1" kern="1200">
        <a:solidFill>
          <a:schemeClr val="tx1"/>
        </a:solidFill>
        <a:latin typeface="Arial" charset="0"/>
        <a:ea typeface="+mn-ea"/>
        <a:cs typeface="+mn-cs"/>
      </a:defRPr>
    </a:lvl2pPr>
    <a:lvl3pPr marL="914400" algn="l" rtl="0" eaLnBrk="0" fontAlgn="base" hangingPunct="0">
      <a:spcBef>
        <a:spcPct val="20000"/>
      </a:spcBef>
      <a:spcAft>
        <a:spcPct val="0"/>
      </a:spcAft>
      <a:buChar char="•"/>
      <a:defRPr sz="2800" b="1" kern="1200">
        <a:solidFill>
          <a:schemeClr val="tx1"/>
        </a:solidFill>
        <a:latin typeface="Arial" charset="0"/>
        <a:ea typeface="+mn-ea"/>
        <a:cs typeface="+mn-cs"/>
      </a:defRPr>
    </a:lvl3pPr>
    <a:lvl4pPr marL="1371600" algn="l" rtl="0" eaLnBrk="0" fontAlgn="base" hangingPunct="0">
      <a:spcBef>
        <a:spcPct val="20000"/>
      </a:spcBef>
      <a:spcAft>
        <a:spcPct val="0"/>
      </a:spcAft>
      <a:buChar char="•"/>
      <a:defRPr sz="2800" b="1" kern="1200">
        <a:solidFill>
          <a:schemeClr val="tx1"/>
        </a:solidFill>
        <a:latin typeface="Arial" charset="0"/>
        <a:ea typeface="+mn-ea"/>
        <a:cs typeface="+mn-cs"/>
      </a:defRPr>
    </a:lvl4pPr>
    <a:lvl5pPr marL="1828800" algn="l" rtl="0" eaLnBrk="0" fontAlgn="base" hangingPunct="0">
      <a:spcBef>
        <a:spcPct val="20000"/>
      </a:spcBef>
      <a:spcAft>
        <a:spcPct val="0"/>
      </a:spcAft>
      <a:buChar char="•"/>
      <a:defRPr sz="2800" b="1" kern="1200">
        <a:solidFill>
          <a:schemeClr val="tx1"/>
        </a:solidFill>
        <a:latin typeface="Arial" charset="0"/>
        <a:ea typeface="+mn-ea"/>
        <a:cs typeface="+mn-cs"/>
      </a:defRPr>
    </a:lvl5pPr>
    <a:lvl6pPr marL="2286000" algn="l" defTabSz="914400" rtl="0" eaLnBrk="1" latinLnBrk="0" hangingPunct="1">
      <a:defRPr sz="2800" b="1" kern="1200">
        <a:solidFill>
          <a:schemeClr val="tx1"/>
        </a:solidFill>
        <a:latin typeface="Arial" charset="0"/>
        <a:ea typeface="+mn-ea"/>
        <a:cs typeface="+mn-cs"/>
      </a:defRPr>
    </a:lvl6pPr>
    <a:lvl7pPr marL="2743200" algn="l" defTabSz="914400" rtl="0" eaLnBrk="1" latinLnBrk="0" hangingPunct="1">
      <a:defRPr sz="2800" b="1" kern="1200">
        <a:solidFill>
          <a:schemeClr val="tx1"/>
        </a:solidFill>
        <a:latin typeface="Arial" charset="0"/>
        <a:ea typeface="+mn-ea"/>
        <a:cs typeface="+mn-cs"/>
      </a:defRPr>
    </a:lvl7pPr>
    <a:lvl8pPr marL="3200400" algn="l" defTabSz="914400" rtl="0" eaLnBrk="1" latinLnBrk="0" hangingPunct="1">
      <a:defRPr sz="2800" b="1" kern="1200">
        <a:solidFill>
          <a:schemeClr val="tx1"/>
        </a:solidFill>
        <a:latin typeface="Arial" charset="0"/>
        <a:ea typeface="+mn-ea"/>
        <a:cs typeface="+mn-cs"/>
      </a:defRPr>
    </a:lvl8pPr>
    <a:lvl9pPr marL="3657600" algn="l" defTabSz="914400" rtl="0" eaLnBrk="1" latinLnBrk="0" hangingPunct="1">
      <a:defRPr sz="28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003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40" autoAdjust="0"/>
    <p:restoredTop sz="94664" autoAdjust="0"/>
  </p:normalViewPr>
  <p:slideViewPr>
    <p:cSldViewPr>
      <p:cViewPr>
        <p:scale>
          <a:sx n="66" d="100"/>
          <a:sy n="66" d="100"/>
        </p:scale>
        <p:origin x="-1134"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56"/>
    </p:cViewPr>
  </p:sorterViewPr>
  <p:notesViewPr>
    <p:cSldViewPr>
      <p:cViewPr varScale="1">
        <p:scale>
          <a:sx n="30" d="100"/>
          <a:sy n="30" d="100"/>
        </p:scale>
        <p:origin x="-1398"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768817204301075"/>
          <c:y val="0.11004784688995216"/>
          <c:w val="0.65053763440860213"/>
          <c:h val="0.55023923444976075"/>
        </c:manualLayout>
      </c:layout>
      <c:scatterChart>
        <c:scatterStyle val="smoothMarker"/>
        <c:varyColors val="0"/>
        <c:ser>
          <c:idx val="0"/>
          <c:order val="0"/>
          <c:spPr>
            <a:ln w="52413">
              <a:solidFill>
                <a:schemeClr val="tx2"/>
              </a:solidFill>
              <a:prstDash val="solid"/>
            </a:ln>
          </c:spPr>
          <c:marker>
            <c:symbol val="none"/>
          </c:marker>
          <c:xVal>
            <c:numRef>
              <c:f>Sheet10!$A$1:$A$11</c:f>
              <c:numCache>
                <c:formatCode>General</c:formatCode>
                <c:ptCount val="11"/>
                <c:pt idx="0">
                  <c:v>0.5</c:v>
                </c:pt>
                <c:pt idx="1">
                  <c:v>1</c:v>
                </c:pt>
                <c:pt idx="2">
                  <c:v>5</c:v>
                </c:pt>
                <c:pt idx="3">
                  <c:v>10</c:v>
                </c:pt>
                <c:pt idx="4">
                  <c:v>15</c:v>
                </c:pt>
                <c:pt idx="5">
                  <c:v>30</c:v>
                </c:pt>
                <c:pt idx="6">
                  <c:v>50</c:v>
                </c:pt>
                <c:pt idx="7">
                  <c:v>100</c:v>
                </c:pt>
                <c:pt idx="8">
                  <c:v>200</c:v>
                </c:pt>
                <c:pt idx="9">
                  <c:v>500</c:v>
                </c:pt>
                <c:pt idx="10">
                  <c:v>1000</c:v>
                </c:pt>
              </c:numCache>
            </c:numRef>
          </c:xVal>
          <c:yVal>
            <c:numRef>
              <c:f>Sheet10!$B$1:$B$11</c:f>
              <c:numCache>
                <c:formatCode>General</c:formatCode>
                <c:ptCount val="11"/>
                <c:pt idx="0">
                  <c:v>5.0957036332685905E-42</c:v>
                </c:pt>
                <c:pt idx="1">
                  <c:v>1.7788850317712481E-21</c:v>
                </c:pt>
                <c:pt idx="2">
                  <c:v>1.6841714192322998E-5</c:v>
                </c:pt>
                <c:pt idx="3">
                  <c:v>1.0311336037545241E-3</c:v>
                </c:pt>
                <c:pt idx="4">
                  <c:v>3.5197509175350439E-3</c:v>
                </c:pt>
                <c:pt idx="5">
                  <c:v>1.0475149730031027E-2</c:v>
                </c:pt>
                <c:pt idx="6">
                  <c:v>1.5414817522314625E-2</c:v>
                </c:pt>
                <c:pt idx="7">
                  <c:v>2.0162534879552836E-2</c:v>
                </c:pt>
                <c:pt idx="8">
                  <c:v>2.2896751199405152E-2</c:v>
                </c:pt>
                <c:pt idx="9">
                  <c:v>2.4655549997575108E-2</c:v>
                </c:pt>
                <c:pt idx="10">
                  <c:v>2.5261650402904699E-2</c:v>
                </c:pt>
              </c:numCache>
            </c:numRef>
          </c:yVal>
          <c:smooth val="1"/>
        </c:ser>
        <c:dLbls>
          <c:showLegendKey val="0"/>
          <c:showVal val="0"/>
          <c:showCatName val="0"/>
          <c:showSerName val="0"/>
          <c:showPercent val="0"/>
          <c:showBubbleSize val="0"/>
        </c:dLbls>
        <c:axId val="22163456"/>
        <c:axId val="22165376"/>
      </c:scatterChart>
      <c:valAx>
        <c:axId val="22163456"/>
        <c:scaling>
          <c:logBase val="10"/>
          <c:orientation val="minMax"/>
          <c:max val="1000"/>
          <c:min val="1"/>
        </c:scaling>
        <c:delete val="0"/>
        <c:axPos val="b"/>
        <c:title>
          <c:tx>
            <c:rich>
              <a:bodyPr/>
              <a:lstStyle/>
              <a:p>
                <a:pPr>
                  <a:defRPr sz="971" b="0" i="0" u="none" strike="noStrike" baseline="0">
                    <a:solidFill>
                      <a:srgbClr val="000000"/>
                    </a:solidFill>
                    <a:latin typeface="Arial"/>
                    <a:ea typeface="Arial"/>
                    <a:cs typeface="Arial"/>
                  </a:defRPr>
                </a:pPr>
                <a:r>
                  <a:rPr lang="en-US" sz="2379" b="0" i="0" u="none" strike="noStrike" baseline="0">
                    <a:solidFill>
                      <a:srgbClr val="FFFFFF"/>
                    </a:solidFill>
                    <a:latin typeface="Arial"/>
                    <a:cs typeface="Arial"/>
                  </a:rPr>
                  <a:t>Thermal Wavelength -</a:t>
                </a:r>
                <a:r>
                  <a:rPr lang="en-US" sz="2379" b="0" i="0" u="none" strike="noStrike" baseline="0">
                    <a:solidFill>
                      <a:srgbClr val="FFFFFF"/>
                    </a:solidFill>
                    <a:latin typeface="Symbol"/>
                    <a:cs typeface="Arial"/>
                  </a:rPr>
                  <a:t> l</a:t>
                </a:r>
                <a:r>
                  <a:rPr lang="en-US" sz="2379" b="0" i="0" u="none" strike="noStrike" baseline="0">
                    <a:solidFill>
                      <a:srgbClr val="FFFFFF"/>
                    </a:solidFill>
                    <a:latin typeface="Arial"/>
                    <a:cs typeface="Arial"/>
                  </a:rPr>
                  <a:t> - microns</a:t>
                </a:r>
              </a:p>
            </c:rich>
          </c:tx>
          <c:layout>
            <c:manualLayout>
              <c:xMode val="edge"/>
              <c:yMode val="edge"/>
              <c:x val="0.28599357562056571"/>
              <c:y val="0.78873327224629464"/>
            </c:manualLayout>
          </c:layout>
          <c:overlay val="0"/>
          <c:spPr>
            <a:noFill/>
            <a:ln w="53721">
              <a:noFill/>
            </a:ln>
          </c:spPr>
        </c:title>
        <c:numFmt formatCode="General" sourceLinked="1"/>
        <c:majorTickMark val="out"/>
        <c:minorTickMark val="out"/>
        <c:tickLblPos val="nextTo"/>
        <c:spPr>
          <a:ln w="6715">
            <a:solidFill>
              <a:srgbClr val="FFFFFF"/>
            </a:solidFill>
            <a:prstDash val="solid"/>
          </a:ln>
        </c:spPr>
        <c:txPr>
          <a:bodyPr rot="0" vert="horz"/>
          <a:lstStyle/>
          <a:p>
            <a:pPr>
              <a:defRPr sz="2379" b="0" i="0" u="none" strike="noStrike" baseline="0">
                <a:solidFill>
                  <a:srgbClr val="FFFFFF"/>
                </a:solidFill>
                <a:latin typeface="Arial"/>
                <a:ea typeface="Arial"/>
                <a:cs typeface="Arial"/>
              </a:defRPr>
            </a:pPr>
            <a:endParaRPr lang="en-US"/>
          </a:p>
        </c:txPr>
        <c:crossAx val="22165376"/>
        <c:crossesAt val="1.0000000000000001E-5"/>
        <c:crossBetween val="midCat"/>
        <c:majorUnit val="10"/>
        <c:minorUnit val="10"/>
      </c:valAx>
      <c:valAx>
        <c:axId val="22165376"/>
        <c:scaling>
          <c:logBase val="10"/>
          <c:orientation val="minMax"/>
          <c:max val="0.1"/>
          <c:min val="1.0000000000000001E-5"/>
        </c:scaling>
        <c:delete val="0"/>
        <c:axPos val="l"/>
        <c:title>
          <c:tx>
            <c:rich>
              <a:bodyPr/>
              <a:lstStyle/>
              <a:p>
                <a:pPr>
                  <a:defRPr sz="2379" b="0" i="0" u="none" strike="noStrike" baseline="0">
                    <a:solidFill>
                      <a:srgbClr val="FFFFFF"/>
                    </a:solidFill>
                    <a:latin typeface="Arial"/>
                    <a:ea typeface="Arial"/>
                    <a:cs typeface="Arial"/>
                  </a:defRPr>
                </a:pPr>
                <a:r>
                  <a:rPr lang="en-US"/>
                  <a:t>Planck Energy - E - eV</a:t>
                </a:r>
              </a:p>
            </c:rich>
          </c:tx>
          <c:layout>
            <c:manualLayout>
              <c:xMode val="edge"/>
              <c:yMode val="edge"/>
              <c:x val="4.0322623905588446E-2"/>
              <c:y val="2.870821620670197E-2"/>
            </c:manualLayout>
          </c:layout>
          <c:overlay val="0"/>
          <c:spPr>
            <a:noFill/>
            <a:ln w="53721">
              <a:noFill/>
            </a:ln>
          </c:spPr>
        </c:title>
        <c:numFmt formatCode="General" sourceLinked="1"/>
        <c:majorTickMark val="out"/>
        <c:minorTickMark val="out"/>
        <c:tickLblPos val="nextTo"/>
        <c:spPr>
          <a:ln w="6715">
            <a:solidFill>
              <a:srgbClr val="FFFFFF"/>
            </a:solidFill>
            <a:prstDash val="solid"/>
          </a:ln>
        </c:spPr>
        <c:txPr>
          <a:bodyPr rot="0" vert="horz"/>
          <a:lstStyle/>
          <a:p>
            <a:pPr>
              <a:defRPr sz="2379" b="0" i="0" u="none" strike="noStrike" baseline="0">
                <a:solidFill>
                  <a:srgbClr val="FFFFFF"/>
                </a:solidFill>
                <a:latin typeface="Arial"/>
                <a:ea typeface="Arial"/>
                <a:cs typeface="Arial"/>
              </a:defRPr>
            </a:pPr>
            <a:endParaRPr lang="en-US"/>
          </a:p>
        </c:txPr>
        <c:crossAx val="22163456"/>
        <c:crosses val="autoZero"/>
        <c:crossBetween val="midCat"/>
        <c:majorUnit val="10"/>
        <c:minorUnit val="10"/>
      </c:valAx>
      <c:spPr>
        <a:noFill/>
        <a:ln w="26861">
          <a:solidFill>
            <a:srgbClr val="FFFFFF"/>
          </a:solidFill>
          <a:prstDash val="solid"/>
        </a:ln>
      </c:spPr>
    </c:plotArea>
    <c:plotVisOnly val="1"/>
    <c:dispBlanksAs val="gap"/>
    <c:showDLblsOverMax val="0"/>
  </c:chart>
  <c:spPr>
    <a:noFill/>
    <a:ln>
      <a:noFill/>
    </a:ln>
  </c:spPr>
  <c:txPr>
    <a:bodyPr/>
    <a:lstStyle/>
    <a:p>
      <a:pPr>
        <a:defRPr sz="2379"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768817204301075"/>
          <c:y val="0.11004784688995216"/>
          <c:w val="0.65053763440860213"/>
          <c:h val="0.55023923444976075"/>
        </c:manualLayout>
      </c:layout>
      <c:scatterChart>
        <c:scatterStyle val="smoothMarker"/>
        <c:varyColors val="0"/>
        <c:ser>
          <c:idx val="0"/>
          <c:order val="0"/>
          <c:spPr>
            <a:ln w="52654">
              <a:noFill/>
              <a:prstDash val="solid"/>
            </a:ln>
          </c:spPr>
          <c:marker>
            <c:symbol val="none"/>
          </c:marker>
          <c:xVal>
            <c:numRef>
              <c:f>Sheet10!$A$1:$A$11</c:f>
              <c:numCache>
                <c:formatCode>General</c:formatCode>
                <c:ptCount val="11"/>
                <c:pt idx="0">
                  <c:v>0.5</c:v>
                </c:pt>
                <c:pt idx="1">
                  <c:v>1</c:v>
                </c:pt>
                <c:pt idx="2">
                  <c:v>5</c:v>
                </c:pt>
                <c:pt idx="3">
                  <c:v>10</c:v>
                </c:pt>
                <c:pt idx="4">
                  <c:v>15</c:v>
                </c:pt>
                <c:pt idx="5">
                  <c:v>30</c:v>
                </c:pt>
                <c:pt idx="6">
                  <c:v>50</c:v>
                </c:pt>
                <c:pt idx="7">
                  <c:v>100</c:v>
                </c:pt>
                <c:pt idx="8">
                  <c:v>200</c:v>
                </c:pt>
                <c:pt idx="9">
                  <c:v>500</c:v>
                </c:pt>
                <c:pt idx="10">
                  <c:v>1000</c:v>
                </c:pt>
              </c:numCache>
            </c:numRef>
          </c:xVal>
          <c:yVal>
            <c:numRef>
              <c:f>Sheet10!$B$1:$B$11</c:f>
              <c:numCache>
                <c:formatCode>General</c:formatCode>
                <c:ptCount val="11"/>
                <c:pt idx="0">
                  <c:v>5.0957036332685905E-42</c:v>
                </c:pt>
                <c:pt idx="1">
                  <c:v>1.7788850317712481E-21</c:v>
                </c:pt>
                <c:pt idx="2">
                  <c:v>1.6841714192322998E-5</c:v>
                </c:pt>
                <c:pt idx="3">
                  <c:v>1.0311336037545241E-3</c:v>
                </c:pt>
                <c:pt idx="4">
                  <c:v>3.5197509175350439E-3</c:v>
                </c:pt>
                <c:pt idx="5">
                  <c:v>1.0475149730031027E-2</c:v>
                </c:pt>
                <c:pt idx="6">
                  <c:v>1.5414817522314625E-2</c:v>
                </c:pt>
                <c:pt idx="7">
                  <c:v>2.0162534879552836E-2</c:v>
                </c:pt>
                <c:pt idx="8">
                  <c:v>2.2896751199405152E-2</c:v>
                </c:pt>
                <c:pt idx="9">
                  <c:v>2.4655549997575108E-2</c:v>
                </c:pt>
                <c:pt idx="10">
                  <c:v>2.5261650402904699E-2</c:v>
                </c:pt>
              </c:numCache>
            </c:numRef>
          </c:yVal>
          <c:smooth val="1"/>
        </c:ser>
        <c:dLbls>
          <c:showLegendKey val="0"/>
          <c:showVal val="0"/>
          <c:showCatName val="0"/>
          <c:showSerName val="0"/>
          <c:showPercent val="0"/>
          <c:showBubbleSize val="0"/>
        </c:dLbls>
        <c:axId val="52839936"/>
        <c:axId val="52841856"/>
      </c:scatterChart>
      <c:valAx>
        <c:axId val="52839936"/>
        <c:scaling>
          <c:logBase val="10"/>
          <c:orientation val="minMax"/>
          <c:max val="1000"/>
          <c:min val="1"/>
        </c:scaling>
        <c:delete val="0"/>
        <c:axPos val="b"/>
        <c:title>
          <c:tx>
            <c:rich>
              <a:bodyPr/>
              <a:lstStyle/>
              <a:p>
                <a:pPr>
                  <a:defRPr sz="976" b="0" i="0" u="none" strike="noStrike" baseline="0">
                    <a:solidFill>
                      <a:srgbClr val="000000"/>
                    </a:solidFill>
                    <a:latin typeface="Arial"/>
                    <a:ea typeface="Arial"/>
                    <a:cs typeface="Arial"/>
                  </a:defRPr>
                </a:pPr>
                <a:r>
                  <a:rPr lang="en-US" sz="2390" b="0" i="0" u="none" strike="noStrike" baseline="0">
                    <a:solidFill>
                      <a:srgbClr val="FFFFFF"/>
                    </a:solidFill>
                    <a:latin typeface="Arial"/>
                    <a:cs typeface="Arial"/>
                  </a:rPr>
                  <a:t>Thermal Wavelength -</a:t>
                </a:r>
                <a:r>
                  <a:rPr lang="en-US" sz="2390" b="0" i="0" u="none" strike="noStrike" baseline="0">
                    <a:solidFill>
                      <a:srgbClr val="FFFFFF"/>
                    </a:solidFill>
                    <a:latin typeface="Symbol"/>
                    <a:cs typeface="Arial"/>
                  </a:rPr>
                  <a:t> l</a:t>
                </a:r>
                <a:r>
                  <a:rPr lang="en-US" sz="2390" b="0" i="0" u="none" strike="noStrike" baseline="0">
                    <a:solidFill>
                      <a:srgbClr val="FFFFFF"/>
                    </a:solidFill>
                    <a:latin typeface="Arial"/>
                    <a:cs typeface="Arial"/>
                  </a:rPr>
                  <a:t> - microns</a:t>
                </a:r>
              </a:p>
            </c:rich>
          </c:tx>
          <c:layout>
            <c:manualLayout>
              <c:xMode val="edge"/>
              <c:yMode val="edge"/>
              <c:x val="0.28599359836118043"/>
              <c:y val="0.7887332067681263"/>
            </c:manualLayout>
          </c:layout>
          <c:overlay val="0"/>
          <c:spPr>
            <a:noFill/>
            <a:ln w="53967">
              <a:noFill/>
            </a:ln>
          </c:spPr>
        </c:title>
        <c:numFmt formatCode="General" sourceLinked="1"/>
        <c:majorTickMark val="out"/>
        <c:minorTickMark val="out"/>
        <c:tickLblPos val="nextTo"/>
        <c:spPr>
          <a:ln w="6746">
            <a:solidFill>
              <a:srgbClr val="FFFFFF"/>
            </a:solidFill>
            <a:prstDash val="solid"/>
          </a:ln>
        </c:spPr>
        <c:txPr>
          <a:bodyPr rot="0" vert="horz"/>
          <a:lstStyle/>
          <a:p>
            <a:pPr>
              <a:defRPr sz="2390" b="0" i="0" u="none" strike="noStrike" baseline="0">
                <a:solidFill>
                  <a:srgbClr val="FFFFFF"/>
                </a:solidFill>
                <a:latin typeface="Arial"/>
                <a:ea typeface="Arial"/>
                <a:cs typeface="Arial"/>
              </a:defRPr>
            </a:pPr>
            <a:endParaRPr lang="en-US"/>
          </a:p>
        </c:txPr>
        <c:crossAx val="52841856"/>
        <c:crossesAt val="1.0000000000000001E-5"/>
        <c:crossBetween val="midCat"/>
        <c:majorUnit val="10"/>
        <c:minorUnit val="10"/>
      </c:valAx>
      <c:valAx>
        <c:axId val="52841856"/>
        <c:scaling>
          <c:logBase val="10"/>
          <c:orientation val="minMax"/>
          <c:max val="0.1"/>
          <c:min val="1.0000000000000001E-5"/>
        </c:scaling>
        <c:delete val="0"/>
        <c:axPos val="l"/>
        <c:title>
          <c:tx>
            <c:rich>
              <a:bodyPr/>
              <a:lstStyle/>
              <a:p>
                <a:pPr>
                  <a:defRPr sz="2390" b="0" i="0" u="none" strike="noStrike" baseline="0">
                    <a:solidFill>
                      <a:srgbClr val="FFFFFF"/>
                    </a:solidFill>
                    <a:latin typeface="Arial"/>
                    <a:ea typeface="Arial"/>
                    <a:cs typeface="Arial"/>
                  </a:defRPr>
                </a:pPr>
                <a:r>
                  <a:rPr lang="en-US"/>
                  <a:t>Planck Energy - E - eV</a:t>
                </a:r>
              </a:p>
            </c:rich>
          </c:tx>
          <c:layout>
            <c:manualLayout>
              <c:xMode val="edge"/>
              <c:yMode val="edge"/>
              <c:x val="4.0322642596504706E-2"/>
              <c:y val="2.8708308694614753E-2"/>
            </c:manualLayout>
          </c:layout>
          <c:overlay val="0"/>
          <c:spPr>
            <a:noFill/>
            <a:ln w="53967">
              <a:noFill/>
            </a:ln>
          </c:spPr>
        </c:title>
        <c:numFmt formatCode="General" sourceLinked="1"/>
        <c:majorTickMark val="out"/>
        <c:minorTickMark val="out"/>
        <c:tickLblPos val="nextTo"/>
        <c:spPr>
          <a:ln w="6746">
            <a:solidFill>
              <a:srgbClr val="FFFFFF"/>
            </a:solidFill>
            <a:prstDash val="solid"/>
          </a:ln>
        </c:spPr>
        <c:txPr>
          <a:bodyPr rot="0" vert="horz"/>
          <a:lstStyle/>
          <a:p>
            <a:pPr>
              <a:defRPr sz="2390" b="0" i="0" u="none" strike="noStrike" baseline="0">
                <a:solidFill>
                  <a:srgbClr val="FFFFFF"/>
                </a:solidFill>
                <a:latin typeface="Arial"/>
                <a:ea typeface="Arial"/>
                <a:cs typeface="Arial"/>
              </a:defRPr>
            </a:pPr>
            <a:endParaRPr lang="en-US"/>
          </a:p>
        </c:txPr>
        <c:crossAx val="52839936"/>
        <c:crosses val="autoZero"/>
        <c:crossBetween val="midCat"/>
        <c:majorUnit val="10"/>
        <c:minorUnit val="10"/>
      </c:valAx>
      <c:spPr>
        <a:noFill/>
        <a:ln w="26984">
          <a:solidFill>
            <a:srgbClr val="FFFFFF"/>
          </a:solidFill>
          <a:prstDash val="solid"/>
        </a:ln>
      </c:spPr>
    </c:plotArea>
    <c:plotVisOnly val="1"/>
    <c:dispBlanksAs val="gap"/>
    <c:showDLblsOverMax val="0"/>
  </c:chart>
  <c:spPr>
    <a:noFill/>
    <a:ln>
      <a:noFill/>
    </a:ln>
  </c:spPr>
  <c:txPr>
    <a:bodyPr/>
    <a:lstStyle/>
    <a:p>
      <a:pPr>
        <a:defRPr sz="2390" b="0"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335210221363839"/>
          <c:y val="7.4723419006586439E-2"/>
          <c:w val="0.73983114610673661"/>
          <c:h val="0.69373067949839606"/>
        </c:manualLayout>
      </c:layout>
      <c:scatterChart>
        <c:scatterStyle val="smoothMarker"/>
        <c:varyColors val="0"/>
        <c:ser>
          <c:idx val="0"/>
          <c:order val="0"/>
          <c:spPr>
            <a:ln w="50788">
              <a:solidFill>
                <a:schemeClr val="tx2"/>
              </a:solidFill>
            </a:ln>
          </c:spPr>
          <c:marker>
            <c:symbol val="none"/>
          </c:marker>
          <c:xVal>
            <c:numRef>
              <c:f>Sheet1!$A$1:$A$7</c:f>
              <c:numCache>
                <c:formatCode>General</c:formatCode>
                <c:ptCount val="7"/>
                <c:pt idx="0">
                  <c:v>1</c:v>
                </c:pt>
                <c:pt idx="1">
                  <c:v>5</c:v>
                </c:pt>
                <c:pt idx="2">
                  <c:v>10</c:v>
                </c:pt>
                <c:pt idx="3">
                  <c:v>50</c:v>
                </c:pt>
                <c:pt idx="4">
                  <c:v>100</c:v>
                </c:pt>
                <c:pt idx="5">
                  <c:v>500</c:v>
                </c:pt>
                <c:pt idx="6">
                  <c:v>1000</c:v>
                </c:pt>
              </c:numCache>
            </c:numRef>
          </c:xVal>
          <c:yVal>
            <c:numRef>
              <c:f>Sheet1!$C$1:$C$7</c:f>
              <c:numCache>
                <c:formatCode>General</c:formatCode>
                <c:ptCount val="7"/>
                <c:pt idx="0">
                  <c:v>5</c:v>
                </c:pt>
                <c:pt idx="1">
                  <c:v>25</c:v>
                </c:pt>
                <c:pt idx="2">
                  <c:v>50</c:v>
                </c:pt>
                <c:pt idx="3">
                  <c:v>250</c:v>
                </c:pt>
                <c:pt idx="4">
                  <c:v>500</c:v>
                </c:pt>
                <c:pt idx="5">
                  <c:v>2500</c:v>
                </c:pt>
                <c:pt idx="6">
                  <c:v>5000</c:v>
                </c:pt>
              </c:numCache>
            </c:numRef>
          </c:yVal>
          <c:smooth val="1"/>
        </c:ser>
        <c:ser>
          <c:idx val="1"/>
          <c:order val="1"/>
          <c:spPr>
            <a:ln w="50788"/>
          </c:spPr>
          <c:marker>
            <c:symbol val="none"/>
          </c:marker>
          <c:xVal>
            <c:numRef>
              <c:f>Sheet1!$A$1:$A$7</c:f>
              <c:numCache>
                <c:formatCode>General</c:formatCode>
                <c:ptCount val="7"/>
                <c:pt idx="0">
                  <c:v>1</c:v>
                </c:pt>
                <c:pt idx="1">
                  <c:v>5</c:v>
                </c:pt>
                <c:pt idx="2">
                  <c:v>10</c:v>
                </c:pt>
                <c:pt idx="3">
                  <c:v>50</c:v>
                </c:pt>
                <c:pt idx="4">
                  <c:v>100</c:v>
                </c:pt>
                <c:pt idx="5">
                  <c:v>500</c:v>
                </c:pt>
                <c:pt idx="6">
                  <c:v>1000</c:v>
                </c:pt>
              </c:numCache>
            </c:numRef>
          </c:xVal>
          <c:yVal>
            <c:numRef>
              <c:f>Sheet1!$D$1:$D$7</c:f>
              <c:numCache>
                <c:formatCode>General</c:formatCode>
                <c:ptCount val="7"/>
                <c:pt idx="0">
                  <c:v>3</c:v>
                </c:pt>
                <c:pt idx="1">
                  <c:v>15</c:v>
                </c:pt>
                <c:pt idx="2">
                  <c:v>30</c:v>
                </c:pt>
                <c:pt idx="3">
                  <c:v>150</c:v>
                </c:pt>
                <c:pt idx="4">
                  <c:v>300</c:v>
                </c:pt>
                <c:pt idx="5">
                  <c:v>1500</c:v>
                </c:pt>
                <c:pt idx="6">
                  <c:v>3000</c:v>
                </c:pt>
              </c:numCache>
            </c:numRef>
          </c:yVal>
          <c:smooth val="1"/>
        </c:ser>
        <c:dLbls>
          <c:showLegendKey val="0"/>
          <c:showVal val="0"/>
          <c:showCatName val="0"/>
          <c:showSerName val="0"/>
          <c:showPercent val="0"/>
          <c:showBubbleSize val="0"/>
        </c:dLbls>
        <c:axId val="20921728"/>
        <c:axId val="23929984"/>
      </c:scatterChart>
      <c:valAx>
        <c:axId val="20921728"/>
        <c:scaling>
          <c:logBase val="10"/>
          <c:orientation val="minMax"/>
          <c:max val="100"/>
        </c:scaling>
        <c:delete val="0"/>
        <c:axPos val="b"/>
        <c:numFmt formatCode="General" sourceLinked="1"/>
        <c:majorTickMark val="out"/>
        <c:minorTickMark val="out"/>
        <c:tickLblPos val="nextTo"/>
        <c:txPr>
          <a:bodyPr rot="0" vert="horz"/>
          <a:lstStyle/>
          <a:p>
            <a:pPr>
              <a:defRPr sz="1600" b="0" i="0" u="none" strike="noStrike" baseline="0">
                <a:solidFill>
                  <a:srgbClr val="FFFFFF"/>
                </a:solidFill>
                <a:latin typeface="Arial"/>
                <a:ea typeface="Arial"/>
                <a:cs typeface="Arial"/>
              </a:defRPr>
            </a:pPr>
            <a:endParaRPr lang="en-US"/>
          </a:p>
        </c:txPr>
        <c:crossAx val="23929984"/>
        <c:crosses val="autoZero"/>
        <c:crossBetween val="midCat"/>
      </c:valAx>
      <c:valAx>
        <c:axId val="23929984"/>
        <c:scaling>
          <c:logBase val="10"/>
          <c:orientation val="minMax"/>
          <c:max val="1000"/>
        </c:scaling>
        <c:delete val="0"/>
        <c:axPos val="l"/>
        <c:numFmt formatCode="General" sourceLinked="1"/>
        <c:majorTickMark val="out"/>
        <c:minorTickMark val="out"/>
        <c:tickLblPos val="nextTo"/>
        <c:txPr>
          <a:bodyPr/>
          <a:lstStyle/>
          <a:p>
            <a:pPr>
              <a:defRPr sz="1600"/>
            </a:pPr>
            <a:endParaRPr lang="en-US"/>
          </a:p>
        </c:txPr>
        <c:crossAx val="20921728"/>
        <c:crosses val="autoZero"/>
        <c:crossBetween val="midCat"/>
      </c:valAx>
      <c:spPr>
        <a:ln>
          <a:solidFill>
            <a:schemeClr val="tx1"/>
          </a:solidFill>
        </a:ln>
      </c:spPr>
    </c:plotArea>
    <c:plotVisOnly val="1"/>
    <c:dispBlanksAs val="gap"/>
    <c:showDLblsOverMax val="0"/>
  </c:chart>
  <c:spPr>
    <a:ln>
      <a:noFill/>
    </a:ln>
  </c:sp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0.29375</cdr:x>
      <cdr:y>0.84549</cdr:y>
    </cdr:from>
    <cdr:to>
      <cdr:x>0.84583</cdr:x>
      <cdr:y>0.93576</cdr:y>
    </cdr:to>
    <cdr:sp macro="" textlink="">
      <cdr:nvSpPr>
        <cdr:cNvPr id="2" name="TextBox 1"/>
        <cdr:cNvSpPr txBox="1"/>
      </cdr:nvSpPr>
      <cdr:spPr>
        <a:xfrm xmlns:a="http://schemas.openxmlformats.org/drawingml/2006/main">
          <a:off x="1343025" y="2319338"/>
          <a:ext cx="2524125" cy="2476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dr:relSizeAnchor xmlns:cdr="http://schemas.openxmlformats.org/drawingml/2006/chartDrawing">
    <cdr:from>
      <cdr:x>0.38491</cdr:x>
      <cdr:y>0.84906</cdr:y>
    </cdr:from>
    <cdr:to>
      <cdr:x>0.73507</cdr:x>
      <cdr:y>0.99489</cdr:y>
    </cdr:to>
    <cdr:sp macro="" textlink="">
      <cdr:nvSpPr>
        <cdr:cNvPr id="3" name="TextBox 2"/>
        <cdr:cNvSpPr txBox="1"/>
      </cdr:nvSpPr>
      <cdr:spPr>
        <a:xfrm xmlns:a="http://schemas.openxmlformats.org/drawingml/2006/main">
          <a:off x="2590800" y="3429000"/>
          <a:ext cx="2356931" cy="5889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solidFill>
                <a:schemeClr val="tx1"/>
              </a:solidFill>
            </a:rPr>
            <a:t>NP diameter - d - nm</a:t>
          </a:r>
        </a:p>
      </cdr:txBody>
    </cdr:sp>
  </cdr:relSizeAnchor>
  <cdr:relSizeAnchor xmlns:cdr="http://schemas.openxmlformats.org/drawingml/2006/chartDrawing">
    <cdr:from>
      <cdr:x>0.03767</cdr:x>
      <cdr:y>0.0816</cdr:y>
    </cdr:from>
    <cdr:to>
      <cdr:x>0.11094</cdr:x>
      <cdr:y>0.73003</cdr:y>
    </cdr:to>
    <cdr:sp macro="" textlink="">
      <cdr:nvSpPr>
        <cdr:cNvPr id="4" name="TextBox 1"/>
        <cdr:cNvSpPr txBox="1"/>
      </cdr:nvSpPr>
      <cdr:spPr>
        <a:xfrm xmlns:a="http://schemas.openxmlformats.org/drawingml/2006/main" rot="16200000">
          <a:off x="-549669" y="945753"/>
          <a:ext cx="1778794" cy="3349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solidFill>
                <a:schemeClr val="tx1"/>
              </a:solidFill>
            </a:rPr>
            <a:t>QED</a:t>
          </a:r>
          <a:r>
            <a:rPr lang="en-US" sz="1600" baseline="0" dirty="0">
              <a:solidFill>
                <a:schemeClr val="tx1"/>
              </a:solidFill>
            </a:rPr>
            <a:t> wavelength - </a:t>
          </a:r>
          <a:r>
            <a:rPr lang="en-US" sz="1600" baseline="0" dirty="0">
              <a:solidFill>
                <a:schemeClr val="tx1"/>
              </a:solidFill>
              <a:sym typeface="Symbol"/>
            </a:rPr>
            <a:t>  - </a:t>
          </a:r>
          <a:r>
            <a:rPr lang="en-US" sz="1600" dirty="0">
              <a:solidFill>
                <a:schemeClr val="tx1"/>
              </a:solidFill>
            </a:rPr>
            <a:t>nm</a:t>
          </a:r>
        </a:p>
      </cdr:txBody>
    </cdr:sp>
  </cdr:relSizeAnchor>
  <cdr:relSizeAnchor xmlns:cdr="http://schemas.openxmlformats.org/drawingml/2006/chartDrawing">
    <cdr:from>
      <cdr:x>0.19623</cdr:x>
      <cdr:y>0.19528</cdr:y>
    </cdr:from>
    <cdr:to>
      <cdr:x>0.93998</cdr:x>
      <cdr:y>0.20222</cdr:y>
    </cdr:to>
    <cdr:cxnSp macro="">
      <cdr:nvCxnSpPr>
        <cdr:cNvPr id="6" name="Straight Connector 5"/>
        <cdr:cNvCxnSpPr/>
      </cdr:nvCxnSpPr>
      <cdr:spPr>
        <a:xfrm xmlns:a="http://schemas.openxmlformats.org/drawingml/2006/main" flipV="1">
          <a:off x="1320800" y="788670"/>
          <a:ext cx="5006182" cy="28027"/>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0.83019</cdr:x>
      <cdr:y>0.19528</cdr:y>
    </cdr:from>
    <cdr:to>
      <cdr:x>0.84269</cdr:x>
      <cdr:y>0.21785</cdr:y>
    </cdr:to>
    <cdr:sp macro="" textlink="">
      <cdr:nvSpPr>
        <cdr:cNvPr id="8" name="Oval 7"/>
        <cdr:cNvSpPr/>
      </cdr:nvSpPr>
      <cdr:spPr>
        <a:xfrm xmlns:a="http://schemas.openxmlformats.org/drawingml/2006/main">
          <a:off x="5588000" y="788670"/>
          <a:ext cx="84137" cy="91151"/>
        </a:xfrm>
        <a:prstGeom xmlns:a="http://schemas.openxmlformats.org/drawingml/2006/main" prst="ellipse">
          <a:avLst/>
        </a:prstGeom>
        <a:solidFill xmlns:a="http://schemas.openxmlformats.org/drawingml/2006/main">
          <a:schemeClr val="tx1"/>
        </a:solidFill>
        <a:ln xmlns:a="http://schemas.openxmlformats.org/drawingml/2006/main">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0.90943</cdr:x>
      <cdr:y>0.18868</cdr:y>
    </cdr:from>
    <cdr:to>
      <cdr:x>0.92193</cdr:x>
      <cdr:y>0.21125</cdr:y>
    </cdr:to>
    <cdr:sp macro="" textlink="">
      <cdr:nvSpPr>
        <cdr:cNvPr id="9" name="Oval 8"/>
        <cdr:cNvSpPr/>
      </cdr:nvSpPr>
      <cdr:spPr>
        <a:xfrm xmlns:a="http://schemas.openxmlformats.org/drawingml/2006/main">
          <a:off x="6121400" y="762000"/>
          <a:ext cx="84138" cy="91151"/>
        </a:xfrm>
        <a:prstGeom xmlns:a="http://schemas.openxmlformats.org/drawingml/2006/main" prst="ellipse">
          <a:avLst/>
        </a:prstGeom>
        <a:solidFill xmlns:a="http://schemas.openxmlformats.org/drawingml/2006/main">
          <a:schemeClr val="tx1"/>
        </a:solidFill>
        <a:ln xmlns:a="http://schemas.openxmlformats.org/drawingml/2006/main">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0.34583</cdr:x>
      <cdr:y>0.30729</cdr:y>
    </cdr:from>
    <cdr:to>
      <cdr:x>0.44583</cdr:x>
      <cdr:y>0.39757</cdr:y>
    </cdr:to>
    <cdr:sp macro="" textlink="">
      <cdr:nvSpPr>
        <cdr:cNvPr id="10" name="TextBox 9"/>
        <cdr:cNvSpPr txBox="1"/>
      </cdr:nvSpPr>
      <cdr:spPr>
        <a:xfrm xmlns:a="http://schemas.openxmlformats.org/drawingml/2006/main">
          <a:off x="1581149" y="842963"/>
          <a:ext cx="457201" cy="2476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solidFill>
                <a:schemeClr val="tx1"/>
              </a:solidFill>
            </a:rPr>
            <a:t>ZnO</a:t>
          </a:r>
        </a:p>
      </cdr:txBody>
    </cdr:sp>
  </cdr:relSizeAnchor>
  <cdr:relSizeAnchor xmlns:cdr="http://schemas.openxmlformats.org/drawingml/2006/chartDrawing">
    <cdr:from>
      <cdr:x>0.42264</cdr:x>
      <cdr:y>0.50943</cdr:y>
    </cdr:from>
    <cdr:to>
      <cdr:x>0.50226</cdr:x>
      <cdr:y>0.59971</cdr:y>
    </cdr:to>
    <cdr:sp macro="" textlink="">
      <cdr:nvSpPr>
        <cdr:cNvPr id="12" name="TextBox 1"/>
        <cdr:cNvSpPr txBox="1"/>
      </cdr:nvSpPr>
      <cdr:spPr>
        <a:xfrm xmlns:a="http://schemas.openxmlformats.org/drawingml/2006/main">
          <a:off x="2844800" y="2057400"/>
          <a:ext cx="535899" cy="3646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solidFill>
                <a:schemeClr val="tx1"/>
              </a:solidFill>
            </a:rPr>
            <a:t>Fe</a:t>
          </a:r>
        </a:p>
      </cdr:txBody>
    </cdr:sp>
  </cdr:relSizeAnchor>
  <cdr:relSizeAnchor xmlns:cdr="http://schemas.openxmlformats.org/drawingml/2006/chartDrawing">
    <cdr:from>
      <cdr:x>0.34028</cdr:x>
      <cdr:y>0.10185</cdr:y>
    </cdr:from>
    <cdr:to>
      <cdr:x>0.46458</cdr:x>
      <cdr:y>0.19213</cdr:y>
    </cdr:to>
    <cdr:sp macro="" textlink="">
      <cdr:nvSpPr>
        <cdr:cNvPr id="15" name="TextBox 1"/>
        <cdr:cNvSpPr txBox="1"/>
      </cdr:nvSpPr>
      <cdr:spPr>
        <a:xfrm xmlns:a="http://schemas.openxmlformats.org/drawingml/2006/main">
          <a:off x="1555750" y="279400"/>
          <a:ext cx="568325" cy="2476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solidFill>
                <a:schemeClr val="tx1"/>
              </a:solidFill>
            </a:rPr>
            <a:t>UV-C</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171825"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t" anchorCtr="0" compatLnSpc="1">
            <a:prstTxWarp prst="textNoShape">
              <a:avLst/>
            </a:prstTxWarp>
          </a:bodyPr>
          <a:lstStyle>
            <a:lvl1pPr defTabSz="965200">
              <a:spcBef>
                <a:spcPct val="0"/>
              </a:spcBef>
              <a:buFontTx/>
              <a:buNone/>
              <a:defRPr sz="1300" b="0">
                <a:latin typeface="Times New Roman" pitchFamily="18" charset="0"/>
              </a:defRPr>
            </a:lvl1pPr>
          </a:lstStyle>
          <a:p>
            <a:pPr>
              <a:defRPr/>
            </a:pPr>
            <a:endParaRPr lang="en-US" altLang="zh-TW"/>
          </a:p>
        </p:txBody>
      </p:sp>
      <p:sp>
        <p:nvSpPr>
          <p:cNvPr id="25603" name="Rectangle 3"/>
          <p:cNvSpPr>
            <a:spLocks noGrp="1" noChangeArrowheads="1"/>
          </p:cNvSpPr>
          <p:nvPr>
            <p:ph type="dt" sz="quarter" idx="1"/>
          </p:nvPr>
        </p:nvSpPr>
        <p:spPr bwMode="auto">
          <a:xfrm>
            <a:off x="4143375" y="0"/>
            <a:ext cx="3171825"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t" anchorCtr="0" compatLnSpc="1">
            <a:prstTxWarp prst="textNoShape">
              <a:avLst/>
            </a:prstTxWarp>
          </a:bodyPr>
          <a:lstStyle>
            <a:lvl1pPr algn="r" defTabSz="965200">
              <a:spcBef>
                <a:spcPct val="0"/>
              </a:spcBef>
              <a:buFontTx/>
              <a:buNone/>
              <a:defRPr sz="1300" b="0">
                <a:latin typeface="Times New Roman" pitchFamily="18" charset="0"/>
              </a:defRPr>
            </a:lvl1pPr>
          </a:lstStyle>
          <a:p>
            <a:pPr>
              <a:defRPr/>
            </a:pPr>
            <a:endParaRPr lang="en-US" altLang="zh-TW"/>
          </a:p>
        </p:txBody>
      </p:sp>
      <p:sp>
        <p:nvSpPr>
          <p:cNvPr id="25604" name="Rectangle 4"/>
          <p:cNvSpPr>
            <a:spLocks noGrp="1" noChangeArrowheads="1"/>
          </p:cNvSpPr>
          <p:nvPr>
            <p:ph type="ftr" sz="quarter" idx="2"/>
          </p:nvPr>
        </p:nvSpPr>
        <p:spPr bwMode="auto">
          <a:xfrm>
            <a:off x="0" y="9123363"/>
            <a:ext cx="31718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b" anchorCtr="0" compatLnSpc="1">
            <a:prstTxWarp prst="textNoShape">
              <a:avLst/>
            </a:prstTxWarp>
          </a:bodyPr>
          <a:lstStyle>
            <a:lvl1pPr defTabSz="965200">
              <a:spcBef>
                <a:spcPct val="0"/>
              </a:spcBef>
              <a:buFontTx/>
              <a:buNone/>
              <a:defRPr sz="1300" b="0">
                <a:latin typeface="Times New Roman" pitchFamily="18" charset="0"/>
              </a:defRPr>
            </a:lvl1pPr>
          </a:lstStyle>
          <a:p>
            <a:pPr>
              <a:defRPr/>
            </a:pPr>
            <a:endParaRPr lang="en-US" altLang="zh-TW"/>
          </a:p>
        </p:txBody>
      </p:sp>
      <p:sp>
        <p:nvSpPr>
          <p:cNvPr id="25605" name="Rectangle 5"/>
          <p:cNvSpPr>
            <a:spLocks noGrp="1" noChangeArrowheads="1"/>
          </p:cNvSpPr>
          <p:nvPr>
            <p:ph type="sldNum" sz="quarter" idx="3"/>
          </p:nvPr>
        </p:nvSpPr>
        <p:spPr bwMode="auto">
          <a:xfrm>
            <a:off x="4143375" y="9123363"/>
            <a:ext cx="31718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b" anchorCtr="0" compatLnSpc="1">
            <a:prstTxWarp prst="textNoShape">
              <a:avLst/>
            </a:prstTxWarp>
          </a:bodyPr>
          <a:lstStyle>
            <a:lvl1pPr algn="r" defTabSz="965200">
              <a:spcBef>
                <a:spcPct val="0"/>
              </a:spcBef>
              <a:buFontTx/>
              <a:buNone/>
              <a:defRPr sz="1300" b="0">
                <a:latin typeface="Times New Roman" pitchFamily="18" charset="0"/>
              </a:defRPr>
            </a:lvl1pPr>
          </a:lstStyle>
          <a:p>
            <a:pPr>
              <a:defRPr/>
            </a:pPr>
            <a:fld id="{6CDDE5A5-CBAD-444F-A9DC-084915BB6BB2}" type="slidenum">
              <a:rPr lang="zh-TW" altLang="en-US"/>
              <a:pPr>
                <a:defRPr/>
              </a:pPr>
              <a:t>‹#›</a:t>
            </a:fld>
            <a:endParaRPr lang="en-US" altLang="zh-TW"/>
          </a:p>
        </p:txBody>
      </p:sp>
    </p:spTree>
    <p:extLst>
      <p:ext uri="{BB962C8B-B14F-4D97-AF65-F5344CB8AC3E}">
        <p14:creationId xmlns:p14="http://schemas.microsoft.com/office/powerpoint/2010/main" val="9070345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1825"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t" anchorCtr="0" compatLnSpc="1">
            <a:prstTxWarp prst="textNoShape">
              <a:avLst/>
            </a:prstTxWarp>
          </a:bodyPr>
          <a:lstStyle>
            <a:lvl1pPr defTabSz="965200">
              <a:spcBef>
                <a:spcPct val="0"/>
              </a:spcBef>
              <a:buFontTx/>
              <a:buNone/>
              <a:defRPr sz="1300" b="0">
                <a:latin typeface="Times New Roman" pitchFamily="18" charset="0"/>
              </a:defRPr>
            </a:lvl1pPr>
          </a:lstStyle>
          <a:p>
            <a:pPr>
              <a:defRPr/>
            </a:pPr>
            <a:endParaRPr lang="en-US" altLang="zh-TW"/>
          </a:p>
        </p:txBody>
      </p:sp>
      <p:sp>
        <p:nvSpPr>
          <p:cNvPr id="3075" name="Rectangle 3"/>
          <p:cNvSpPr>
            <a:spLocks noGrp="1" noChangeArrowheads="1"/>
          </p:cNvSpPr>
          <p:nvPr>
            <p:ph type="dt" idx="1"/>
          </p:nvPr>
        </p:nvSpPr>
        <p:spPr bwMode="auto">
          <a:xfrm>
            <a:off x="4143375" y="0"/>
            <a:ext cx="3171825"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t" anchorCtr="0" compatLnSpc="1">
            <a:prstTxWarp prst="textNoShape">
              <a:avLst/>
            </a:prstTxWarp>
          </a:bodyPr>
          <a:lstStyle>
            <a:lvl1pPr algn="r" defTabSz="965200">
              <a:spcBef>
                <a:spcPct val="0"/>
              </a:spcBef>
              <a:buFontTx/>
              <a:buNone/>
              <a:defRPr sz="1300" b="0">
                <a:latin typeface="Times New Roman" pitchFamily="18" charset="0"/>
              </a:defRPr>
            </a:lvl1pPr>
          </a:lstStyle>
          <a:p>
            <a:pPr>
              <a:defRPr/>
            </a:pPr>
            <a:endParaRPr lang="en-US" altLang="zh-TW"/>
          </a:p>
        </p:txBody>
      </p:sp>
      <p:sp>
        <p:nvSpPr>
          <p:cNvPr id="48132" name="Rectangle 4"/>
          <p:cNvSpPr>
            <a:spLocks noGrp="1" noRot="1" noChangeAspect="1" noChangeArrowheads="1" noTextEdit="1"/>
          </p:cNvSpPr>
          <p:nvPr>
            <p:ph type="sldImg" idx="2"/>
          </p:nvPr>
        </p:nvSpPr>
        <p:spPr bwMode="auto">
          <a:xfrm>
            <a:off x="1257300" y="722313"/>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74725" y="4560888"/>
            <a:ext cx="5365750"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t" anchorCtr="0" compatLnSpc="1">
            <a:prstTxWarp prst="textNoShape">
              <a:avLst/>
            </a:prstTxWarp>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p>
        </p:txBody>
      </p:sp>
      <p:sp>
        <p:nvSpPr>
          <p:cNvPr id="3078" name="Rectangle 6"/>
          <p:cNvSpPr>
            <a:spLocks noGrp="1" noChangeArrowheads="1"/>
          </p:cNvSpPr>
          <p:nvPr>
            <p:ph type="ftr" sz="quarter" idx="4"/>
          </p:nvPr>
        </p:nvSpPr>
        <p:spPr bwMode="auto">
          <a:xfrm>
            <a:off x="0" y="9123363"/>
            <a:ext cx="31718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b" anchorCtr="0" compatLnSpc="1">
            <a:prstTxWarp prst="textNoShape">
              <a:avLst/>
            </a:prstTxWarp>
          </a:bodyPr>
          <a:lstStyle>
            <a:lvl1pPr defTabSz="965200">
              <a:spcBef>
                <a:spcPct val="0"/>
              </a:spcBef>
              <a:buFontTx/>
              <a:buNone/>
              <a:defRPr sz="1300" b="0">
                <a:latin typeface="Times New Roman" pitchFamily="18" charset="0"/>
              </a:defRPr>
            </a:lvl1pPr>
          </a:lstStyle>
          <a:p>
            <a:pPr>
              <a:defRPr/>
            </a:pPr>
            <a:endParaRPr lang="en-US" altLang="zh-TW"/>
          </a:p>
        </p:txBody>
      </p:sp>
      <p:sp>
        <p:nvSpPr>
          <p:cNvPr id="3079" name="Rectangle 7"/>
          <p:cNvSpPr>
            <a:spLocks noGrp="1" noChangeArrowheads="1"/>
          </p:cNvSpPr>
          <p:nvPr>
            <p:ph type="sldNum" sz="quarter" idx="5"/>
          </p:nvPr>
        </p:nvSpPr>
        <p:spPr bwMode="auto">
          <a:xfrm>
            <a:off x="4143375" y="9123363"/>
            <a:ext cx="3171825"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8" tIns="48324" rIns="96648" bIns="48324" numCol="1" anchor="b" anchorCtr="0" compatLnSpc="1">
            <a:prstTxWarp prst="textNoShape">
              <a:avLst/>
            </a:prstTxWarp>
          </a:bodyPr>
          <a:lstStyle>
            <a:lvl1pPr algn="r" defTabSz="965200">
              <a:spcBef>
                <a:spcPct val="0"/>
              </a:spcBef>
              <a:buFontTx/>
              <a:buNone/>
              <a:defRPr sz="1300" b="0">
                <a:latin typeface="Times New Roman" pitchFamily="18" charset="0"/>
              </a:defRPr>
            </a:lvl1pPr>
          </a:lstStyle>
          <a:p>
            <a:pPr>
              <a:defRPr/>
            </a:pPr>
            <a:fld id="{EC86E75E-AF22-4566-B3BD-85801004E8F7}" type="slidenum">
              <a:rPr lang="zh-TW" altLang="en-US"/>
              <a:pPr>
                <a:defRPr/>
              </a:pPr>
              <a:t>‹#›</a:t>
            </a:fld>
            <a:endParaRPr lang="en-US" altLang="zh-TW"/>
          </a:p>
        </p:txBody>
      </p:sp>
    </p:spTree>
    <p:extLst>
      <p:ext uri="{BB962C8B-B14F-4D97-AF65-F5344CB8AC3E}">
        <p14:creationId xmlns:p14="http://schemas.microsoft.com/office/powerpoint/2010/main" val="36106298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defTabSz="965200">
              <a:defRPr sz="2800" b="1">
                <a:solidFill>
                  <a:schemeClr val="tx1"/>
                </a:solidFill>
                <a:latin typeface="Arial" charset="0"/>
              </a:defRPr>
            </a:lvl1pPr>
            <a:lvl2pPr marL="742950" indent="-285750" defTabSz="965200">
              <a:defRPr sz="2800" b="1">
                <a:solidFill>
                  <a:schemeClr val="tx1"/>
                </a:solidFill>
                <a:latin typeface="Arial" charset="0"/>
              </a:defRPr>
            </a:lvl2pPr>
            <a:lvl3pPr marL="1143000" indent="-228600" defTabSz="965200">
              <a:defRPr sz="2800" b="1">
                <a:solidFill>
                  <a:schemeClr val="tx1"/>
                </a:solidFill>
                <a:latin typeface="Arial" charset="0"/>
              </a:defRPr>
            </a:lvl3pPr>
            <a:lvl4pPr marL="1600200" indent="-228600" defTabSz="965200">
              <a:defRPr sz="2800" b="1">
                <a:solidFill>
                  <a:schemeClr val="tx1"/>
                </a:solidFill>
                <a:latin typeface="Arial" charset="0"/>
              </a:defRPr>
            </a:lvl4pPr>
            <a:lvl5pPr marL="2057400" indent="-228600" defTabSz="965200">
              <a:defRPr sz="2800" b="1">
                <a:solidFill>
                  <a:schemeClr val="tx1"/>
                </a:solidFill>
                <a:latin typeface="Arial" charset="0"/>
              </a:defRPr>
            </a:lvl5pPr>
            <a:lvl6pPr marL="2514600" indent="-228600" defTabSz="965200" eaLnBrk="0" fontAlgn="base" hangingPunct="0">
              <a:spcBef>
                <a:spcPct val="20000"/>
              </a:spcBef>
              <a:spcAft>
                <a:spcPct val="0"/>
              </a:spcAft>
              <a:buChar char="•"/>
              <a:defRPr sz="2800" b="1">
                <a:solidFill>
                  <a:schemeClr val="tx1"/>
                </a:solidFill>
                <a:latin typeface="Arial" charset="0"/>
              </a:defRPr>
            </a:lvl6pPr>
            <a:lvl7pPr marL="2971800" indent="-228600" defTabSz="965200" eaLnBrk="0" fontAlgn="base" hangingPunct="0">
              <a:spcBef>
                <a:spcPct val="20000"/>
              </a:spcBef>
              <a:spcAft>
                <a:spcPct val="0"/>
              </a:spcAft>
              <a:buChar char="•"/>
              <a:defRPr sz="2800" b="1">
                <a:solidFill>
                  <a:schemeClr val="tx1"/>
                </a:solidFill>
                <a:latin typeface="Arial" charset="0"/>
              </a:defRPr>
            </a:lvl7pPr>
            <a:lvl8pPr marL="3429000" indent="-228600" defTabSz="965200" eaLnBrk="0" fontAlgn="base" hangingPunct="0">
              <a:spcBef>
                <a:spcPct val="20000"/>
              </a:spcBef>
              <a:spcAft>
                <a:spcPct val="0"/>
              </a:spcAft>
              <a:buChar char="•"/>
              <a:defRPr sz="2800" b="1">
                <a:solidFill>
                  <a:schemeClr val="tx1"/>
                </a:solidFill>
                <a:latin typeface="Arial" charset="0"/>
              </a:defRPr>
            </a:lvl8pPr>
            <a:lvl9pPr marL="3886200" indent="-228600" defTabSz="965200" eaLnBrk="0" fontAlgn="base" hangingPunct="0">
              <a:spcBef>
                <a:spcPct val="20000"/>
              </a:spcBef>
              <a:spcAft>
                <a:spcPct val="0"/>
              </a:spcAft>
              <a:buChar char="•"/>
              <a:defRPr sz="2800" b="1">
                <a:solidFill>
                  <a:schemeClr val="tx1"/>
                </a:solidFill>
                <a:latin typeface="Arial" charset="0"/>
              </a:defRPr>
            </a:lvl9pPr>
          </a:lstStyle>
          <a:p>
            <a:fld id="{DA2D0F39-7537-46C2-98BC-97D6C8522C44}" type="slidenum">
              <a:rPr lang="zh-TW" altLang="en-US" sz="1300" b="0" smtClean="0">
                <a:latin typeface="Times New Roman" pitchFamily="18" charset="0"/>
              </a:rPr>
              <a:pPr/>
              <a:t>1</a:t>
            </a:fld>
            <a:endParaRPr lang="en-US" altLang="zh-TW" sz="1300" b="0" smtClean="0">
              <a:latin typeface="Times New Roman" pitchFamily="18" charset="0"/>
            </a:endParaRPr>
          </a:p>
        </p:txBody>
      </p:sp>
      <p:sp>
        <p:nvSpPr>
          <p:cNvPr id="49155" name="Rectangle 1026"/>
          <p:cNvSpPr>
            <a:spLocks noGrp="1" noRot="1" noChangeAspect="1" noChangeArrowheads="1" noTextEdit="1"/>
          </p:cNvSpPr>
          <p:nvPr>
            <p:ph type="sldImg"/>
          </p:nvPr>
        </p:nvSpPr>
        <p:spPr>
          <a:solidFill>
            <a:srgbClr val="FFFFFF"/>
          </a:solidFill>
          <a:ln/>
        </p:spPr>
      </p:sp>
      <p:sp>
        <p:nvSpPr>
          <p:cNvPr id="49156" name="Rectangle 1027"/>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zh-TW" sz="1000" smtClean="0">
                <a:latin typeface="Arial" charset="0"/>
              </a:rPr>
              <a:t>Enter speaker notes here.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65200">
              <a:defRPr sz="2800" b="1">
                <a:solidFill>
                  <a:schemeClr val="tx1"/>
                </a:solidFill>
                <a:latin typeface="Arial" charset="0"/>
              </a:defRPr>
            </a:lvl1pPr>
            <a:lvl2pPr marL="742950" indent="-285750" defTabSz="965200">
              <a:defRPr sz="2800" b="1">
                <a:solidFill>
                  <a:schemeClr val="tx1"/>
                </a:solidFill>
                <a:latin typeface="Arial" charset="0"/>
              </a:defRPr>
            </a:lvl2pPr>
            <a:lvl3pPr marL="1143000" indent="-228600" defTabSz="965200">
              <a:defRPr sz="2800" b="1">
                <a:solidFill>
                  <a:schemeClr val="tx1"/>
                </a:solidFill>
                <a:latin typeface="Arial" charset="0"/>
              </a:defRPr>
            </a:lvl3pPr>
            <a:lvl4pPr marL="1600200" indent="-228600" defTabSz="965200">
              <a:defRPr sz="2800" b="1">
                <a:solidFill>
                  <a:schemeClr val="tx1"/>
                </a:solidFill>
                <a:latin typeface="Arial" charset="0"/>
              </a:defRPr>
            </a:lvl4pPr>
            <a:lvl5pPr marL="2057400" indent="-228600" defTabSz="965200">
              <a:defRPr sz="2800" b="1">
                <a:solidFill>
                  <a:schemeClr val="tx1"/>
                </a:solidFill>
                <a:latin typeface="Arial" charset="0"/>
              </a:defRPr>
            </a:lvl5pPr>
            <a:lvl6pPr marL="2514600" indent="-228600" defTabSz="965200" eaLnBrk="0" fontAlgn="base" hangingPunct="0">
              <a:spcBef>
                <a:spcPct val="20000"/>
              </a:spcBef>
              <a:spcAft>
                <a:spcPct val="0"/>
              </a:spcAft>
              <a:buChar char="•"/>
              <a:defRPr sz="2800" b="1">
                <a:solidFill>
                  <a:schemeClr val="tx1"/>
                </a:solidFill>
                <a:latin typeface="Arial" charset="0"/>
              </a:defRPr>
            </a:lvl6pPr>
            <a:lvl7pPr marL="2971800" indent="-228600" defTabSz="965200" eaLnBrk="0" fontAlgn="base" hangingPunct="0">
              <a:spcBef>
                <a:spcPct val="20000"/>
              </a:spcBef>
              <a:spcAft>
                <a:spcPct val="0"/>
              </a:spcAft>
              <a:buChar char="•"/>
              <a:defRPr sz="2800" b="1">
                <a:solidFill>
                  <a:schemeClr val="tx1"/>
                </a:solidFill>
                <a:latin typeface="Arial" charset="0"/>
              </a:defRPr>
            </a:lvl7pPr>
            <a:lvl8pPr marL="3429000" indent="-228600" defTabSz="965200" eaLnBrk="0" fontAlgn="base" hangingPunct="0">
              <a:spcBef>
                <a:spcPct val="20000"/>
              </a:spcBef>
              <a:spcAft>
                <a:spcPct val="0"/>
              </a:spcAft>
              <a:buChar char="•"/>
              <a:defRPr sz="2800" b="1">
                <a:solidFill>
                  <a:schemeClr val="tx1"/>
                </a:solidFill>
                <a:latin typeface="Arial" charset="0"/>
              </a:defRPr>
            </a:lvl8pPr>
            <a:lvl9pPr marL="3886200" indent="-228600" defTabSz="965200" eaLnBrk="0" fontAlgn="base" hangingPunct="0">
              <a:spcBef>
                <a:spcPct val="20000"/>
              </a:spcBef>
              <a:spcAft>
                <a:spcPct val="0"/>
              </a:spcAft>
              <a:buChar char="•"/>
              <a:defRPr sz="2800" b="1">
                <a:solidFill>
                  <a:schemeClr val="tx1"/>
                </a:solidFill>
                <a:latin typeface="Arial" charset="0"/>
              </a:defRPr>
            </a:lvl9pPr>
          </a:lstStyle>
          <a:p>
            <a:fld id="{B4BAFD30-FBA4-43CE-B609-E0D047FC0361}" type="slidenum">
              <a:rPr lang="zh-TW" altLang="en-US" sz="1300" b="0" smtClean="0">
                <a:latin typeface="Times New Roman" pitchFamily="18" charset="0"/>
              </a:rPr>
              <a:pPr/>
              <a:t>2</a:t>
            </a:fld>
            <a:endParaRPr lang="en-US" altLang="zh-TW" sz="1300" b="0" smtClean="0">
              <a:latin typeface="Times New Roman"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zh-TW"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endParaRPr lang="en-US" altLang="en-US" smtClean="0"/>
          </a:p>
        </p:txBody>
      </p:sp>
      <p:sp>
        <p:nvSpPr>
          <p:cNvPr id="51204" name="Slide Number Placeholder 3"/>
          <p:cNvSpPr>
            <a:spLocks noGrp="1"/>
          </p:cNvSpPr>
          <p:nvPr>
            <p:ph type="sldNum" sz="quarter" idx="5"/>
          </p:nvPr>
        </p:nvSpPr>
        <p:spPr>
          <a:noFill/>
        </p:spPr>
        <p:txBody>
          <a:bodyPr/>
          <a:lstStyle>
            <a:lvl1pPr defTabSz="965200">
              <a:defRPr sz="2800" b="1">
                <a:solidFill>
                  <a:schemeClr val="tx1"/>
                </a:solidFill>
                <a:latin typeface="Arial" charset="0"/>
              </a:defRPr>
            </a:lvl1pPr>
            <a:lvl2pPr marL="742950" indent="-285750" defTabSz="965200">
              <a:defRPr sz="2800" b="1">
                <a:solidFill>
                  <a:schemeClr val="tx1"/>
                </a:solidFill>
                <a:latin typeface="Arial" charset="0"/>
              </a:defRPr>
            </a:lvl2pPr>
            <a:lvl3pPr marL="1143000" indent="-228600" defTabSz="965200">
              <a:defRPr sz="2800" b="1">
                <a:solidFill>
                  <a:schemeClr val="tx1"/>
                </a:solidFill>
                <a:latin typeface="Arial" charset="0"/>
              </a:defRPr>
            </a:lvl3pPr>
            <a:lvl4pPr marL="1600200" indent="-228600" defTabSz="965200">
              <a:defRPr sz="2800" b="1">
                <a:solidFill>
                  <a:schemeClr val="tx1"/>
                </a:solidFill>
                <a:latin typeface="Arial" charset="0"/>
              </a:defRPr>
            </a:lvl4pPr>
            <a:lvl5pPr marL="2057400" indent="-228600" defTabSz="965200">
              <a:defRPr sz="2800" b="1">
                <a:solidFill>
                  <a:schemeClr val="tx1"/>
                </a:solidFill>
                <a:latin typeface="Arial" charset="0"/>
              </a:defRPr>
            </a:lvl5pPr>
            <a:lvl6pPr marL="2514600" indent="-228600" defTabSz="965200" eaLnBrk="0" fontAlgn="base" hangingPunct="0">
              <a:spcBef>
                <a:spcPct val="20000"/>
              </a:spcBef>
              <a:spcAft>
                <a:spcPct val="0"/>
              </a:spcAft>
              <a:buChar char="•"/>
              <a:defRPr sz="2800" b="1">
                <a:solidFill>
                  <a:schemeClr val="tx1"/>
                </a:solidFill>
                <a:latin typeface="Arial" charset="0"/>
              </a:defRPr>
            </a:lvl6pPr>
            <a:lvl7pPr marL="2971800" indent="-228600" defTabSz="965200" eaLnBrk="0" fontAlgn="base" hangingPunct="0">
              <a:spcBef>
                <a:spcPct val="20000"/>
              </a:spcBef>
              <a:spcAft>
                <a:spcPct val="0"/>
              </a:spcAft>
              <a:buChar char="•"/>
              <a:defRPr sz="2800" b="1">
                <a:solidFill>
                  <a:schemeClr val="tx1"/>
                </a:solidFill>
                <a:latin typeface="Arial" charset="0"/>
              </a:defRPr>
            </a:lvl7pPr>
            <a:lvl8pPr marL="3429000" indent="-228600" defTabSz="965200" eaLnBrk="0" fontAlgn="base" hangingPunct="0">
              <a:spcBef>
                <a:spcPct val="20000"/>
              </a:spcBef>
              <a:spcAft>
                <a:spcPct val="0"/>
              </a:spcAft>
              <a:buChar char="•"/>
              <a:defRPr sz="2800" b="1">
                <a:solidFill>
                  <a:schemeClr val="tx1"/>
                </a:solidFill>
                <a:latin typeface="Arial" charset="0"/>
              </a:defRPr>
            </a:lvl8pPr>
            <a:lvl9pPr marL="3886200" indent="-228600" defTabSz="965200" eaLnBrk="0" fontAlgn="base" hangingPunct="0">
              <a:spcBef>
                <a:spcPct val="20000"/>
              </a:spcBef>
              <a:spcAft>
                <a:spcPct val="0"/>
              </a:spcAft>
              <a:buChar char="•"/>
              <a:defRPr sz="2800" b="1">
                <a:solidFill>
                  <a:schemeClr val="tx1"/>
                </a:solidFill>
                <a:latin typeface="Arial" charset="0"/>
              </a:defRPr>
            </a:lvl9pPr>
          </a:lstStyle>
          <a:p>
            <a:fld id="{577CE7A8-AA28-4A0C-A23E-D8BB9F83317B}" type="slidenum">
              <a:rPr lang="en-US" altLang="en-US" sz="1300" b="0" smtClean="0">
                <a:solidFill>
                  <a:srgbClr val="000000"/>
                </a:solidFill>
                <a:latin typeface="Times New Roman" pitchFamily="18" charset="0"/>
              </a:rPr>
              <a:pPr/>
              <a:t>14</a:t>
            </a:fld>
            <a:endParaRPr lang="en-US" altLang="en-US" sz="1300" b="0" smtClean="0">
              <a:solidFill>
                <a:srgbClr val="000000"/>
              </a:solidFill>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endParaRPr lang="en-US" altLang="en-US" smtClean="0"/>
          </a:p>
        </p:txBody>
      </p:sp>
      <p:sp>
        <p:nvSpPr>
          <p:cNvPr id="52228" name="Slide Number Placeholder 3"/>
          <p:cNvSpPr>
            <a:spLocks noGrp="1"/>
          </p:cNvSpPr>
          <p:nvPr>
            <p:ph type="sldNum" sz="quarter" idx="5"/>
          </p:nvPr>
        </p:nvSpPr>
        <p:spPr>
          <a:noFill/>
        </p:spPr>
        <p:txBody>
          <a:bodyPr/>
          <a:lstStyle>
            <a:lvl1pPr defTabSz="965200">
              <a:defRPr sz="2800" b="1">
                <a:solidFill>
                  <a:schemeClr val="tx1"/>
                </a:solidFill>
                <a:latin typeface="Arial" charset="0"/>
              </a:defRPr>
            </a:lvl1pPr>
            <a:lvl2pPr marL="742950" indent="-285750" defTabSz="965200">
              <a:defRPr sz="2800" b="1">
                <a:solidFill>
                  <a:schemeClr val="tx1"/>
                </a:solidFill>
                <a:latin typeface="Arial" charset="0"/>
              </a:defRPr>
            </a:lvl2pPr>
            <a:lvl3pPr marL="1143000" indent="-228600" defTabSz="965200">
              <a:defRPr sz="2800" b="1">
                <a:solidFill>
                  <a:schemeClr val="tx1"/>
                </a:solidFill>
                <a:latin typeface="Arial" charset="0"/>
              </a:defRPr>
            </a:lvl3pPr>
            <a:lvl4pPr marL="1600200" indent="-228600" defTabSz="965200">
              <a:defRPr sz="2800" b="1">
                <a:solidFill>
                  <a:schemeClr val="tx1"/>
                </a:solidFill>
                <a:latin typeface="Arial" charset="0"/>
              </a:defRPr>
            </a:lvl4pPr>
            <a:lvl5pPr marL="2057400" indent="-228600" defTabSz="965200">
              <a:defRPr sz="2800" b="1">
                <a:solidFill>
                  <a:schemeClr val="tx1"/>
                </a:solidFill>
                <a:latin typeface="Arial" charset="0"/>
              </a:defRPr>
            </a:lvl5pPr>
            <a:lvl6pPr marL="2514600" indent="-228600" defTabSz="965200" eaLnBrk="0" fontAlgn="base" hangingPunct="0">
              <a:spcBef>
                <a:spcPct val="20000"/>
              </a:spcBef>
              <a:spcAft>
                <a:spcPct val="0"/>
              </a:spcAft>
              <a:buChar char="•"/>
              <a:defRPr sz="2800" b="1">
                <a:solidFill>
                  <a:schemeClr val="tx1"/>
                </a:solidFill>
                <a:latin typeface="Arial" charset="0"/>
              </a:defRPr>
            </a:lvl6pPr>
            <a:lvl7pPr marL="2971800" indent="-228600" defTabSz="965200" eaLnBrk="0" fontAlgn="base" hangingPunct="0">
              <a:spcBef>
                <a:spcPct val="20000"/>
              </a:spcBef>
              <a:spcAft>
                <a:spcPct val="0"/>
              </a:spcAft>
              <a:buChar char="•"/>
              <a:defRPr sz="2800" b="1">
                <a:solidFill>
                  <a:schemeClr val="tx1"/>
                </a:solidFill>
                <a:latin typeface="Arial" charset="0"/>
              </a:defRPr>
            </a:lvl7pPr>
            <a:lvl8pPr marL="3429000" indent="-228600" defTabSz="965200" eaLnBrk="0" fontAlgn="base" hangingPunct="0">
              <a:spcBef>
                <a:spcPct val="20000"/>
              </a:spcBef>
              <a:spcAft>
                <a:spcPct val="0"/>
              </a:spcAft>
              <a:buChar char="•"/>
              <a:defRPr sz="2800" b="1">
                <a:solidFill>
                  <a:schemeClr val="tx1"/>
                </a:solidFill>
                <a:latin typeface="Arial" charset="0"/>
              </a:defRPr>
            </a:lvl8pPr>
            <a:lvl9pPr marL="3886200" indent="-228600" defTabSz="965200" eaLnBrk="0" fontAlgn="base" hangingPunct="0">
              <a:spcBef>
                <a:spcPct val="20000"/>
              </a:spcBef>
              <a:spcAft>
                <a:spcPct val="0"/>
              </a:spcAft>
              <a:buChar char="•"/>
              <a:defRPr sz="2800" b="1">
                <a:solidFill>
                  <a:schemeClr val="tx1"/>
                </a:solidFill>
                <a:latin typeface="Arial" charset="0"/>
              </a:defRPr>
            </a:lvl9pPr>
          </a:lstStyle>
          <a:p>
            <a:fld id="{FECEFC4F-6516-48FD-A47C-FB5623FB961C}" type="slidenum">
              <a:rPr lang="en-US" altLang="en-US" sz="1300" b="0" smtClean="0">
                <a:latin typeface="Times New Roman" pitchFamily="18" charset="0"/>
              </a:rPr>
              <a:pPr/>
              <a:t>16</a:t>
            </a:fld>
            <a:endParaRPr lang="en-US" altLang="en-US" sz="1300" b="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65200">
              <a:defRPr sz="2800" b="1">
                <a:solidFill>
                  <a:schemeClr val="tx1"/>
                </a:solidFill>
                <a:latin typeface="Arial" charset="0"/>
              </a:defRPr>
            </a:lvl1pPr>
            <a:lvl2pPr marL="742950" indent="-285750" defTabSz="965200">
              <a:defRPr sz="2800" b="1">
                <a:solidFill>
                  <a:schemeClr val="tx1"/>
                </a:solidFill>
                <a:latin typeface="Arial" charset="0"/>
              </a:defRPr>
            </a:lvl2pPr>
            <a:lvl3pPr marL="1143000" indent="-228600" defTabSz="965200">
              <a:defRPr sz="2800" b="1">
                <a:solidFill>
                  <a:schemeClr val="tx1"/>
                </a:solidFill>
                <a:latin typeface="Arial" charset="0"/>
              </a:defRPr>
            </a:lvl3pPr>
            <a:lvl4pPr marL="1600200" indent="-228600" defTabSz="965200">
              <a:defRPr sz="2800" b="1">
                <a:solidFill>
                  <a:schemeClr val="tx1"/>
                </a:solidFill>
                <a:latin typeface="Arial" charset="0"/>
              </a:defRPr>
            </a:lvl4pPr>
            <a:lvl5pPr marL="2057400" indent="-228600" defTabSz="965200">
              <a:defRPr sz="2800" b="1">
                <a:solidFill>
                  <a:schemeClr val="tx1"/>
                </a:solidFill>
                <a:latin typeface="Arial" charset="0"/>
              </a:defRPr>
            </a:lvl5pPr>
            <a:lvl6pPr marL="2514600" indent="-228600" defTabSz="965200" eaLnBrk="0" fontAlgn="base" hangingPunct="0">
              <a:spcBef>
                <a:spcPct val="20000"/>
              </a:spcBef>
              <a:spcAft>
                <a:spcPct val="0"/>
              </a:spcAft>
              <a:buChar char="•"/>
              <a:defRPr sz="2800" b="1">
                <a:solidFill>
                  <a:schemeClr val="tx1"/>
                </a:solidFill>
                <a:latin typeface="Arial" charset="0"/>
              </a:defRPr>
            </a:lvl6pPr>
            <a:lvl7pPr marL="2971800" indent="-228600" defTabSz="965200" eaLnBrk="0" fontAlgn="base" hangingPunct="0">
              <a:spcBef>
                <a:spcPct val="20000"/>
              </a:spcBef>
              <a:spcAft>
                <a:spcPct val="0"/>
              </a:spcAft>
              <a:buChar char="•"/>
              <a:defRPr sz="2800" b="1">
                <a:solidFill>
                  <a:schemeClr val="tx1"/>
                </a:solidFill>
                <a:latin typeface="Arial" charset="0"/>
              </a:defRPr>
            </a:lvl7pPr>
            <a:lvl8pPr marL="3429000" indent="-228600" defTabSz="965200" eaLnBrk="0" fontAlgn="base" hangingPunct="0">
              <a:spcBef>
                <a:spcPct val="20000"/>
              </a:spcBef>
              <a:spcAft>
                <a:spcPct val="0"/>
              </a:spcAft>
              <a:buChar char="•"/>
              <a:defRPr sz="2800" b="1">
                <a:solidFill>
                  <a:schemeClr val="tx1"/>
                </a:solidFill>
                <a:latin typeface="Arial" charset="0"/>
              </a:defRPr>
            </a:lvl8pPr>
            <a:lvl9pPr marL="3886200" indent="-228600" defTabSz="965200" eaLnBrk="0" fontAlgn="base" hangingPunct="0">
              <a:spcBef>
                <a:spcPct val="20000"/>
              </a:spcBef>
              <a:spcAft>
                <a:spcPct val="0"/>
              </a:spcAft>
              <a:buChar char="•"/>
              <a:defRPr sz="2800" b="1">
                <a:solidFill>
                  <a:schemeClr val="tx1"/>
                </a:solidFill>
                <a:latin typeface="Arial" charset="0"/>
              </a:defRPr>
            </a:lvl9pPr>
          </a:lstStyle>
          <a:p>
            <a:fld id="{64622134-8D61-49F5-B1A7-EF5BBB3E6873}" type="slidenum">
              <a:rPr lang="zh-TW" altLang="en-US" sz="1300" b="0" smtClean="0">
                <a:latin typeface="Times New Roman" pitchFamily="18" charset="0"/>
              </a:rPr>
              <a:pPr/>
              <a:t>28</a:t>
            </a:fld>
            <a:endParaRPr lang="en-US" altLang="zh-TW" sz="1300" b="0" smtClean="0">
              <a:latin typeface="Times New Roman"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r>
              <a:rPr lang="en-US" altLang="zh-TW" sz="1000" smtClean="0">
                <a:latin typeface="Arial" charset="0"/>
              </a:rPr>
              <a:t>Enter speaker notes here.</a:t>
            </a:r>
          </a:p>
          <a:p>
            <a:pPr eaLnBrk="1" hangingPunct="1"/>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11 th Biotechnology and Biotech Industries Meet., July 28-29, Berlin, 2016</a:t>
            </a:r>
          </a:p>
        </p:txBody>
      </p:sp>
      <p:sp>
        <p:nvSpPr>
          <p:cNvPr id="6" name="Rectangle 6"/>
          <p:cNvSpPr>
            <a:spLocks noGrp="1" noChangeArrowheads="1"/>
          </p:cNvSpPr>
          <p:nvPr>
            <p:ph type="sldNum" sz="quarter" idx="12"/>
          </p:nvPr>
        </p:nvSpPr>
        <p:spPr>
          <a:ln/>
        </p:spPr>
        <p:txBody>
          <a:bodyPr/>
          <a:lstStyle>
            <a:lvl1pPr>
              <a:defRPr/>
            </a:lvl1pPr>
          </a:lstStyle>
          <a:p>
            <a:pPr>
              <a:defRPr/>
            </a:pPr>
            <a:fld id="{056114E9-554A-4DAA-B8FE-46EC695F6CF2}" type="slidenum">
              <a:rPr lang="zh-TW" altLang="en-US"/>
              <a:pPr>
                <a:defRPr/>
              </a:pPr>
              <a:t>‹#›</a:t>
            </a:fld>
            <a:endParaRPr lang="en-US" altLang="zh-TW"/>
          </a:p>
        </p:txBody>
      </p:sp>
    </p:spTree>
    <p:extLst>
      <p:ext uri="{BB962C8B-B14F-4D97-AF65-F5344CB8AC3E}">
        <p14:creationId xmlns:p14="http://schemas.microsoft.com/office/powerpoint/2010/main" val="24876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11 th Biotechnology and Biotech Industries Meet., July 28-29, Berlin, 2016</a:t>
            </a:r>
          </a:p>
        </p:txBody>
      </p:sp>
      <p:sp>
        <p:nvSpPr>
          <p:cNvPr id="6" name="Rectangle 6"/>
          <p:cNvSpPr>
            <a:spLocks noGrp="1" noChangeArrowheads="1"/>
          </p:cNvSpPr>
          <p:nvPr>
            <p:ph type="sldNum" sz="quarter" idx="12"/>
          </p:nvPr>
        </p:nvSpPr>
        <p:spPr>
          <a:ln/>
        </p:spPr>
        <p:txBody>
          <a:bodyPr/>
          <a:lstStyle>
            <a:lvl1pPr>
              <a:defRPr/>
            </a:lvl1pPr>
          </a:lstStyle>
          <a:p>
            <a:pPr>
              <a:defRPr/>
            </a:pPr>
            <a:fld id="{5ED75050-B44E-4F2C-B240-0D1BFB1C5D2D}" type="slidenum">
              <a:rPr lang="zh-TW" altLang="en-US"/>
              <a:pPr>
                <a:defRPr/>
              </a:pPr>
              <a:t>‹#›</a:t>
            </a:fld>
            <a:endParaRPr lang="en-US" altLang="zh-TW"/>
          </a:p>
        </p:txBody>
      </p:sp>
    </p:spTree>
    <p:extLst>
      <p:ext uri="{BB962C8B-B14F-4D97-AF65-F5344CB8AC3E}">
        <p14:creationId xmlns:p14="http://schemas.microsoft.com/office/powerpoint/2010/main" val="561642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11 th Biotechnology and Biotech Industries Meet., July 28-29, Berlin, 2016</a:t>
            </a:r>
          </a:p>
        </p:txBody>
      </p:sp>
      <p:sp>
        <p:nvSpPr>
          <p:cNvPr id="6" name="Rectangle 6"/>
          <p:cNvSpPr>
            <a:spLocks noGrp="1" noChangeArrowheads="1"/>
          </p:cNvSpPr>
          <p:nvPr>
            <p:ph type="sldNum" sz="quarter" idx="12"/>
          </p:nvPr>
        </p:nvSpPr>
        <p:spPr>
          <a:ln/>
        </p:spPr>
        <p:txBody>
          <a:bodyPr/>
          <a:lstStyle>
            <a:lvl1pPr>
              <a:defRPr/>
            </a:lvl1pPr>
          </a:lstStyle>
          <a:p>
            <a:pPr>
              <a:defRPr/>
            </a:pPr>
            <a:fld id="{D72985AF-3E13-4C7D-A871-1E32E7472076}" type="slidenum">
              <a:rPr lang="zh-TW" altLang="en-US"/>
              <a:pPr>
                <a:defRPr/>
              </a:pPr>
              <a:t>‹#›</a:t>
            </a:fld>
            <a:endParaRPr lang="en-US" altLang="zh-TW"/>
          </a:p>
        </p:txBody>
      </p:sp>
    </p:spTree>
    <p:extLst>
      <p:ext uri="{BB962C8B-B14F-4D97-AF65-F5344CB8AC3E}">
        <p14:creationId xmlns:p14="http://schemas.microsoft.com/office/powerpoint/2010/main" val="817901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11 th Biotechnology and Biotech Industries Meet., July 28-29, Berlin, 2016</a:t>
            </a:r>
          </a:p>
        </p:txBody>
      </p:sp>
      <p:sp>
        <p:nvSpPr>
          <p:cNvPr id="7" name="Rectangle 6"/>
          <p:cNvSpPr>
            <a:spLocks noGrp="1" noChangeArrowheads="1"/>
          </p:cNvSpPr>
          <p:nvPr>
            <p:ph type="sldNum" sz="quarter" idx="12"/>
          </p:nvPr>
        </p:nvSpPr>
        <p:spPr>
          <a:ln/>
        </p:spPr>
        <p:txBody>
          <a:bodyPr/>
          <a:lstStyle>
            <a:lvl1pPr>
              <a:defRPr/>
            </a:lvl1pPr>
          </a:lstStyle>
          <a:p>
            <a:pPr>
              <a:defRPr/>
            </a:pPr>
            <a:fld id="{19299967-0DE8-4EC5-B4B9-99131E59E073}" type="slidenum">
              <a:rPr lang="zh-TW" altLang="en-US"/>
              <a:pPr>
                <a:defRPr/>
              </a:pPr>
              <a:t>‹#›</a:t>
            </a:fld>
            <a:endParaRPr lang="en-US" altLang="zh-TW"/>
          </a:p>
        </p:txBody>
      </p:sp>
    </p:spTree>
    <p:extLst>
      <p:ext uri="{BB962C8B-B14F-4D97-AF65-F5344CB8AC3E}">
        <p14:creationId xmlns:p14="http://schemas.microsoft.com/office/powerpoint/2010/main" val="2930782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5" name="Rectangle 5"/>
          <p:cNvSpPr>
            <a:spLocks noGrp="1" noChangeArrowheads="1"/>
          </p:cNvSpPr>
          <p:nvPr>
            <p:ph type="ftr" sz="quarter" idx="11"/>
          </p:nvPr>
        </p:nvSpPr>
        <p:spPr/>
        <p:txBody>
          <a:bodyPr/>
          <a:lstStyle>
            <a:lvl1pPr eaLnBrk="1" fontAlgn="auto" hangingPunct="1">
              <a:spcAft>
                <a:spcPts val="0"/>
              </a:spcAft>
              <a:defRPr b="1"/>
            </a:lvl1pPr>
          </a:lstStyle>
          <a:p>
            <a:pPr>
              <a:defRPr/>
            </a:pPr>
            <a:r>
              <a:rPr lang="en-US" altLang="zh-TW"/>
              <a:t>11 th Biotechnology and Biotech Industries Meet., July 28-29, Berlin, 2016</a:t>
            </a:r>
            <a:endParaRPr lang="en-US" altLang="zh-TW" dirty="0"/>
          </a:p>
        </p:txBody>
      </p:sp>
      <p:sp>
        <p:nvSpPr>
          <p:cNvPr id="6"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4B9EC30E-E26A-4F19-9D64-E436F30AADF3}" type="slidenum">
              <a:rPr lang="zh-TW" altLang="en-US"/>
              <a:pPr>
                <a:defRPr/>
              </a:pPr>
              <a:t>‹#›</a:t>
            </a:fld>
            <a:endParaRPr lang="en-US" altLang="zh-TW" dirty="0"/>
          </a:p>
        </p:txBody>
      </p:sp>
    </p:spTree>
    <p:extLst>
      <p:ext uri="{BB962C8B-B14F-4D97-AF65-F5344CB8AC3E}">
        <p14:creationId xmlns:p14="http://schemas.microsoft.com/office/powerpoint/2010/main" val="3291951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p:txBody>
          <a:bodyPr/>
          <a:lstStyle>
            <a:lvl1pPr>
              <a:defRPr b="1"/>
            </a:lvl1pPr>
          </a:lstStyle>
          <a:p>
            <a:pPr>
              <a:defRPr/>
            </a:pPr>
            <a:endParaRPr lang="en-US" altLang="zh-TW"/>
          </a:p>
        </p:txBody>
      </p:sp>
      <p:sp>
        <p:nvSpPr>
          <p:cNvPr id="5" name="Rectangle 5"/>
          <p:cNvSpPr>
            <a:spLocks noGrp="1" noChangeArrowheads="1"/>
          </p:cNvSpPr>
          <p:nvPr>
            <p:ph type="ftr" sz="quarter" idx="11"/>
          </p:nvPr>
        </p:nvSpPr>
        <p:spPr/>
        <p:txBody>
          <a:bodyPr/>
          <a:lstStyle>
            <a:lvl1pPr>
              <a:defRPr b="1"/>
            </a:lvl1pPr>
          </a:lstStyle>
          <a:p>
            <a:pPr>
              <a:defRPr/>
            </a:pPr>
            <a:r>
              <a:rPr lang="en-US" altLang="zh-TW"/>
              <a:t>11 th Biotechnology and Biotech Industries Meet., July 28-29, Berlin, 2016</a:t>
            </a:r>
            <a:endParaRPr lang="en-US" altLang="zh-TW" dirty="0"/>
          </a:p>
        </p:txBody>
      </p:sp>
      <p:sp>
        <p:nvSpPr>
          <p:cNvPr id="6" name="Rectangle 6"/>
          <p:cNvSpPr>
            <a:spLocks noGrp="1" noChangeArrowheads="1"/>
          </p:cNvSpPr>
          <p:nvPr>
            <p:ph type="sldNum" sz="quarter" idx="12"/>
          </p:nvPr>
        </p:nvSpPr>
        <p:spPr/>
        <p:txBody>
          <a:bodyPr/>
          <a:lstStyle>
            <a:lvl1pPr>
              <a:defRPr b="1"/>
            </a:lvl1pPr>
          </a:lstStyle>
          <a:p>
            <a:pPr>
              <a:defRPr/>
            </a:pPr>
            <a:fld id="{03509420-23B1-4A94-9C13-4329319521DA}" type="slidenum">
              <a:rPr lang="zh-TW" altLang="en-US"/>
              <a:pPr>
                <a:defRPr/>
              </a:pPr>
              <a:t>‹#›</a:t>
            </a:fld>
            <a:endParaRPr lang="en-US" altLang="zh-TW" dirty="0"/>
          </a:p>
        </p:txBody>
      </p:sp>
    </p:spTree>
    <p:extLst>
      <p:ext uri="{BB962C8B-B14F-4D97-AF65-F5344CB8AC3E}">
        <p14:creationId xmlns:p14="http://schemas.microsoft.com/office/powerpoint/2010/main" val="1658248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5"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a:t>11 th Biotechnology and Biotech Industries Meet., July 28-29, Berlin, 2016</a:t>
            </a:r>
            <a:endParaRPr lang="en-US" altLang="zh-TW" dirty="0"/>
          </a:p>
        </p:txBody>
      </p:sp>
      <p:sp>
        <p:nvSpPr>
          <p:cNvPr id="6"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056A7B94-E1BC-4AAC-8BFF-2CD6E1D0637D}" type="slidenum">
              <a:rPr lang="zh-TW" altLang="en-US"/>
              <a:pPr>
                <a:defRPr/>
              </a:pPr>
              <a:t>‹#›</a:t>
            </a:fld>
            <a:endParaRPr lang="en-US" altLang="zh-TW" dirty="0"/>
          </a:p>
        </p:txBody>
      </p:sp>
    </p:spTree>
    <p:extLst>
      <p:ext uri="{BB962C8B-B14F-4D97-AF65-F5344CB8AC3E}">
        <p14:creationId xmlns:p14="http://schemas.microsoft.com/office/powerpoint/2010/main" val="316997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6"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a:t>11 th Biotechnology and Biotech Industries Meet., July 28-29, Berlin, 2016</a:t>
            </a:r>
            <a:endParaRPr lang="en-US" altLang="zh-TW" dirty="0"/>
          </a:p>
        </p:txBody>
      </p:sp>
      <p:sp>
        <p:nvSpPr>
          <p:cNvPr id="7"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E1F13B86-15B1-4468-B8DA-3E1A3768F9C4}" type="slidenum">
              <a:rPr lang="zh-TW" altLang="en-US"/>
              <a:pPr>
                <a:defRPr/>
              </a:pPr>
              <a:t>‹#›</a:t>
            </a:fld>
            <a:endParaRPr lang="en-US" altLang="zh-TW" dirty="0"/>
          </a:p>
        </p:txBody>
      </p:sp>
    </p:spTree>
    <p:extLst>
      <p:ext uri="{BB962C8B-B14F-4D97-AF65-F5344CB8AC3E}">
        <p14:creationId xmlns:p14="http://schemas.microsoft.com/office/powerpoint/2010/main" val="31535421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8"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a:t>11 th Biotechnology and Biotech Industries Meet., July 28-29, Berlin, 2016</a:t>
            </a:r>
            <a:endParaRPr lang="en-US" altLang="zh-TW" dirty="0"/>
          </a:p>
        </p:txBody>
      </p:sp>
      <p:sp>
        <p:nvSpPr>
          <p:cNvPr id="9"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CFC183B1-4C28-431E-B47E-2C4149C2E1A8}" type="slidenum">
              <a:rPr lang="zh-TW" altLang="en-US"/>
              <a:pPr>
                <a:defRPr/>
              </a:pPr>
              <a:t>‹#›</a:t>
            </a:fld>
            <a:endParaRPr lang="en-US" altLang="zh-TW" dirty="0"/>
          </a:p>
        </p:txBody>
      </p:sp>
    </p:spTree>
    <p:extLst>
      <p:ext uri="{BB962C8B-B14F-4D97-AF65-F5344CB8AC3E}">
        <p14:creationId xmlns:p14="http://schemas.microsoft.com/office/powerpoint/2010/main" val="41023407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4"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a:t>11 th Biotechnology and Biotech Industries Meet., July 28-29, Berlin, 2016</a:t>
            </a:r>
            <a:endParaRPr lang="en-US" altLang="zh-TW" dirty="0"/>
          </a:p>
        </p:txBody>
      </p:sp>
      <p:sp>
        <p:nvSpPr>
          <p:cNvPr id="5"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51A8E4A1-6902-4F5D-A25B-B59A49875D72}" type="slidenum">
              <a:rPr lang="zh-TW" altLang="en-US"/>
              <a:pPr>
                <a:defRPr/>
              </a:pPr>
              <a:t>‹#›</a:t>
            </a:fld>
            <a:endParaRPr lang="en-US" altLang="zh-TW" dirty="0"/>
          </a:p>
        </p:txBody>
      </p:sp>
    </p:spTree>
    <p:extLst>
      <p:ext uri="{BB962C8B-B14F-4D97-AF65-F5344CB8AC3E}">
        <p14:creationId xmlns:p14="http://schemas.microsoft.com/office/powerpoint/2010/main" val="22314842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3"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a:t>11 th Biotechnology and Biotech Industries Meet., July 28-29, Berlin, 2016</a:t>
            </a:r>
            <a:endParaRPr lang="en-US" altLang="zh-TW" dirty="0"/>
          </a:p>
        </p:txBody>
      </p:sp>
      <p:sp>
        <p:nvSpPr>
          <p:cNvPr id="4"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A84C7EA4-754E-469A-97A4-1EA7EB150D32}" type="slidenum">
              <a:rPr lang="zh-TW" altLang="en-US"/>
              <a:pPr>
                <a:defRPr/>
              </a:pPr>
              <a:t>‹#›</a:t>
            </a:fld>
            <a:endParaRPr lang="en-US" altLang="zh-TW" dirty="0"/>
          </a:p>
        </p:txBody>
      </p:sp>
    </p:spTree>
    <p:extLst>
      <p:ext uri="{BB962C8B-B14F-4D97-AF65-F5344CB8AC3E}">
        <p14:creationId xmlns:p14="http://schemas.microsoft.com/office/powerpoint/2010/main" val="1521642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11 th Biotechnology and Biotech Industries Meet., July 28-29, Berlin, 2016</a:t>
            </a:r>
          </a:p>
        </p:txBody>
      </p:sp>
      <p:sp>
        <p:nvSpPr>
          <p:cNvPr id="6" name="Rectangle 6"/>
          <p:cNvSpPr>
            <a:spLocks noGrp="1" noChangeArrowheads="1"/>
          </p:cNvSpPr>
          <p:nvPr>
            <p:ph type="sldNum" sz="quarter" idx="12"/>
          </p:nvPr>
        </p:nvSpPr>
        <p:spPr>
          <a:ln/>
        </p:spPr>
        <p:txBody>
          <a:bodyPr/>
          <a:lstStyle>
            <a:lvl1pPr>
              <a:defRPr/>
            </a:lvl1pPr>
          </a:lstStyle>
          <a:p>
            <a:pPr>
              <a:defRPr/>
            </a:pPr>
            <a:fld id="{7C551348-99D8-4FEE-BF7A-56CAB51F377F}" type="slidenum">
              <a:rPr lang="zh-TW" altLang="en-US"/>
              <a:pPr>
                <a:defRPr/>
              </a:pPr>
              <a:t>‹#›</a:t>
            </a:fld>
            <a:endParaRPr lang="en-US" altLang="zh-TW"/>
          </a:p>
        </p:txBody>
      </p:sp>
    </p:spTree>
    <p:extLst>
      <p:ext uri="{BB962C8B-B14F-4D97-AF65-F5344CB8AC3E}">
        <p14:creationId xmlns:p14="http://schemas.microsoft.com/office/powerpoint/2010/main" val="24570637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6"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a:t>11 th Biotechnology and Biotech Industries Meet., July 28-29, Berlin, 2016</a:t>
            </a:r>
            <a:endParaRPr lang="en-US" altLang="zh-TW" dirty="0"/>
          </a:p>
        </p:txBody>
      </p:sp>
      <p:sp>
        <p:nvSpPr>
          <p:cNvPr id="7"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957F1911-9146-4195-B809-8E33B4304348}" type="slidenum">
              <a:rPr lang="zh-TW" altLang="en-US"/>
              <a:pPr>
                <a:defRPr/>
              </a:pPr>
              <a:t>‹#›</a:t>
            </a:fld>
            <a:endParaRPr lang="en-US" altLang="zh-TW" dirty="0"/>
          </a:p>
        </p:txBody>
      </p:sp>
    </p:spTree>
    <p:extLst>
      <p:ext uri="{BB962C8B-B14F-4D97-AF65-F5344CB8AC3E}">
        <p14:creationId xmlns:p14="http://schemas.microsoft.com/office/powerpoint/2010/main" val="25682473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6"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a:t>11 th Biotechnology and Biotech Industries Meet., July 28-29, Berlin, 2016</a:t>
            </a:r>
            <a:endParaRPr lang="en-US" altLang="zh-TW" dirty="0"/>
          </a:p>
        </p:txBody>
      </p:sp>
      <p:sp>
        <p:nvSpPr>
          <p:cNvPr id="7"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E31D9E82-63E3-4671-B612-FFD4D9F08EB4}" type="slidenum">
              <a:rPr lang="zh-TW" altLang="en-US"/>
              <a:pPr>
                <a:defRPr/>
              </a:pPr>
              <a:t>‹#›</a:t>
            </a:fld>
            <a:endParaRPr lang="en-US" altLang="zh-TW" dirty="0"/>
          </a:p>
        </p:txBody>
      </p:sp>
    </p:spTree>
    <p:extLst>
      <p:ext uri="{BB962C8B-B14F-4D97-AF65-F5344CB8AC3E}">
        <p14:creationId xmlns:p14="http://schemas.microsoft.com/office/powerpoint/2010/main" val="40082537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5"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a:t>11 th Biotechnology and Biotech Industries Meet., July 28-29, Berlin, 2016</a:t>
            </a:r>
            <a:endParaRPr lang="en-US" altLang="zh-TW" dirty="0"/>
          </a:p>
        </p:txBody>
      </p:sp>
      <p:sp>
        <p:nvSpPr>
          <p:cNvPr id="6"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A86D97D8-2DD0-438A-AAC5-53DAC123FB7C}" type="slidenum">
              <a:rPr lang="zh-TW" altLang="en-US"/>
              <a:pPr>
                <a:defRPr/>
              </a:pPr>
              <a:t>‹#›</a:t>
            </a:fld>
            <a:endParaRPr lang="en-US" altLang="zh-TW" dirty="0"/>
          </a:p>
        </p:txBody>
      </p:sp>
    </p:spTree>
    <p:extLst>
      <p:ext uri="{BB962C8B-B14F-4D97-AF65-F5344CB8AC3E}">
        <p14:creationId xmlns:p14="http://schemas.microsoft.com/office/powerpoint/2010/main" val="42017185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5"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a:t>11 th Biotechnology and Biotech Industries Meet., July 28-29, Berlin, 2016</a:t>
            </a:r>
            <a:endParaRPr lang="en-US" altLang="zh-TW" dirty="0"/>
          </a:p>
        </p:txBody>
      </p:sp>
      <p:sp>
        <p:nvSpPr>
          <p:cNvPr id="6"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16972A14-CAB1-4DA7-A2D0-538E7BAF958D}" type="slidenum">
              <a:rPr lang="zh-TW" altLang="en-US"/>
              <a:pPr>
                <a:defRPr/>
              </a:pPr>
              <a:t>‹#›</a:t>
            </a:fld>
            <a:endParaRPr lang="en-US" altLang="zh-TW" dirty="0"/>
          </a:p>
        </p:txBody>
      </p:sp>
    </p:spTree>
    <p:extLst>
      <p:ext uri="{BB962C8B-B14F-4D97-AF65-F5344CB8AC3E}">
        <p14:creationId xmlns:p14="http://schemas.microsoft.com/office/powerpoint/2010/main" val="28115205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6"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a:t>11 th Biotechnology and Biotech Industries Meet., July 28-29, Berlin, 2016</a:t>
            </a:r>
            <a:endParaRPr lang="en-US" altLang="zh-TW" dirty="0"/>
          </a:p>
        </p:txBody>
      </p:sp>
      <p:sp>
        <p:nvSpPr>
          <p:cNvPr id="7"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3EEE1DC5-E2E0-4452-B692-0C3DBB42AFC8}" type="slidenum">
              <a:rPr lang="zh-TW" altLang="en-US"/>
              <a:pPr>
                <a:defRPr/>
              </a:pPr>
              <a:t>‹#›</a:t>
            </a:fld>
            <a:endParaRPr lang="en-US" altLang="zh-TW" dirty="0"/>
          </a:p>
        </p:txBody>
      </p:sp>
    </p:spTree>
    <p:extLst>
      <p:ext uri="{BB962C8B-B14F-4D97-AF65-F5344CB8AC3E}">
        <p14:creationId xmlns:p14="http://schemas.microsoft.com/office/powerpoint/2010/main" val="24350671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62400"/>
            <a:ext cx="38100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7"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a:t>11 th Biotechnology and Biotech Industries Meet., July 28-29, Berlin, 2016</a:t>
            </a:r>
            <a:endParaRPr lang="en-US" altLang="zh-TW" dirty="0"/>
          </a:p>
        </p:txBody>
      </p:sp>
      <p:sp>
        <p:nvSpPr>
          <p:cNvPr id="8"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13326474-6D4A-4AB2-8C1F-8E2BD741BEC4}" type="slidenum">
              <a:rPr lang="zh-TW" altLang="en-US"/>
              <a:pPr>
                <a:defRPr/>
              </a:pPr>
              <a:t>‹#›</a:t>
            </a:fld>
            <a:endParaRPr lang="en-US" altLang="zh-TW" dirty="0"/>
          </a:p>
        </p:txBody>
      </p:sp>
    </p:spTree>
    <p:extLst>
      <p:ext uri="{BB962C8B-B14F-4D97-AF65-F5344CB8AC3E}">
        <p14:creationId xmlns:p14="http://schemas.microsoft.com/office/powerpoint/2010/main" val="17817872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5" name="Rectangle 5"/>
          <p:cNvSpPr>
            <a:spLocks noGrp="1" noChangeArrowheads="1"/>
          </p:cNvSpPr>
          <p:nvPr>
            <p:ph type="ftr" sz="quarter" idx="11"/>
          </p:nvPr>
        </p:nvSpPr>
        <p:spPr/>
        <p:txBody>
          <a:bodyPr/>
          <a:lstStyle>
            <a:lvl1pPr eaLnBrk="1" fontAlgn="auto" hangingPunct="1">
              <a:spcAft>
                <a:spcPts val="0"/>
              </a:spcAft>
              <a:defRPr b="1"/>
            </a:lvl1pPr>
          </a:lstStyle>
          <a:p>
            <a:pPr>
              <a:defRPr/>
            </a:pPr>
            <a:r>
              <a:rPr lang="en-US" altLang="zh-TW"/>
              <a:t>11 th Biotechnology and Biotech Industries Meet., July 28-29, Berlin, 2016</a:t>
            </a:r>
            <a:endParaRPr lang="en-US" altLang="zh-TW" dirty="0"/>
          </a:p>
        </p:txBody>
      </p:sp>
      <p:sp>
        <p:nvSpPr>
          <p:cNvPr id="6"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EB9AE127-68E1-40D8-9E66-EF1AD46E2D30}" type="slidenum">
              <a:rPr lang="zh-TW" altLang="en-US"/>
              <a:pPr>
                <a:defRPr/>
              </a:pPr>
              <a:t>‹#›</a:t>
            </a:fld>
            <a:endParaRPr lang="en-US" altLang="zh-TW" dirty="0"/>
          </a:p>
        </p:txBody>
      </p:sp>
    </p:spTree>
    <p:extLst>
      <p:ext uri="{BB962C8B-B14F-4D97-AF65-F5344CB8AC3E}">
        <p14:creationId xmlns:p14="http://schemas.microsoft.com/office/powerpoint/2010/main" val="26016110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p:txBody>
          <a:bodyPr/>
          <a:lstStyle>
            <a:lvl1pPr>
              <a:defRPr b="1"/>
            </a:lvl1pPr>
          </a:lstStyle>
          <a:p>
            <a:pPr>
              <a:defRPr/>
            </a:pPr>
            <a:endParaRPr lang="en-US" altLang="zh-TW"/>
          </a:p>
        </p:txBody>
      </p:sp>
      <p:sp>
        <p:nvSpPr>
          <p:cNvPr id="5" name="Rectangle 5"/>
          <p:cNvSpPr>
            <a:spLocks noGrp="1" noChangeArrowheads="1"/>
          </p:cNvSpPr>
          <p:nvPr>
            <p:ph type="ftr" sz="quarter" idx="11"/>
          </p:nvPr>
        </p:nvSpPr>
        <p:spPr/>
        <p:txBody>
          <a:bodyPr/>
          <a:lstStyle>
            <a:lvl1pPr>
              <a:defRPr b="1"/>
            </a:lvl1pPr>
          </a:lstStyle>
          <a:p>
            <a:pPr>
              <a:defRPr/>
            </a:pPr>
            <a:r>
              <a:rPr lang="en-US" altLang="zh-TW"/>
              <a:t>11 th Biotechnology and Biotech Industries Meet., July 28-29, Berlin, 2016</a:t>
            </a:r>
            <a:endParaRPr lang="en-US" altLang="zh-TW" dirty="0"/>
          </a:p>
        </p:txBody>
      </p:sp>
      <p:sp>
        <p:nvSpPr>
          <p:cNvPr id="6" name="Rectangle 6"/>
          <p:cNvSpPr>
            <a:spLocks noGrp="1" noChangeArrowheads="1"/>
          </p:cNvSpPr>
          <p:nvPr>
            <p:ph type="sldNum" sz="quarter" idx="12"/>
          </p:nvPr>
        </p:nvSpPr>
        <p:spPr/>
        <p:txBody>
          <a:bodyPr/>
          <a:lstStyle>
            <a:lvl1pPr>
              <a:defRPr b="1"/>
            </a:lvl1pPr>
          </a:lstStyle>
          <a:p>
            <a:pPr>
              <a:defRPr/>
            </a:pPr>
            <a:fld id="{57E1FBFD-34B3-4DD7-8E81-135877469ED3}" type="slidenum">
              <a:rPr lang="zh-TW" altLang="en-US"/>
              <a:pPr>
                <a:defRPr/>
              </a:pPr>
              <a:t>‹#›</a:t>
            </a:fld>
            <a:endParaRPr lang="en-US" altLang="zh-TW" dirty="0"/>
          </a:p>
        </p:txBody>
      </p:sp>
    </p:spTree>
    <p:extLst>
      <p:ext uri="{BB962C8B-B14F-4D97-AF65-F5344CB8AC3E}">
        <p14:creationId xmlns:p14="http://schemas.microsoft.com/office/powerpoint/2010/main" val="36224742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5"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a:t>11 th Biotechnology and Biotech Industries Meet., July 28-29, Berlin, 2016</a:t>
            </a:r>
            <a:endParaRPr lang="en-US" altLang="zh-TW" dirty="0"/>
          </a:p>
        </p:txBody>
      </p:sp>
      <p:sp>
        <p:nvSpPr>
          <p:cNvPr id="6"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6992E03B-F97D-46AE-BF17-4B880D5F4CF3}" type="slidenum">
              <a:rPr lang="zh-TW" altLang="en-US"/>
              <a:pPr>
                <a:defRPr/>
              </a:pPr>
              <a:t>‹#›</a:t>
            </a:fld>
            <a:endParaRPr lang="en-US" altLang="zh-TW" dirty="0"/>
          </a:p>
        </p:txBody>
      </p:sp>
    </p:spTree>
    <p:extLst>
      <p:ext uri="{BB962C8B-B14F-4D97-AF65-F5344CB8AC3E}">
        <p14:creationId xmlns:p14="http://schemas.microsoft.com/office/powerpoint/2010/main" val="20506692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6"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a:t>11 th Biotechnology and Biotech Industries Meet., July 28-29, Berlin, 2016</a:t>
            </a:r>
            <a:endParaRPr lang="en-US" altLang="zh-TW" dirty="0"/>
          </a:p>
        </p:txBody>
      </p:sp>
      <p:sp>
        <p:nvSpPr>
          <p:cNvPr id="7"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762229FF-C6DD-4451-AADE-FB7A23EBC6C5}" type="slidenum">
              <a:rPr lang="zh-TW" altLang="en-US"/>
              <a:pPr>
                <a:defRPr/>
              </a:pPr>
              <a:t>‹#›</a:t>
            </a:fld>
            <a:endParaRPr lang="en-US" altLang="zh-TW" dirty="0"/>
          </a:p>
        </p:txBody>
      </p:sp>
    </p:spTree>
    <p:extLst>
      <p:ext uri="{BB962C8B-B14F-4D97-AF65-F5344CB8AC3E}">
        <p14:creationId xmlns:p14="http://schemas.microsoft.com/office/powerpoint/2010/main" val="3398845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11 th Biotechnology and Biotech Industries Meet., July 28-29, Berlin, 2016</a:t>
            </a:r>
          </a:p>
        </p:txBody>
      </p:sp>
      <p:sp>
        <p:nvSpPr>
          <p:cNvPr id="6" name="Rectangle 6"/>
          <p:cNvSpPr>
            <a:spLocks noGrp="1" noChangeArrowheads="1"/>
          </p:cNvSpPr>
          <p:nvPr>
            <p:ph type="sldNum" sz="quarter" idx="12"/>
          </p:nvPr>
        </p:nvSpPr>
        <p:spPr>
          <a:ln/>
        </p:spPr>
        <p:txBody>
          <a:bodyPr/>
          <a:lstStyle>
            <a:lvl1pPr>
              <a:defRPr/>
            </a:lvl1pPr>
          </a:lstStyle>
          <a:p>
            <a:pPr>
              <a:defRPr/>
            </a:pPr>
            <a:fld id="{E5705A5B-1615-4BEB-9B05-F9291CDC1D0D}" type="slidenum">
              <a:rPr lang="zh-TW" altLang="en-US"/>
              <a:pPr>
                <a:defRPr/>
              </a:pPr>
              <a:t>‹#›</a:t>
            </a:fld>
            <a:endParaRPr lang="en-US" altLang="zh-TW"/>
          </a:p>
        </p:txBody>
      </p:sp>
    </p:spTree>
    <p:extLst>
      <p:ext uri="{BB962C8B-B14F-4D97-AF65-F5344CB8AC3E}">
        <p14:creationId xmlns:p14="http://schemas.microsoft.com/office/powerpoint/2010/main" val="8536934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8"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a:t>11 th Biotechnology and Biotech Industries Meet., July 28-29, Berlin, 2016</a:t>
            </a:r>
            <a:endParaRPr lang="en-US" altLang="zh-TW" dirty="0"/>
          </a:p>
        </p:txBody>
      </p:sp>
      <p:sp>
        <p:nvSpPr>
          <p:cNvPr id="9"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168A93A6-8AF3-4DC9-A130-326BED1CCE77}" type="slidenum">
              <a:rPr lang="zh-TW" altLang="en-US"/>
              <a:pPr>
                <a:defRPr/>
              </a:pPr>
              <a:t>‹#›</a:t>
            </a:fld>
            <a:endParaRPr lang="en-US" altLang="zh-TW" dirty="0"/>
          </a:p>
        </p:txBody>
      </p:sp>
    </p:spTree>
    <p:extLst>
      <p:ext uri="{BB962C8B-B14F-4D97-AF65-F5344CB8AC3E}">
        <p14:creationId xmlns:p14="http://schemas.microsoft.com/office/powerpoint/2010/main" val="40449878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4"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a:t>11 th Biotechnology and Biotech Industries Meet., July 28-29, Berlin, 2016</a:t>
            </a:r>
            <a:endParaRPr lang="en-US" altLang="zh-TW" dirty="0"/>
          </a:p>
        </p:txBody>
      </p:sp>
      <p:sp>
        <p:nvSpPr>
          <p:cNvPr id="5"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D1FD4A11-BD7C-4E4E-ADD6-A6EF7B208640}" type="slidenum">
              <a:rPr lang="zh-TW" altLang="en-US"/>
              <a:pPr>
                <a:defRPr/>
              </a:pPr>
              <a:t>‹#›</a:t>
            </a:fld>
            <a:endParaRPr lang="en-US" altLang="zh-TW" dirty="0"/>
          </a:p>
        </p:txBody>
      </p:sp>
    </p:spTree>
    <p:extLst>
      <p:ext uri="{BB962C8B-B14F-4D97-AF65-F5344CB8AC3E}">
        <p14:creationId xmlns:p14="http://schemas.microsoft.com/office/powerpoint/2010/main" val="20442853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3"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a:t>11 th Biotechnology and Biotech Industries Meet., July 28-29, Berlin, 2016</a:t>
            </a:r>
            <a:endParaRPr lang="en-US" altLang="zh-TW" dirty="0"/>
          </a:p>
        </p:txBody>
      </p:sp>
      <p:sp>
        <p:nvSpPr>
          <p:cNvPr id="4"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1D0BD4C4-B845-49AB-A120-E1BDEA16F0D5}" type="slidenum">
              <a:rPr lang="zh-TW" altLang="en-US"/>
              <a:pPr>
                <a:defRPr/>
              </a:pPr>
              <a:t>‹#›</a:t>
            </a:fld>
            <a:endParaRPr lang="en-US" altLang="zh-TW" dirty="0"/>
          </a:p>
        </p:txBody>
      </p:sp>
    </p:spTree>
    <p:extLst>
      <p:ext uri="{BB962C8B-B14F-4D97-AF65-F5344CB8AC3E}">
        <p14:creationId xmlns:p14="http://schemas.microsoft.com/office/powerpoint/2010/main" val="35990911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6"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a:t>11 th Biotechnology and Biotech Industries Meet., July 28-29, Berlin, 2016</a:t>
            </a:r>
            <a:endParaRPr lang="en-US" altLang="zh-TW" dirty="0"/>
          </a:p>
        </p:txBody>
      </p:sp>
      <p:sp>
        <p:nvSpPr>
          <p:cNvPr id="7"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3BD65D02-8093-4C28-9939-DEE0946E1621}" type="slidenum">
              <a:rPr lang="zh-TW" altLang="en-US"/>
              <a:pPr>
                <a:defRPr/>
              </a:pPr>
              <a:t>‹#›</a:t>
            </a:fld>
            <a:endParaRPr lang="en-US" altLang="zh-TW" dirty="0"/>
          </a:p>
        </p:txBody>
      </p:sp>
    </p:spTree>
    <p:extLst>
      <p:ext uri="{BB962C8B-B14F-4D97-AF65-F5344CB8AC3E}">
        <p14:creationId xmlns:p14="http://schemas.microsoft.com/office/powerpoint/2010/main" val="6741298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6"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a:t>11 th Biotechnology and Biotech Industries Meet., July 28-29, Berlin, 2016</a:t>
            </a:r>
            <a:endParaRPr lang="en-US" altLang="zh-TW" dirty="0"/>
          </a:p>
        </p:txBody>
      </p:sp>
      <p:sp>
        <p:nvSpPr>
          <p:cNvPr id="7"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4A8F90AB-58EC-475C-9A59-34A6034C61B2}" type="slidenum">
              <a:rPr lang="zh-TW" altLang="en-US"/>
              <a:pPr>
                <a:defRPr/>
              </a:pPr>
              <a:t>‹#›</a:t>
            </a:fld>
            <a:endParaRPr lang="en-US" altLang="zh-TW" dirty="0"/>
          </a:p>
        </p:txBody>
      </p:sp>
    </p:spTree>
    <p:extLst>
      <p:ext uri="{BB962C8B-B14F-4D97-AF65-F5344CB8AC3E}">
        <p14:creationId xmlns:p14="http://schemas.microsoft.com/office/powerpoint/2010/main" val="26765637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5"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a:t>11 th Biotechnology and Biotech Industries Meet., July 28-29, Berlin, 2016</a:t>
            </a:r>
            <a:endParaRPr lang="en-US" altLang="zh-TW" dirty="0"/>
          </a:p>
        </p:txBody>
      </p:sp>
      <p:sp>
        <p:nvSpPr>
          <p:cNvPr id="6"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6D953003-8E26-4CB7-8A80-85DED5EF0C0A}" type="slidenum">
              <a:rPr lang="zh-TW" altLang="en-US"/>
              <a:pPr>
                <a:defRPr/>
              </a:pPr>
              <a:t>‹#›</a:t>
            </a:fld>
            <a:endParaRPr lang="en-US" altLang="zh-TW" dirty="0"/>
          </a:p>
        </p:txBody>
      </p:sp>
    </p:spTree>
    <p:extLst>
      <p:ext uri="{BB962C8B-B14F-4D97-AF65-F5344CB8AC3E}">
        <p14:creationId xmlns:p14="http://schemas.microsoft.com/office/powerpoint/2010/main" val="402908038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5"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a:t>11 th Biotechnology and Biotech Industries Meet., July 28-29, Berlin, 2016</a:t>
            </a:r>
            <a:endParaRPr lang="en-US" altLang="zh-TW" dirty="0"/>
          </a:p>
        </p:txBody>
      </p:sp>
      <p:sp>
        <p:nvSpPr>
          <p:cNvPr id="6"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C120B89A-00EB-418F-8885-0A67BC209798}" type="slidenum">
              <a:rPr lang="zh-TW" altLang="en-US"/>
              <a:pPr>
                <a:defRPr/>
              </a:pPr>
              <a:t>‹#›</a:t>
            </a:fld>
            <a:endParaRPr lang="en-US" altLang="zh-TW" dirty="0"/>
          </a:p>
        </p:txBody>
      </p:sp>
    </p:spTree>
    <p:extLst>
      <p:ext uri="{BB962C8B-B14F-4D97-AF65-F5344CB8AC3E}">
        <p14:creationId xmlns:p14="http://schemas.microsoft.com/office/powerpoint/2010/main" val="28333694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6"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a:t>11 th Biotechnology and Biotech Industries Meet., July 28-29, Berlin, 2016</a:t>
            </a:r>
            <a:endParaRPr lang="en-US" altLang="zh-TW" dirty="0"/>
          </a:p>
        </p:txBody>
      </p:sp>
      <p:sp>
        <p:nvSpPr>
          <p:cNvPr id="7"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00627613-5028-4F2E-AF46-F3EEE2F7A7A6}" type="slidenum">
              <a:rPr lang="zh-TW" altLang="en-US"/>
              <a:pPr>
                <a:defRPr/>
              </a:pPr>
              <a:t>‹#›</a:t>
            </a:fld>
            <a:endParaRPr lang="en-US" altLang="zh-TW" dirty="0"/>
          </a:p>
        </p:txBody>
      </p:sp>
    </p:spTree>
    <p:extLst>
      <p:ext uri="{BB962C8B-B14F-4D97-AF65-F5344CB8AC3E}">
        <p14:creationId xmlns:p14="http://schemas.microsoft.com/office/powerpoint/2010/main" val="12069220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62400"/>
            <a:ext cx="38100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p:txBody>
          <a:bodyPr/>
          <a:lstStyle>
            <a:lvl1pPr eaLnBrk="1" fontAlgn="auto" hangingPunct="1">
              <a:spcAft>
                <a:spcPts val="0"/>
              </a:spcAft>
              <a:defRPr b="1"/>
            </a:lvl1pPr>
          </a:lstStyle>
          <a:p>
            <a:pPr>
              <a:defRPr/>
            </a:pPr>
            <a:endParaRPr lang="en-US" altLang="zh-TW"/>
          </a:p>
        </p:txBody>
      </p:sp>
      <p:sp>
        <p:nvSpPr>
          <p:cNvPr id="7" name="Rectangle 5"/>
          <p:cNvSpPr>
            <a:spLocks noGrp="1" noChangeArrowheads="1"/>
          </p:cNvSpPr>
          <p:nvPr>
            <p:ph type="ftr" sz="quarter" idx="11"/>
          </p:nvPr>
        </p:nvSpPr>
        <p:spPr/>
        <p:txBody>
          <a:bodyPr/>
          <a:lstStyle>
            <a:lvl1pPr algn="l" eaLnBrk="1" fontAlgn="auto" hangingPunct="1">
              <a:spcAft>
                <a:spcPts val="0"/>
              </a:spcAft>
              <a:defRPr b="1"/>
            </a:lvl1pPr>
          </a:lstStyle>
          <a:p>
            <a:pPr>
              <a:defRPr/>
            </a:pPr>
            <a:r>
              <a:rPr lang="en-US" altLang="zh-TW"/>
              <a:t>11 th Biotechnology and Biotech Industries Meet., July 28-29, Berlin, 2016</a:t>
            </a:r>
            <a:endParaRPr lang="en-US" altLang="zh-TW" dirty="0"/>
          </a:p>
        </p:txBody>
      </p:sp>
      <p:sp>
        <p:nvSpPr>
          <p:cNvPr id="8" name="Rectangle 6"/>
          <p:cNvSpPr>
            <a:spLocks noGrp="1" noChangeArrowheads="1"/>
          </p:cNvSpPr>
          <p:nvPr>
            <p:ph type="sldNum" sz="quarter" idx="12"/>
          </p:nvPr>
        </p:nvSpPr>
        <p:spPr/>
        <p:txBody>
          <a:bodyPr/>
          <a:lstStyle>
            <a:lvl1pPr eaLnBrk="1" fontAlgn="auto" hangingPunct="1">
              <a:spcAft>
                <a:spcPts val="0"/>
              </a:spcAft>
              <a:defRPr b="1"/>
            </a:lvl1pPr>
          </a:lstStyle>
          <a:p>
            <a:pPr>
              <a:defRPr/>
            </a:pPr>
            <a:fld id="{71EF5C70-66DF-439C-8EC5-AC171387D023}" type="slidenum">
              <a:rPr lang="zh-TW" altLang="en-US"/>
              <a:pPr>
                <a:defRPr/>
              </a:pPr>
              <a:t>‹#›</a:t>
            </a:fld>
            <a:endParaRPr lang="en-US" altLang="zh-TW" dirty="0"/>
          </a:p>
        </p:txBody>
      </p:sp>
    </p:spTree>
    <p:extLst>
      <p:ext uri="{BB962C8B-B14F-4D97-AF65-F5344CB8AC3E}">
        <p14:creationId xmlns:p14="http://schemas.microsoft.com/office/powerpoint/2010/main" val="2408138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11 th Biotechnology and Biotech Industries Meet., July 28-29, Berlin, 2016</a:t>
            </a:r>
          </a:p>
        </p:txBody>
      </p:sp>
      <p:sp>
        <p:nvSpPr>
          <p:cNvPr id="7" name="Rectangle 6"/>
          <p:cNvSpPr>
            <a:spLocks noGrp="1" noChangeArrowheads="1"/>
          </p:cNvSpPr>
          <p:nvPr>
            <p:ph type="sldNum" sz="quarter" idx="12"/>
          </p:nvPr>
        </p:nvSpPr>
        <p:spPr>
          <a:ln/>
        </p:spPr>
        <p:txBody>
          <a:bodyPr/>
          <a:lstStyle>
            <a:lvl1pPr>
              <a:defRPr/>
            </a:lvl1pPr>
          </a:lstStyle>
          <a:p>
            <a:pPr>
              <a:defRPr/>
            </a:pPr>
            <a:fld id="{C63B0E30-AA1C-4DF3-9B9A-5D36E56215D6}" type="slidenum">
              <a:rPr lang="zh-TW" altLang="en-US"/>
              <a:pPr>
                <a:defRPr/>
              </a:pPr>
              <a:t>‹#›</a:t>
            </a:fld>
            <a:endParaRPr lang="en-US" altLang="zh-TW"/>
          </a:p>
        </p:txBody>
      </p:sp>
    </p:spTree>
    <p:extLst>
      <p:ext uri="{BB962C8B-B14F-4D97-AF65-F5344CB8AC3E}">
        <p14:creationId xmlns:p14="http://schemas.microsoft.com/office/powerpoint/2010/main" val="1152627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a:t>11 th Biotechnology and Biotech Industries Meet., July 28-29, Berlin, 2016</a:t>
            </a:r>
          </a:p>
        </p:txBody>
      </p:sp>
      <p:sp>
        <p:nvSpPr>
          <p:cNvPr id="9" name="Rectangle 6"/>
          <p:cNvSpPr>
            <a:spLocks noGrp="1" noChangeArrowheads="1"/>
          </p:cNvSpPr>
          <p:nvPr>
            <p:ph type="sldNum" sz="quarter" idx="12"/>
          </p:nvPr>
        </p:nvSpPr>
        <p:spPr>
          <a:ln/>
        </p:spPr>
        <p:txBody>
          <a:bodyPr/>
          <a:lstStyle>
            <a:lvl1pPr>
              <a:defRPr/>
            </a:lvl1pPr>
          </a:lstStyle>
          <a:p>
            <a:pPr>
              <a:defRPr/>
            </a:pPr>
            <a:fld id="{2CDA5D83-DD0F-4A51-AF9B-63509BBE43CA}" type="slidenum">
              <a:rPr lang="zh-TW" altLang="en-US"/>
              <a:pPr>
                <a:defRPr/>
              </a:pPr>
              <a:t>‹#›</a:t>
            </a:fld>
            <a:endParaRPr lang="en-US" altLang="zh-TW"/>
          </a:p>
        </p:txBody>
      </p:sp>
    </p:spTree>
    <p:extLst>
      <p:ext uri="{BB962C8B-B14F-4D97-AF65-F5344CB8AC3E}">
        <p14:creationId xmlns:p14="http://schemas.microsoft.com/office/powerpoint/2010/main" val="4243450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TW"/>
              <a:t>11 th Biotechnology and Biotech Industries Meet., July 28-29, Berlin, 2016</a:t>
            </a:r>
          </a:p>
        </p:txBody>
      </p:sp>
      <p:sp>
        <p:nvSpPr>
          <p:cNvPr id="5" name="Rectangle 6"/>
          <p:cNvSpPr>
            <a:spLocks noGrp="1" noChangeArrowheads="1"/>
          </p:cNvSpPr>
          <p:nvPr>
            <p:ph type="sldNum" sz="quarter" idx="12"/>
          </p:nvPr>
        </p:nvSpPr>
        <p:spPr>
          <a:ln/>
        </p:spPr>
        <p:txBody>
          <a:bodyPr/>
          <a:lstStyle>
            <a:lvl1pPr>
              <a:defRPr/>
            </a:lvl1pPr>
          </a:lstStyle>
          <a:p>
            <a:pPr>
              <a:defRPr/>
            </a:pPr>
            <a:fld id="{8BE4A99F-74D6-4507-9924-AE4CA8E05D04}" type="slidenum">
              <a:rPr lang="zh-TW" altLang="en-US"/>
              <a:pPr>
                <a:defRPr/>
              </a:pPr>
              <a:t>‹#›</a:t>
            </a:fld>
            <a:endParaRPr lang="en-US" altLang="zh-TW"/>
          </a:p>
        </p:txBody>
      </p:sp>
    </p:spTree>
    <p:extLst>
      <p:ext uri="{BB962C8B-B14F-4D97-AF65-F5344CB8AC3E}">
        <p14:creationId xmlns:p14="http://schemas.microsoft.com/office/powerpoint/2010/main" val="40845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TW"/>
              <a:t>11 th Biotechnology and Biotech Industries Meet., July 28-29, Berlin, 2016</a:t>
            </a:r>
          </a:p>
        </p:txBody>
      </p:sp>
      <p:sp>
        <p:nvSpPr>
          <p:cNvPr id="4" name="Rectangle 6"/>
          <p:cNvSpPr>
            <a:spLocks noGrp="1" noChangeArrowheads="1"/>
          </p:cNvSpPr>
          <p:nvPr>
            <p:ph type="sldNum" sz="quarter" idx="12"/>
          </p:nvPr>
        </p:nvSpPr>
        <p:spPr>
          <a:ln/>
        </p:spPr>
        <p:txBody>
          <a:bodyPr/>
          <a:lstStyle>
            <a:lvl1pPr>
              <a:defRPr/>
            </a:lvl1pPr>
          </a:lstStyle>
          <a:p>
            <a:pPr>
              <a:defRPr/>
            </a:pPr>
            <a:fld id="{3E09752F-C504-4AAB-A550-E9A522BCE0B4}" type="slidenum">
              <a:rPr lang="zh-TW" altLang="en-US"/>
              <a:pPr>
                <a:defRPr/>
              </a:pPr>
              <a:t>‹#›</a:t>
            </a:fld>
            <a:endParaRPr lang="en-US" altLang="zh-TW"/>
          </a:p>
        </p:txBody>
      </p:sp>
    </p:spTree>
    <p:extLst>
      <p:ext uri="{BB962C8B-B14F-4D97-AF65-F5344CB8AC3E}">
        <p14:creationId xmlns:p14="http://schemas.microsoft.com/office/powerpoint/2010/main" val="2775985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11 th Biotechnology and Biotech Industries Meet., July 28-29, Berlin, 2016</a:t>
            </a:r>
          </a:p>
        </p:txBody>
      </p:sp>
      <p:sp>
        <p:nvSpPr>
          <p:cNvPr id="7" name="Rectangle 6"/>
          <p:cNvSpPr>
            <a:spLocks noGrp="1" noChangeArrowheads="1"/>
          </p:cNvSpPr>
          <p:nvPr>
            <p:ph type="sldNum" sz="quarter" idx="12"/>
          </p:nvPr>
        </p:nvSpPr>
        <p:spPr>
          <a:ln/>
        </p:spPr>
        <p:txBody>
          <a:bodyPr/>
          <a:lstStyle>
            <a:lvl1pPr>
              <a:defRPr/>
            </a:lvl1pPr>
          </a:lstStyle>
          <a:p>
            <a:pPr>
              <a:defRPr/>
            </a:pPr>
            <a:fld id="{AFD27842-620F-4CD4-B32E-1B227BEF0CC5}" type="slidenum">
              <a:rPr lang="zh-TW" altLang="en-US"/>
              <a:pPr>
                <a:defRPr/>
              </a:pPr>
              <a:t>‹#›</a:t>
            </a:fld>
            <a:endParaRPr lang="en-US" altLang="zh-TW"/>
          </a:p>
        </p:txBody>
      </p:sp>
    </p:spTree>
    <p:extLst>
      <p:ext uri="{BB962C8B-B14F-4D97-AF65-F5344CB8AC3E}">
        <p14:creationId xmlns:p14="http://schemas.microsoft.com/office/powerpoint/2010/main" val="2812427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11 th Biotechnology and Biotech Industries Meet., July 28-29, Berlin, 2016</a:t>
            </a:r>
          </a:p>
        </p:txBody>
      </p:sp>
      <p:sp>
        <p:nvSpPr>
          <p:cNvPr id="7" name="Rectangle 6"/>
          <p:cNvSpPr>
            <a:spLocks noGrp="1" noChangeArrowheads="1"/>
          </p:cNvSpPr>
          <p:nvPr>
            <p:ph type="sldNum" sz="quarter" idx="12"/>
          </p:nvPr>
        </p:nvSpPr>
        <p:spPr>
          <a:ln/>
        </p:spPr>
        <p:txBody>
          <a:bodyPr/>
          <a:lstStyle>
            <a:lvl1pPr>
              <a:defRPr/>
            </a:lvl1pPr>
          </a:lstStyle>
          <a:p>
            <a:pPr>
              <a:defRPr/>
            </a:pPr>
            <a:fld id="{04465D3E-4515-49C5-B9DD-3D48B416136D}" type="slidenum">
              <a:rPr lang="zh-TW" altLang="en-US"/>
              <a:pPr>
                <a:defRPr/>
              </a:pPr>
              <a:t>‹#›</a:t>
            </a:fld>
            <a:endParaRPr lang="en-US" altLang="zh-TW"/>
          </a:p>
        </p:txBody>
      </p:sp>
    </p:spTree>
    <p:extLst>
      <p:ext uri="{BB962C8B-B14F-4D97-AF65-F5344CB8AC3E}">
        <p14:creationId xmlns:p14="http://schemas.microsoft.com/office/powerpoint/2010/main" val="3630618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2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1027" name="Rectangle 3"/>
          <p:cNvSpPr>
            <a:spLocks noGrp="1" noChangeArrowheads="1"/>
          </p:cNvSpPr>
          <p:nvPr>
            <p:ph type="body" idx="1"/>
          </p:nvPr>
        </p:nvSpPr>
        <p:spPr bwMode="auto">
          <a:xfrm>
            <a:off x="685800" y="1981200"/>
            <a:ext cx="77724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1028" name="Rectangle 4"/>
          <p:cNvSpPr>
            <a:spLocks noGrp="1" noChangeArrowheads="1"/>
          </p:cNvSpPr>
          <p:nvPr>
            <p:ph type="dt" sz="half" idx="2"/>
          </p:nvPr>
        </p:nvSpPr>
        <p:spPr bwMode="auto">
          <a:xfrm>
            <a:off x="685800" y="6019800"/>
            <a:ext cx="1905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b="0">
                <a:latin typeface="Times New Roman" pitchFamily="18" charset="0"/>
                <a:ea typeface="新細明體"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685800" y="647700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b="0" i="1">
                <a:solidFill>
                  <a:schemeClr val="tx2"/>
                </a:solidFill>
                <a:ea typeface="新細明體" charset="-120"/>
              </a:defRPr>
            </a:lvl1pPr>
          </a:lstStyle>
          <a:p>
            <a:pPr>
              <a:defRPr/>
            </a:pPr>
            <a:r>
              <a:rPr lang="en-US" altLang="zh-TW"/>
              <a:t>11 th Biotechnology and Biotech Industries Meet., July 28-29, Berlin, 2016</a:t>
            </a:r>
          </a:p>
        </p:txBody>
      </p:sp>
      <p:sp>
        <p:nvSpPr>
          <p:cNvPr id="1030" name="Rectangle 6"/>
          <p:cNvSpPr>
            <a:spLocks noGrp="1" noChangeArrowheads="1"/>
          </p:cNvSpPr>
          <p:nvPr>
            <p:ph type="sldNum" sz="quarter" idx="4"/>
          </p:nvPr>
        </p:nvSpPr>
        <p:spPr bwMode="auto">
          <a:xfrm>
            <a:off x="6553200" y="6096000"/>
            <a:ext cx="1905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b="0">
                <a:latin typeface="Times New Roman" pitchFamily="18" charset="0"/>
                <a:ea typeface="新細明體" charset="-120"/>
              </a:defRPr>
            </a:lvl1pPr>
          </a:lstStyle>
          <a:p>
            <a:pPr>
              <a:defRPr/>
            </a:pPr>
            <a:fld id="{F73E2C13-4E9D-4D78-A000-5273B7550A7D}" type="slidenum">
              <a:rPr lang="zh-TW" altLang="en-US"/>
              <a:pPr>
                <a:defRPr/>
              </a:pPr>
              <a:t>‹#›</a:t>
            </a:fld>
            <a:endParaRPr lang="en-US" altLang="zh-TW"/>
          </a:p>
        </p:txBody>
      </p:sp>
      <p:sp>
        <p:nvSpPr>
          <p:cNvPr id="1031" name="Line 8"/>
          <p:cNvSpPr>
            <a:spLocks noChangeShapeType="1"/>
          </p:cNvSpPr>
          <p:nvPr/>
        </p:nvSpPr>
        <p:spPr bwMode="auto">
          <a:xfrm>
            <a:off x="838200" y="6324600"/>
            <a:ext cx="73914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eaLnBrk="0" fontAlgn="base" hangingPunct="0">
        <a:spcBef>
          <a:spcPct val="0"/>
        </a:spcBef>
        <a:spcAft>
          <a:spcPct val="0"/>
        </a:spcAft>
        <a:defRPr sz="4400" b="1">
          <a:solidFill>
            <a:schemeClr val="tx2"/>
          </a:solidFill>
          <a:latin typeface="Arial" charset="0"/>
        </a:defRPr>
      </a:lvl6pPr>
      <a:lvl7pPr marL="914400" algn="ctr" rtl="0" eaLnBrk="0" fontAlgn="base" hangingPunct="0">
        <a:spcBef>
          <a:spcPct val="0"/>
        </a:spcBef>
        <a:spcAft>
          <a:spcPct val="0"/>
        </a:spcAft>
        <a:defRPr sz="4400" b="1">
          <a:solidFill>
            <a:schemeClr val="tx2"/>
          </a:solidFill>
          <a:latin typeface="Arial" charset="0"/>
        </a:defRPr>
      </a:lvl7pPr>
      <a:lvl8pPr marL="1371600" algn="ctr" rtl="0" eaLnBrk="0" fontAlgn="base" hangingPunct="0">
        <a:spcBef>
          <a:spcPct val="0"/>
        </a:spcBef>
        <a:spcAft>
          <a:spcPct val="0"/>
        </a:spcAft>
        <a:defRPr sz="4400" b="1">
          <a:solidFill>
            <a:schemeClr val="tx2"/>
          </a:solidFill>
          <a:latin typeface="Arial" charset="0"/>
        </a:defRPr>
      </a:lvl8pPr>
      <a:lvl9pPr marL="1828800" algn="ctr" rtl="0" eaLnBrk="0" fontAlgn="base" hangingPunct="0">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eaLnBrk="0" fontAlgn="base" hangingPunct="0">
        <a:spcBef>
          <a:spcPct val="20000"/>
        </a:spcBef>
        <a:spcAft>
          <a:spcPct val="0"/>
        </a:spcAft>
        <a:buChar char="»"/>
        <a:defRPr sz="2000" b="1">
          <a:solidFill>
            <a:schemeClr val="tx1"/>
          </a:solidFill>
          <a:latin typeface="+mn-lt"/>
        </a:defRPr>
      </a:lvl6pPr>
      <a:lvl7pPr marL="2971800" indent="-228600" algn="l" rtl="0" eaLnBrk="0" fontAlgn="base" hangingPunct="0">
        <a:spcBef>
          <a:spcPct val="20000"/>
        </a:spcBef>
        <a:spcAft>
          <a:spcPct val="0"/>
        </a:spcAft>
        <a:buChar char="»"/>
        <a:defRPr sz="2000" b="1">
          <a:solidFill>
            <a:schemeClr val="tx1"/>
          </a:solidFill>
          <a:latin typeface="+mn-lt"/>
        </a:defRPr>
      </a:lvl7pPr>
      <a:lvl8pPr marL="3429000" indent="-228600" algn="l" rtl="0" eaLnBrk="0" fontAlgn="base" hangingPunct="0">
        <a:spcBef>
          <a:spcPct val="20000"/>
        </a:spcBef>
        <a:spcAft>
          <a:spcPct val="0"/>
        </a:spcAft>
        <a:buChar char="»"/>
        <a:defRPr sz="2000" b="1">
          <a:solidFill>
            <a:schemeClr val="tx1"/>
          </a:solidFill>
          <a:latin typeface="+mn-lt"/>
        </a:defRPr>
      </a:lvl8pPr>
      <a:lvl9pPr marL="3886200" indent="-228600" algn="l" rtl="0" eaLnBrk="0" fontAlgn="base" hangingPunct="0">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21"/>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2051" name="Rectangle 3"/>
          <p:cNvSpPr>
            <a:spLocks noGrp="1" noChangeArrowheads="1"/>
          </p:cNvSpPr>
          <p:nvPr>
            <p:ph type="body" idx="1"/>
          </p:nvPr>
        </p:nvSpPr>
        <p:spPr bwMode="auto">
          <a:xfrm>
            <a:off x="685800" y="1981200"/>
            <a:ext cx="77724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1028" name="Rectangle 4"/>
          <p:cNvSpPr>
            <a:spLocks noGrp="1" noChangeArrowheads="1"/>
          </p:cNvSpPr>
          <p:nvPr>
            <p:ph type="dt" sz="half" idx="2"/>
          </p:nvPr>
        </p:nvSpPr>
        <p:spPr bwMode="auto">
          <a:xfrm>
            <a:off x="685800" y="6019800"/>
            <a:ext cx="190500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0"/>
              </a:spcBef>
              <a:buFontTx/>
              <a:buNone/>
              <a:defRPr sz="1400" b="0">
                <a:solidFill>
                  <a:srgbClr val="FFFFFF"/>
                </a:solidFill>
                <a:latin typeface="Times New Roman" pitchFamily="18" charset="0"/>
                <a:ea typeface="新細明體" pitchFamily="18" charset="-120"/>
                <a:cs typeface="+mn-cs"/>
              </a:defRPr>
            </a:lvl1pPr>
          </a:lstStyle>
          <a:p>
            <a:pPr>
              <a:defRPr/>
            </a:pPr>
            <a:endParaRPr lang="en-US" altLang="zh-TW"/>
          </a:p>
        </p:txBody>
      </p:sp>
      <p:sp>
        <p:nvSpPr>
          <p:cNvPr id="1029" name="Rectangle 5"/>
          <p:cNvSpPr>
            <a:spLocks noGrp="1" noChangeArrowheads="1"/>
          </p:cNvSpPr>
          <p:nvPr>
            <p:ph type="ftr" sz="quarter" idx="3"/>
          </p:nvPr>
        </p:nvSpPr>
        <p:spPr bwMode="auto">
          <a:xfrm>
            <a:off x="685800" y="6477000"/>
            <a:ext cx="777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spcBef>
                <a:spcPct val="0"/>
              </a:spcBef>
              <a:buFontTx/>
              <a:buNone/>
              <a:defRPr sz="1400" b="0" i="1">
                <a:solidFill>
                  <a:srgbClr val="FFFF00"/>
                </a:solidFill>
                <a:latin typeface="Arial" charset="0"/>
                <a:ea typeface="新細明體" pitchFamily="18" charset="-120"/>
                <a:cs typeface="+mn-cs"/>
              </a:defRPr>
            </a:lvl1pPr>
          </a:lstStyle>
          <a:p>
            <a:pPr>
              <a:defRPr/>
            </a:pPr>
            <a:r>
              <a:rPr lang="en-US" altLang="zh-TW"/>
              <a:t>11 th Biotechnology and Biotech Industries Meet., July 28-29, Berlin, 2016</a:t>
            </a:r>
            <a:endParaRPr lang="en-US" altLang="zh-TW" dirty="0"/>
          </a:p>
        </p:txBody>
      </p:sp>
      <p:sp>
        <p:nvSpPr>
          <p:cNvPr id="1030" name="Rectangle 6"/>
          <p:cNvSpPr>
            <a:spLocks noGrp="1" noChangeArrowheads="1"/>
          </p:cNvSpPr>
          <p:nvPr>
            <p:ph type="sldNum" sz="quarter" idx="4"/>
          </p:nvPr>
        </p:nvSpPr>
        <p:spPr bwMode="auto">
          <a:xfrm>
            <a:off x="6477000" y="6019800"/>
            <a:ext cx="19050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400" b="0">
                <a:solidFill>
                  <a:srgbClr val="FFFFFF"/>
                </a:solidFill>
                <a:latin typeface="Times New Roman" pitchFamily="18" charset="0"/>
                <a:ea typeface="新細明體" pitchFamily="18" charset="-120"/>
                <a:cs typeface="+mn-cs"/>
              </a:defRPr>
            </a:lvl1pPr>
          </a:lstStyle>
          <a:p>
            <a:pPr>
              <a:defRPr/>
            </a:pPr>
            <a:fld id="{76552A70-D78C-4E59-994B-1F3B3E37EBA8}" type="slidenum">
              <a:rPr lang="zh-TW" altLang="en-US"/>
              <a:pPr>
                <a:defRPr/>
              </a:pPr>
              <a:t>‹#›</a:t>
            </a:fld>
            <a:endParaRPr lang="en-US" altLang="zh-TW" dirty="0"/>
          </a:p>
        </p:txBody>
      </p:sp>
      <p:sp>
        <p:nvSpPr>
          <p:cNvPr id="2055" name="Line 8"/>
          <p:cNvSpPr>
            <a:spLocks noChangeShapeType="1"/>
          </p:cNvSpPr>
          <p:nvPr/>
        </p:nvSpPr>
        <p:spPr bwMode="auto">
          <a:xfrm>
            <a:off x="838200" y="6324600"/>
            <a:ext cx="7391400"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 id="2147483830" r:id="rId13"/>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eaLnBrk="0" fontAlgn="base" hangingPunct="0">
        <a:spcBef>
          <a:spcPct val="0"/>
        </a:spcBef>
        <a:spcAft>
          <a:spcPct val="0"/>
        </a:spcAft>
        <a:defRPr sz="4400" b="1">
          <a:solidFill>
            <a:schemeClr val="tx2"/>
          </a:solidFill>
          <a:latin typeface="Arial" charset="0"/>
        </a:defRPr>
      </a:lvl6pPr>
      <a:lvl7pPr marL="914400" algn="ctr" rtl="0" eaLnBrk="0" fontAlgn="base" hangingPunct="0">
        <a:spcBef>
          <a:spcPct val="0"/>
        </a:spcBef>
        <a:spcAft>
          <a:spcPct val="0"/>
        </a:spcAft>
        <a:defRPr sz="4400" b="1">
          <a:solidFill>
            <a:schemeClr val="tx2"/>
          </a:solidFill>
          <a:latin typeface="Arial" charset="0"/>
        </a:defRPr>
      </a:lvl7pPr>
      <a:lvl8pPr marL="1371600" algn="ctr" rtl="0" eaLnBrk="0" fontAlgn="base" hangingPunct="0">
        <a:spcBef>
          <a:spcPct val="0"/>
        </a:spcBef>
        <a:spcAft>
          <a:spcPct val="0"/>
        </a:spcAft>
        <a:defRPr sz="4400" b="1">
          <a:solidFill>
            <a:schemeClr val="tx2"/>
          </a:solidFill>
          <a:latin typeface="Arial" charset="0"/>
        </a:defRPr>
      </a:lvl8pPr>
      <a:lvl9pPr marL="1828800" algn="ctr" rtl="0" eaLnBrk="0" fontAlgn="base" hangingPunct="0">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eaLnBrk="0" fontAlgn="base" hangingPunct="0">
        <a:spcBef>
          <a:spcPct val="20000"/>
        </a:spcBef>
        <a:spcAft>
          <a:spcPct val="0"/>
        </a:spcAft>
        <a:buChar char="»"/>
        <a:defRPr sz="2000" b="1">
          <a:solidFill>
            <a:schemeClr val="tx1"/>
          </a:solidFill>
          <a:latin typeface="+mn-lt"/>
        </a:defRPr>
      </a:lvl6pPr>
      <a:lvl7pPr marL="2971800" indent="-228600" algn="l" rtl="0" eaLnBrk="0" fontAlgn="base" hangingPunct="0">
        <a:spcBef>
          <a:spcPct val="20000"/>
        </a:spcBef>
        <a:spcAft>
          <a:spcPct val="0"/>
        </a:spcAft>
        <a:buChar char="»"/>
        <a:defRPr sz="2000" b="1">
          <a:solidFill>
            <a:schemeClr val="tx1"/>
          </a:solidFill>
          <a:latin typeface="+mn-lt"/>
        </a:defRPr>
      </a:lvl7pPr>
      <a:lvl8pPr marL="3429000" indent="-228600" algn="l" rtl="0" eaLnBrk="0" fontAlgn="base" hangingPunct="0">
        <a:spcBef>
          <a:spcPct val="20000"/>
        </a:spcBef>
        <a:spcAft>
          <a:spcPct val="0"/>
        </a:spcAft>
        <a:buChar char="»"/>
        <a:defRPr sz="2000" b="1">
          <a:solidFill>
            <a:schemeClr val="tx1"/>
          </a:solidFill>
          <a:latin typeface="+mn-lt"/>
        </a:defRPr>
      </a:lvl8pPr>
      <a:lvl9pPr marL="3886200" indent="-228600" algn="l" rtl="0" eaLnBrk="0" fontAlgn="base" hangingPunct="0">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21"/>
            </a:gs>
          </a:gsLst>
          <a:lin ang="54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3075" name="Rectangle 3"/>
          <p:cNvSpPr>
            <a:spLocks noGrp="1" noChangeArrowheads="1"/>
          </p:cNvSpPr>
          <p:nvPr>
            <p:ph type="body" idx="1"/>
          </p:nvPr>
        </p:nvSpPr>
        <p:spPr bwMode="auto">
          <a:xfrm>
            <a:off x="685800" y="1981200"/>
            <a:ext cx="77724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1028" name="Rectangle 4"/>
          <p:cNvSpPr>
            <a:spLocks noGrp="1" noChangeArrowheads="1"/>
          </p:cNvSpPr>
          <p:nvPr>
            <p:ph type="dt" sz="half" idx="2"/>
          </p:nvPr>
        </p:nvSpPr>
        <p:spPr bwMode="auto">
          <a:xfrm>
            <a:off x="685800" y="6019800"/>
            <a:ext cx="190500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0"/>
              </a:spcBef>
              <a:buFontTx/>
              <a:buNone/>
              <a:defRPr sz="1400" b="0">
                <a:solidFill>
                  <a:srgbClr val="FFFFFF"/>
                </a:solidFill>
                <a:latin typeface="Times New Roman" pitchFamily="18" charset="0"/>
                <a:ea typeface="新細明體" pitchFamily="18" charset="-120"/>
                <a:cs typeface="+mn-cs"/>
              </a:defRPr>
            </a:lvl1pPr>
          </a:lstStyle>
          <a:p>
            <a:pPr>
              <a:defRPr/>
            </a:pPr>
            <a:endParaRPr lang="en-US" altLang="zh-TW"/>
          </a:p>
        </p:txBody>
      </p:sp>
      <p:sp>
        <p:nvSpPr>
          <p:cNvPr id="1029" name="Rectangle 5"/>
          <p:cNvSpPr>
            <a:spLocks noGrp="1" noChangeArrowheads="1"/>
          </p:cNvSpPr>
          <p:nvPr>
            <p:ph type="ftr" sz="quarter" idx="3"/>
          </p:nvPr>
        </p:nvSpPr>
        <p:spPr bwMode="auto">
          <a:xfrm>
            <a:off x="685800" y="6477000"/>
            <a:ext cx="777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spcBef>
                <a:spcPct val="0"/>
              </a:spcBef>
              <a:buFontTx/>
              <a:buNone/>
              <a:defRPr sz="1400" b="0" i="1">
                <a:solidFill>
                  <a:srgbClr val="FFFF00"/>
                </a:solidFill>
                <a:latin typeface="Arial" charset="0"/>
                <a:ea typeface="新細明體" pitchFamily="18" charset="-120"/>
                <a:cs typeface="+mn-cs"/>
              </a:defRPr>
            </a:lvl1pPr>
          </a:lstStyle>
          <a:p>
            <a:pPr>
              <a:defRPr/>
            </a:pPr>
            <a:r>
              <a:rPr lang="en-US" altLang="zh-TW"/>
              <a:t>11 th Biotechnology and Biotech Industries Meet., July 28-29, Berlin, 2016</a:t>
            </a:r>
            <a:endParaRPr lang="en-US" altLang="zh-TW" dirty="0"/>
          </a:p>
        </p:txBody>
      </p:sp>
      <p:sp>
        <p:nvSpPr>
          <p:cNvPr id="1030" name="Rectangle 6"/>
          <p:cNvSpPr>
            <a:spLocks noGrp="1" noChangeArrowheads="1"/>
          </p:cNvSpPr>
          <p:nvPr>
            <p:ph type="sldNum" sz="quarter" idx="4"/>
          </p:nvPr>
        </p:nvSpPr>
        <p:spPr bwMode="auto">
          <a:xfrm>
            <a:off x="6477000" y="6019800"/>
            <a:ext cx="19050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400" b="0">
                <a:solidFill>
                  <a:srgbClr val="FFFFFF"/>
                </a:solidFill>
                <a:latin typeface="Times New Roman" pitchFamily="18" charset="0"/>
                <a:ea typeface="新細明體" pitchFamily="18" charset="-120"/>
                <a:cs typeface="+mn-cs"/>
              </a:defRPr>
            </a:lvl1pPr>
          </a:lstStyle>
          <a:p>
            <a:pPr>
              <a:defRPr/>
            </a:pPr>
            <a:fld id="{4346947E-E9FF-4C0D-B015-DA5110310B2F}" type="slidenum">
              <a:rPr lang="zh-TW" altLang="en-US"/>
              <a:pPr>
                <a:defRPr/>
              </a:pPr>
              <a:t>‹#›</a:t>
            </a:fld>
            <a:endParaRPr lang="en-US" altLang="zh-TW" dirty="0"/>
          </a:p>
        </p:txBody>
      </p:sp>
      <p:sp>
        <p:nvSpPr>
          <p:cNvPr id="3079" name="Line 8"/>
          <p:cNvSpPr>
            <a:spLocks noChangeShapeType="1"/>
          </p:cNvSpPr>
          <p:nvPr/>
        </p:nvSpPr>
        <p:spPr bwMode="auto">
          <a:xfrm>
            <a:off x="838200" y="6324600"/>
            <a:ext cx="7391400"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eaLnBrk="0" fontAlgn="base" hangingPunct="0">
        <a:spcBef>
          <a:spcPct val="0"/>
        </a:spcBef>
        <a:spcAft>
          <a:spcPct val="0"/>
        </a:spcAft>
        <a:defRPr sz="4400" b="1">
          <a:solidFill>
            <a:schemeClr val="tx2"/>
          </a:solidFill>
          <a:latin typeface="Arial" charset="0"/>
        </a:defRPr>
      </a:lvl6pPr>
      <a:lvl7pPr marL="914400" algn="ctr" rtl="0" eaLnBrk="0" fontAlgn="base" hangingPunct="0">
        <a:spcBef>
          <a:spcPct val="0"/>
        </a:spcBef>
        <a:spcAft>
          <a:spcPct val="0"/>
        </a:spcAft>
        <a:defRPr sz="4400" b="1">
          <a:solidFill>
            <a:schemeClr val="tx2"/>
          </a:solidFill>
          <a:latin typeface="Arial" charset="0"/>
        </a:defRPr>
      </a:lvl7pPr>
      <a:lvl8pPr marL="1371600" algn="ctr" rtl="0" eaLnBrk="0" fontAlgn="base" hangingPunct="0">
        <a:spcBef>
          <a:spcPct val="0"/>
        </a:spcBef>
        <a:spcAft>
          <a:spcPct val="0"/>
        </a:spcAft>
        <a:defRPr sz="4400" b="1">
          <a:solidFill>
            <a:schemeClr val="tx2"/>
          </a:solidFill>
          <a:latin typeface="Arial" charset="0"/>
        </a:defRPr>
      </a:lvl8pPr>
      <a:lvl9pPr marL="1828800" algn="ctr" rtl="0" eaLnBrk="0" fontAlgn="base" hangingPunct="0">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eaLnBrk="0" fontAlgn="base" hangingPunct="0">
        <a:spcBef>
          <a:spcPct val="20000"/>
        </a:spcBef>
        <a:spcAft>
          <a:spcPct val="0"/>
        </a:spcAft>
        <a:buChar char="»"/>
        <a:defRPr sz="2000" b="1">
          <a:solidFill>
            <a:schemeClr val="tx1"/>
          </a:solidFill>
          <a:latin typeface="+mn-lt"/>
        </a:defRPr>
      </a:lvl6pPr>
      <a:lvl7pPr marL="2971800" indent="-228600" algn="l" rtl="0" eaLnBrk="0" fontAlgn="base" hangingPunct="0">
        <a:spcBef>
          <a:spcPct val="20000"/>
        </a:spcBef>
        <a:spcAft>
          <a:spcPct val="0"/>
        </a:spcAft>
        <a:buChar char="»"/>
        <a:defRPr sz="2000" b="1">
          <a:solidFill>
            <a:schemeClr val="tx1"/>
          </a:solidFill>
          <a:latin typeface="+mn-lt"/>
        </a:defRPr>
      </a:lvl7pPr>
      <a:lvl8pPr marL="3429000" indent="-228600" algn="l" rtl="0" eaLnBrk="0" fontAlgn="base" hangingPunct="0">
        <a:spcBef>
          <a:spcPct val="20000"/>
        </a:spcBef>
        <a:spcAft>
          <a:spcPct val="0"/>
        </a:spcAft>
        <a:buChar char="»"/>
        <a:defRPr sz="2000" b="1">
          <a:solidFill>
            <a:schemeClr val="tx1"/>
          </a:solidFill>
          <a:latin typeface="+mn-lt"/>
        </a:defRPr>
      </a:lvl8pPr>
      <a:lvl9pPr marL="3886200" indent="-228600" algn="l" rtl="0" eaLnBrk="0" fontAlgn="base" hangingPunct="0">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chart" Target="../charts/chart2.xml"/><Relationship Id="rId2" Type="http://schemas.openxmlformats.org/officeDocument/2006/relationships/slideLayout" Target="../slideLayouts/slideLayout19.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1.bin"/><Relationship Id="rId4" Type="http://schemas.openxmlformats.org/officeDocument/2006/relationships/chart" Target="../charts/char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www.nanoqed.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www.geneticliteracyproject/gip-facts/don-huber-science-still-looking-for-purdue-professors-gmo-pathogen-time-bomb/"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www.nanoqed.org/"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smtClean="0">
                <a:solidFill>
                  <a:schemeClr val="tx2"/>
                </a:solidFill>
              </a:rPr>
              <a:t>11 th Biotechnology and Biotech Industries Meet., July 28-29, Berlin, 2016</a:t>
            </a:r>
          </a:p>
        </p:txBody>
      </p:sp>
      <p:sp>
        <p:nvSpPr>
          <p:cNvPr id="30723" name="Rectangle 2"/>
          <p:cNvSpPr>
            <a:spLocks noGrp="1" noChangeArrowheads="1"/>
          </p:cNvSpPr>
          <p:nvPr>
            <p:ph type="title"/>
          </p:nvPr>
        </p:nvSpPr>
        <p:spPr>
          <a:xfrm>
            <a:off x="228600" y="1752600"/>
            <a:ext cx="8915400" cy="914400"/>
          </a:xfrm>
        </p:spPr>
        <p:txBody>
          <a:bodyPr/>
          <a:lstStyle/>
          <a:p>
            <a:r>
              <a:rPr lang="en-US" altLang="zh-TW" smtClean="0">
                <a:solidFill>
                  <a:srgbClr val="FFFF00"/>
                </a:solidFill>
                <a:ea typeface="新細明體" charset="-120"/>
              </a:rPr>
              <a:t>Cancer caused by UV radiation from Nanoparticles </a:t>
            </a:r>
            <a:br>
              <a:rPr lang="en-US" altLang="zh-TW" smtClean="0">
                <a:solidFill>
                  <a:srgbClr val="FFFF00"/>
                </a:solidFill>
                <a:ea typeface="新細明體" charset="-120"/>
              </a:rPr>
            </a:br>
            <a:r>
              <a:rPr lang="en-US" altLang="zh-TW" smtClean="0">
                <a:solidFill>
                  <a:srgbClr val="FFFF00"/>
                </a:solidFill>
                <a:ea typeface="新細明體" charset="-120"/>
              </a:rPr>
              <a:t>in GM food?</a:t>
            </a:r>
          </a:p>
        </p:txBody>
      </p:sp>
      <p:sp>
        <p:nvSpPr>
          <p:cNvPr id="30724" name="Rectangle 3"/>
          <p:cNvSpPr>
            <a:spLocks noGrp="1" noChangeArrowheads="1"/>
          </p:cNvSpPr>
          <p:nvPr>
            <p:ph type="body" idx="1"/>
          </p:nvPr>
        </p:nvSpPr>
        <p:spPr>
          <a:xfrm>
            <a:off x="812800" y="3962400"/>
            <a:ext cx="7772400" cy="1446213"/>
          </a:xfrm>
        </p:spPr>
        <p:txBody>
          <a:bodyPr/>
          <a:lstStyle/>
          <a:p>
            <a:pPr algn="ctr">
              <a:lnSpc>
                <a:spcPct val="90000"/>
              </a:lnSpc>
              <a:buFontTx/>
              <a:buNone/>
            </a:pPr>
            <a:r>
              <a:rPr lang="en-US" altLang="zh-TW" sz="2800" b="0" smtClean="0">
                <a:solidFill>
                  <a:srgbClr val="FFFFFF"/>
                </a:solidFill>
                <a:ea typeface="新細明體" charset="-120"/>
              </a:rPr>
              <a:t>Thomas Prevenslik</a:t>
            </a:r>
          </a:p>
          <a:p>
            <a:pPr algn="ctr">
              <a:lnSpc>
                <a:spcPct val="90000"/>
              </a:lnSpc>
              <a:buFontTx/>
              <a:buNone/>
            </a:pPr>
            <a:r>
              <a:rPr lang="en-US" altLang="zh-TW" sz="2800" b="0" smtClean="0">
                <a:solidFill>
                  <a:srgbClr val="FFFFFF"/>
                </a:solidFill>
                <a:ea typeface="新細明體" charset="-120"/>
              </a:rPr>
              <a:t>QED Radiation</a:t>
            </a:r>
          </a:p>
          <a:p>
            <a:pPr algn="ctr">
              <a:lnSpc>
                <a:spcPct val="90000"/>
              </a:lnSpc>
              <a:buFontTx/>
              <a:buNone/>
            </a:pPr>
            <a:r>
              <a:rPr lang="en-US" altLang="zh-TW" sz="2800" b="0" smtClean="0">
                <a:solidFill>
                  <a:srgbClr val="FFFFFF"/>
                </a:solidFill>
                <a:ea typeface="新細明體" charset="-120"/>
              </a:rPr>
              <a:t>Berlin and Hong Kong</a:t>
            </a:r>
          </a:p>
        </p:txBody>
      </p:sp>
      <p:sp>
        <p:nvSpPr>
          <p:cNvPr id="30725" name="Text Box 6"/>
          <p:cNvSpPr txBox="1">
            <a:spLocks noChangeArrowheads="1"/>
          </p:cNvSpPr>
          <p:nvPr/>
        </p:nvSpPr>
        <p:spPr bwMode="auto">
          <a:xfrm>
            <a:off x="8382000" y="57150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a:ea typeface="新細明體" charset="-120"/>
              </a:rPr>
              <a:t>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97569" y="314289"/>
            <a:ext cx="7772400" cy="1143000"/>
          </a:xfrm>
        </p:spPr>
        <p:txBody>
          <a:bodyPr/>
          <a:lstStyle/>
          <a:p>
            <a:r>
              <a:rPr lang="en-US" altLang="en-US" dirty="0" smtClean="0"/>
              <a:t>Quantum Mechanics</a:t>
            </a:r>
          </a:p>
        </p:txBody>
      </p:sp>
      <p:sp>
        <p:nvSpPr>
          <p:cNvPr id="39939" name="Footer Placeholder 2"/>
          <p:cNvSpPr>
            <a:spLocks noGrp="1"/>
          </p:cNvSpPr>
          <p:nvPr>
            <p:ph type="ftr" sz="quarter" idx="11"/>
          </p:nvPr>
        </p:nvSpPr>
        <p:spPr>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dirty="0" smtClean="0">
                <a:solidFill>
                  <a:schemeClr val="tx2"/>
                </a:solidFill>
              </a:rPr>
              <a:t>11 </a:t>
            </a:r>
            <a:r>
              <a:rPr lang="en-US" altLang="zh-TW" sz="1400" b="0" dirty="0" err="1" smtClean="0">
                <a:solidFill>
                  <a:schemeClr val="tx2"/>
                </a:solidFill>
              </a:rPr>
              <a:t>th</a:t>
            </a:r>
            <a:r>
              <a:rPr lang="en-US" altLang="zh-TW" sz="1400" b="0" dirty="0" smtClean="0">
                <a:solidFill>
                  <a:schemeClr val="tx2"/>
                </a:solidFill>
              </a:rPr>
              <a:t> Biotechnology and Biotech Industries Meet., July 28-29, Berlin, 2016</a:t>
            </a:r>
          </a:p>
        </p:txBody>
      </p:sp>
      <p:sp>
        <p:nvSpPr>
          <p:cNvPr id="39940" name="Text Box 6"/>
          <p:cNvSpPr txBox="1">
            <a:spLocks noChangeArrowheads="1"/>
          </p:cNvSpPr>
          <p:nvPr/>
        </p:nvSpPr>
        <p:spPr bwMode="auto">
          <a:xfrm>
            <a:off x="8458200" y="5867400"/>
            <a:ext cx="10668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a:ea typeface="新細明體" charset="-120"/>
              </a:rPr>
              <a:t>10</a:t>
            </a:r>
          </a:p>
        </p:txBody>
      </p:sp>
      <p:sp>
        <p:nvSpPr>
          <p:cNvPr id="5" name="Rectangle 4"/>
          <p:cNvSpPr>
            <a:spLocks noChangeArrowheads="1"/>
          </p:cNvSpPr>
          <p:nvPr/>
        </p:nvSpPr>
        <p:spPr bwMode="auto">
          <a:xfrm>
            <a:off x="486683" y="1457289"/>
            <a:ext cx="8229600" cy="467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FontTx/>
              <a:buNone/>
            </a:pPr>
            <a:r>
              <a:rPr lang="en-US" altLang="en-US" sz="2800" b="0" dirty="0">
                <a:solidFill>
                  <a:schemeClr val="tx2"/>
                </a:solidFill>
              </a:rPr>
              <a:t>QM</a:t>
            </a:r>
            <a:r>
              <a:rPr lang="en-US" altLang="en-US" sz="2800" b="0" dirty="0"/>
              <a:t> differs from </a:t>
            </a:r>
            <a:r>
              <a:rPr lang="en-US" altLang="en-US" sz="2800" b="0" dirty="0">
                <a:solidFill>
                  <a:schemeClr val="tx2"/>
                </a:solidFill>
              </a:rPr>
              <a:t>classical physics</a:t>
            </a:r>
            <a:r>
              <a:rPr lang="en-US" altLang="en-US" sz="2800" b="0" dirty="0"/>
              <a:t> by allowing </a:t>
            </a:r>
            <a:r>
              <a:rPr lang="en-US" altLang="en-US" sz="2800" b="0" dirty="0">
                <a:solidFill>
                  <a:schemeClr val="tx2"/>
                </a:solidFill>
              </a:rPr>
              <a:t>EM</a:t>
            </a:r>
            <a:r>
              <a:rPr lang="en-US" altLang="en-US" sz="2800" b="0" dirty="0"/>
              <a:t> radiation to be created in </a:t>
            </a:r>
            <a:r>
              <a:rPr lang="en-US" altLang="en-US" sz="2800" b="0" dirty="0">
                <a:solidFill>
                  <a:schemeClr val="tx2"/>
                </a:solidFill>
              </a:rPr>
              <a:t>NPs</a:t>
            </a:r>
            <a:r>
              <a:rPr lang="en-US" altLang="en-US" sz="2800" b="0" dirty="0"/>
              <a:t>. </a:t>
            </a:r>
          </a:p>
          <a:p>
            <a:pPr algn="ctr">
              <a:buFontTx/>
              <a:buNone/>
            </a:pPr>
            <a:endParaRPr lang="en-US" altLang="en-US" sz="800" b="0" dirty="0"/>
          </a:p>
          <a:p>
            <a:pPr algn="ctr">
              <a:buFontTx/>
              <a:buNone/>
            </a:pPr>
            <a:r>
              <a:rPr lang="en-US" altLang="en-US" sz="2800" b="0" dirty="0">
                <a:solidFill>
                  <a:schemeClr val="tx2"/>
                </a:solidFill>
              </a:rPr>
              <a:t>EM</a:t>
            </a:r>
            <a:r>
              <a:rPr lang="en-US" altLang="en-US" sz="2800" b="0" dirty="0"/>
              <a:t> = electromagnetic. </a:t>
            </a:r>
          </a:p>
          <a:p>
            <a:pPr algn="ctr"/>
            <a:endParaRPr lang="en-US" altLang="en-US" sz="800" b="0" dirty="0"/>
          </a:p>
          <a:p>
            <a:pPr algn="ctr">
              <a:buFontTx/>
              <a:buNone/>
            </a:pPr>
            <a:r>
              <a:rPr lang="en-US" altLang="en-US" sz="2800" b="0" dirty="0">
                <a:solidFill>
                  <a:schemeClr val="tx2"/>
                </a:solidFill>
              </a:rPr>
              <a:t>QM</a:t>
            </a:r>
            <a:r>
              <a:rPr lang="en-US" altLang="en-US" sz="2800" b="0" dirty="0"/>
              <a:t> requires the </a:t>
            </a:r>
            <a:r>
              <a:rPr lang="en-US" altLang="en-US" sz="2800" b="0" dirty="0">
                <a:solidFill>
                  <a:schemeClr val="tx2"/>
                </a:solidFill>
              </a:rPr>
              <a:t>atoms</a:t>
            </a:r>
            <a:r>
              <a:rPr lang="en-US" altLang="en-US" sz="2800" b="0" dirty="0"/>
              <a:t> in </a:t>
            </a:r>
            <a:r>
              <a:rPr lang="en-US" altLang="en-US" sz="2800" b="0" dirty="0">
                <a:solidFill>
                  <a:schemeClr val="tx2"/>
                </a:solidFill>
              </a:rPr>
              <a:t>NPs</a:t>
            </a:r>
            <a:r>
              <a:rPr lang="en-US" altLang="en-US" sz="2800" b="0" dirty="0"/>
              <a:t> to have vanishing heat capacity and therefore </a:t>
            </a:r>
            <a:r>
              <a:rPr lang="en-US" altLang="en-US" sz="2800" b="0" dirty="0">
                <a:solidFill>
                  <a:schemeClr val="tx2"/>
                </a:solidFill>
              </a:rPr>
              <a:t>heat</a:t>
            </a:r>
            <a:r>
              <a:rPr lang="en-US" altLang="en-US" sz="2800" b="0" dirty="0"/>
              <a:t> cannot be conserved by </a:t>
            </a:r>
            <a:r>
              <a:rPr lang="en-US" altLang="en-US" sz="2800" b="0" dirty="0">
                <a:solidFill>
                  <a:schemeClr val="tx2"/>
                </a:solidFill>
              </a:rPr>
              <a:t>increasing NP </a:t>
            </a:r>
            <a:r>
              <a:rPr lang="en-US" altLang="en-US" sz="2800" b="0" dirty="0" smtClean="0">
                <a:solidFill>
                  <a:schemeClr val="tx2"/>
                </a:solidFill>
              </a:rPr>
              <a:t>temperature</a:t>
            </a:r>
          </a:p>
          <a:p>
            <a:pPr algn="ctr">
              <a:buFontTx/>
              <a:buNone/>
            </a:pPr>
            <a:endParaRPr lang="en-US" altLang="en-US" sz="800" b="0" dirty="0">
              <a:solidFill>
                <a:schemeClr val="tx2"/>
              </a:solidFill>
            </a:endParaRPr>
          </a:p>
          <a:p>
            <a:pPr algn="ctr">
              <a:buFontTx/>
              <a:buNone/>
            </a:pPr>
            <a:r>
              <a:rPr lang="en-US" altLang="en-US" sz="2800" b="0" dirty="0" smtClean="0"/>
              <a:t>Instead</a:t>
            </a:r>
            <a:r>
              <a:rPr lang="en-US" altLang="en-US" sz="2800" b="0" dirty="0"/>
              <a:t>, conservation proceeds by </a:t>
            </a:r>
            <a:r>
              <a:rPr lang="en-US" altLang="en-US" sz="2800" b="0" dirty="0" smtClean="0"/>
              <a:t>the emission of </a:t>
            </a:r>
            <a:r>
              <a:rPr lang="en-US" altLang="en-US" sz="2800" b="0" dirty="0" smtClean="0">
                <a:solidFill>
                  <a:schemeClr val="tx2"/>
                </a:solidFill>
              </a:rPr>
              <a:t>EM </a:t>
            </a:r>
            <a:r>
              <a:rPr lang="en-US" altLang="en-US" sz="2800" b="0" dirty="0">
                <a:solidFill>
                  <a:schemeClr val="tx2"/>
                </a:solidFill>
              </a:rPr>
              <a:t>radiation</a:t>
            </a:r>
            <a:r>
              <a:rPr lang="en-US" altLang="en-US" sz="2800" b="0" dirty="0"/>
              <a:t> </a:t>
            </a:r>
            <a:r>
              <a:rPr lang="en-US" altLang="en-US" sz="2800" b="0" dirty="0" smtClean="0">
                <a:sym typeface="Symbol"/>
              </a:rPr>
              <a:t>that causes </a:t>
            </a:r>
            <a:r>
              <a:rPr lang="en-US" altLang="en-US" sz="2800" b="0" dirty="0" smtClean="0">
                <a:solidFill>
                  <a:schemeClr val="tx2"/>
                </a:solidFill>
              </a:rPr>
              <a:t>DNA damage</a:t>
            </a:r>
            <a:r>
              <a:rPr lang="en-US" altLang="en-US" sz="2800" b="0" dirty="0"/>
              <a:t/>
            </a:r>
            <a:br>
              <a:rPr lang="en-US" altLang="en-US" sz="2800" b="0" dirty="0"/>
            </a:br>
            <a:endParaRPr lang="en-US" altLang="en-US" sz="2800" b="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EM </a:t>
            </a:r>
            <a:r>
              <a:rPr lang="en-US" altLang="en-US" dirty="0"/>
              <a:t>R</a:t>
            </a:r>
            <a:r>
              <a:rPr lang="en-US" altLang="en-US" dirty="0" smtClean="0"/>
              <a:t>adiation Level</a:t>
            </a:r>
            <a:endParaRPr lang="en-US" altLang="en-US" dirty="0" smtClean="0"/>
          </a:p>
        </p:txBody>
      </p:sp>
      <p:sp>
        <p:nvSpPr>
          <p:cNvPr id="40963" name="Footer Placeholder 2"/>
          <p:cNvSpPr>
            <a:spLocks noGrp="1"/>
          </p:cNvSpPr>
          <p:nvPr>
            <p:ph type="ftr" sz="quarter" idx="11"/>
          </p:nvPr>
        </p:nvSpPr>
        <p:spPr>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smtClean="0">
                <a:solidFill>
                  <a:schemeClr val="tx2"/>
                </a:solidFill>
              </a:rPr>
              <a:t>11 th Biotechnology and Biotech Industries Meet., July 28-29, Berlin, 2016</a:t>
            </a:r>
          </a:p>
        </p:txBody>
      </p:sp>
      <p:sp>
        <p:nvSpPr>
          <p:cNvPr id="40964" name="Rectangle 3"/>
          <p:cNvSpPr>
            <a:spLocks noChangeArrowheads="1"/>
          </p:cNvSpPr>
          <p:nvPr/>
        </p:nvSpPr>
        <p:spPr bwMode="auto">
          <a:xfrm>
            <a:off x="990600" y="2362200"/>
            <a:ext cx="7467600" cy="1680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FontTx/>
              <a:buNone/>
            </a:pPr>
            <a:r>
              <a:rPr lang="en-US" altLang="zh-TW" sz="2800" b="0" dirty="0">
                <a:ea typeface="新細明體" charset="-120"/>
              </a:rPr>
              <a:t>To </a:t>
            </a:r>
            <a:r>
              <a:rPr lang="en-US" altLang="zh-TW" sz="2800" b="0" dirty="0">
                <a:solidFill>
                  <a:schemeClr val="tx2"/>
                </a:solidFill>
                <a:ea typeface="新細明體" charset="-120"/>
              </a:rPr>
              <a:t>damage DNA</a:t>
            </a:r>
            <a:r>
              <a:rPr lang="en-US" altLang="zh-TW" sz="2800" b="0" dirty="0">
                <a:ea typeface="新細明體" charset="-120"/>
              </a:rPr>
              <a:t>, the </a:t>
            </a:r>
            <a:r>
              <a:rPr lang="en-US" altLang="zh-TW" sz="2800" b="0" dirty="0">
                <a:solidFill>
                  <a:schemeClr val="tx2"/>
                </a:solidFill>
                <a:ea typeface="新細明體" charset="-120"/>
              </a:rPr>
              <a:t>level</a:t>
            </a:r>
            <a:r>
              <a:rPr lang="en-US" altLang="zh-TW" sz="2800" b="0" dirty="0">
                <a:ea typeface="新細明體" charset="-120"/>
              </a:rPr>
              <a:t> of </a:t>
            </a:r>
            <a:r>
              <a:rPr lang="en-US" altLang="zh-TW" sz="2800" b="0" dirty="0">
                <a:solidFill>
                  <a:schemeClr val="tx2"/>
                </a:solidFill>
                <a:ea typeface="新細明體" charset="-120"/>
              </a:rPr>
              <a:t>EM</a:t>
            </a:r>
            <a:r>
              <a:rPr lang="en-US" altLang="zh-TW" sz="2800" b="0" dirty="0">
                <a:ea typeface="新細明體" charset="-120"/>
              </a:rPr>
              <a:t> radiation from </a:t>
            </a:r>
            <a:r>
              <a:rPr lang="en-US" altLang="zh-TW" sz="2800" b="0" dirty="0">
                <a:solidFill>
                  <a:schemeClr val="tx2"/>
                </a:solidFill>
                <a:ea typeface="新細明體" charset="-120"/>
              </a:rPr>
              <a:t>NPs</a:t>
            </a:r>
            <a:r>
              <a:rPr lang="en-US" altLang="zh-TW" sz="2800" b="0" dirty="0">
                <a:ea typeface="新細明體" charset="-120"/>
              </a:rPr>
              <a:t> must be </a:t>
            </a:r>
            <a:r>
              <a:rPr lang="en-US" altLang="zh-TW" sz="2800" b="0" dirty="0" smtClean="0">
                <a:ea typeface="新細明體" charset="-120"/>
              </a:rPr>
              <a:t>ionizing, say in </a:t>
            </a:r>
            <a:r>
              <a:rPr lang="en-US" altLang="zh-TW" sz="2800" b="0" dirty="0">
                <a:ea typeface="新細明體" charset="-120"/>
              </a:rPr>
              <a:t>the </a:t>
            </a:r>
            <a:r>
              <a:rPr lang="en-US" altLang="zh-TW" sz="2800" b="0" dirty="0" smtClean="0">
                <a:solidFill>
                  <a:schemeClr val="tx2"/>
                </a:solidFill>
                <a:ea typeface="新細明體" charset="-120"/>
              </a:rPr>
              <a:t>UV </a:t>
            </a:r>
            <a:r>
              <a:rPr lang="en-US" altLang="zh-TW" sz="2800" b="0" dirty="0" smtClean="0">
                <a:ea typeface="新細明體" charset="-120"/>
              </a:rPr>
              <a:t>beyond the</a:t>
            </a:r>
            <a:r>
              <a:rPr lang="en-US" altLang="zh-TW" sz="2800" b="0" dirty="0" smtClean="0">
                <a:solidFill>
                  <a:schemeClr val="tx2"/>
                </a:solidFill>
                <a:ea typeface="新細明體" charset="-120"/>
              </a:rPr>
              <a:t> UV-C </a:t>
            </a:r>
            <a:r>
              <a:rPr lang="en-US" altLang="zh-TW" sz="2800" b="0" dirty="0" smtClean="0">
                <a:ea typeface="新細明體" charset="-120"/>
              </a:rPr>
              <a:t>at 254 nm  </a:t>
            </a:r>
            <a:endParaRPr lang="en-US" altLang="zh-TW" sz="2800" b="0" dirty="0">
              <a:ea typeface="新細明體" charset="-120"/>
            </a:endParaRPr>
          </a:p>
          <a:p>
            <a:pPr algn="ctr">
              <a:buFontTx/>
              <a:buNone/>
            </a:pPr>
            <a:endParaRPr lang="en-US" altLang="zh-TW" sz="800" b="0" dirty="0">
              <a:ea typeface="新細明體" charset="-120"/>
            </a:endParaRPr>
          </a:p>
          <a:p>
            <a:pPr algn="ctr">
              <a:buFontTx/>
              <a:buNone/>
            </a:pPr>
            <a:endParaRPr lang="en-US" altLang="zh-TW" sz="800" b="0" dirty="0">
              <a:ea typeface="新細明體" charset="-120"/>
            </a:endParaRPr>
          </a:p>
        </p:txBody>
      </p:sp>
      <p:sp>
        <p:nvSpPr>
          <p:cNvPr id="40965" name="Text Box 6"/>
          <p:cNvSpPr txBox="1">
            <a:spLocks noChangeArrowheads="1"/>
          </p:cNvSpPr>
          <p:nvPr/>
        </p:nvSpPr>
        <p:spPr bwMode="auto">
          <a:xfrm>
            <a:off x="8458200" y="5867400"/>
            <a:ext cx="10668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a:ea typeface="新細明體" charset="-120"/>
              </a:rPr>
              <a:t>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021443" y="914400"/>
            <a:ext cx="7772400" cy="1143000"/>
          </a:xfrm>
        </p:spPr>
        <p:txBody>
          <a:bodyPr/>
          <a:lstStyle/>
          <a:p>
            <a:r>
              <a:rPr lang="en-US" altLang="en-US" dirty="0" smtClean="0"/>
              <a:t>QED Mechanism</a:t>
            </a:r>
          </a:p>
        </p:txBody>
      </p:sp>
      <p:sp>
        <p:nvSpPr>
          <p:cNvPr id="41987" name="Footer Placeholder 2"/>
          <p:cNvSpPr>
            <a:spLocks noGrp="1"/>
          </p:cNvSpPr>
          <p:nvPr>
            <p:ph type="ftr" sz="quarter" idx="11"/>
          </p:nvPr>
        </p:nvSpPr>
        <p:spPr>
          <a:xfrm>
            <a:off x="304800" y="6477000"/>
            <a:ext cx="8458200" cy="381000"/>
          </a:xfrm>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smtClean="0">
                <a:solidFill>
                  <a:schemeClr val="tx2"/>
                </a:solidFill>
              </a:rPr>
              <a:t>11 th Biotechnology and Biotech Industries Meet., July 28-29, Berlin, 2016</a:t>
            </a:r>
          </a:p>
        </p:txBody>
      </p:sp>
      <p:sp>
        <p:nvSpPr>
          <p:cNvPr id="4" name="Rectangle 3"/>
          <p:cNvSpPr>
            <a:spLocks noChangeArrowheads="1"/>
          </p:cNvSpPr>
          <p:nvPr/>
        </p:nvSpPr>
        <p:spPr bwMode="auto">
          <a:xfrm>
            <a:off x="2224769" y="2286000"/>
            <a:ext cx="4953000" cy="356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FontTx/>
              <a:buNone/>
            </a:pPr>
            <a:r>
              <a:rPr lang="en-US" altLang="en-US" sz="2400" b="0" dirty="0"/>
              <a:t>Model</a:t>
            </a:r>
          </a:p>
          <a:p>
            <a:pPr algn="ctr"/>
            <a:endParaRPr lang="en-US" altLang="en-US" sz="2400" b="0" dirty="0"/>
          </a:p>
          <a:p>
            <a:pPr algn="ctr">
              <a:buFontTx/>
              <a:buNone/>
            </a:pPr>
            <a:r>
              <a:rPr lang="en-US" altLang="en-US" sz="2400" b="0" dirty="0"/>
              <a:t>Heat Capacity of the Atom</a:t>
            </a:r>
          </a:p>
          <a:p>
            <a:pPr algn="ctr"/>
            <a:endParaRPr lang="en-US" altLang="en-US" sz="2400" b="0" dirty="0"/>
          </a:p>
          <a:p>
            <a:pPr algn="ctr">
              <a:buFontTx/>
              <a:buNone/>
            </a:pPr>
            <a:r>
              <a:rPr lang="en-US" altLang="en-US" sz="2400" b="0" dirty="0"/>
              <a:t>EM Confinement</a:t>
            </a:r>
          </a:p>
          <a:p>
            <a:pPr algn="ctr"/>
            <a:endParaRPr lang="en-US" altLang="en-US" sz="2400" b="0" dirty="0"/>
          </a:p>
          <a:p>
            <a:pPr algn="ctr">
              <a:buFontTx/>
              <a:buNone/>
            </a:pPr>
            <a:r>
              <a:rPr lang="en-US" altLang="en-US" sz="2400" b="0" dirty="0" smtClean="0"/>
              <a:t>EM  </a:t>
            </a:r>
            <a:r>
              <a:rPr lang="en-US" altLang="en-US" sz="2400" b="0" dirty="0"/>
              <a:t>Emission</a:t>
            </a:r>
          </a:p>
          <a:p>
            <a:pPr algn="ctr"/>
            <a:endParaRPr lang="en-US" altLang="en-US" sz="2400" dirty="0"/>
          </a:p>
        </p:txBody>
      </p:sp>
      <p:sp>
        <p:nvSpPr>
          <p:cNvPr id="41989"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a:ea typeface="新細明體" charset="-120"/>
              </a:rPr>
              <a:t>12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p:nvPr>
        </p:nvSpPr>
        <p:spPr>
          <a:xfrm>
            <a:off x="685800" y="228600"/>
            <a:ext cx="7772400" cy="1470025"/>
          </a:xfrm>
        </p:spPr>
        <p:txBody>
          <a:bodyPr/>
          <a:lstStyle/>
          <a:p>
            <a:r>
              <a:rPr lang="en-US" altLang="zh-HK" dirty="0" smtClean="0">
                <a:ea typeface="新細明體" charset="-120"/>
              </a:rPr>
              <a:t>Model </a:t>
            </a:r>
            <a:endParaRPr lang="zh-HK" altLang="en-US" dirty="0" smtClean="0">
              <a:ea typeface="新細明體" charset="-120"/>
            </a:endParaRPr>
          </a:p>
        </p:txBody>
      </p:sp>
      <p:sp>
        <p:nvSpPr>
          <p:cNvPr id="3" name="Subtitle 2"/>
          <p:cNvSpPr>
            <a:spLocks noGrp="1"/>
          </p:cNvSpPr>
          <p:nvPr>
            <p:ph type="subTitle" idx="1"/>
          </p:nvPr>
        </p:nvSpPr>
        <p:spPr>
          <a:xfrm>
            <a:off x="-20638" y="1552575"/>
            <a:ext cx="9220201" cy="3600450"/>
          </a:xfrm>
        </p:spPr>
        <p:txBody>
          <a:bodyPr/>
          <a:lstStyle/>
          <a:p>
            <a:r>
              <a:rPr lang="en-US" altLang="en-US" sz="2400" b="0" dirty="0" smtClean="0"/>
              <a:t>At the nanoscale,</a:t>
            </a:r>
            <a:r>
              <a:rPr lang="en-US" altLang="en-US" sz="2400" dirty="0" smtClean="0"/>
              <a:t> </a:t>
            </a:r>
            <a:r>
              <a:rPr lang="en-US" altLang="en-US" sz="2400" dirty="0" smtClean="0">
                <a:solidFill>
                  <a:schemeClr val="tx2"/>
                </a:solidFill>
              </a:rPr>
              <a:t>QED</a:t>
            </a:r>
            <a:r>
              <a:rPr lang="en-US" altLang="en-US" sz="2400" b="0" dirty="0" smtClean="0"/>
              <a:t> converts heat </a:t>
            </a:r>
            <a:r>
              <a:rPr lang="en-US" altLang="en-US" sz="2400" dirty="0" smtClean="0">
                <a:solidFill>
                  <a:schemeClr val="tx2"/>
                </a:solidFill>
              </a:rPr>
              <a:t>Q</a:t>
            </a:r>
            <a:r>
              <a:rPr lang="en-US" altLang="en-US" sz="2400" b="0" dirty="0" smtClean="0"/>
              <a:t> into </a:t>
            </a:r>
            <a:r>
              <a:rPr lang="en-US" altLang="en-US" sz="2400" dirty="0" smtClean="0">
                <a:solidFill>
                  <a:schemeClr val="tx2"/>
                </a:solidFill>
              </a:rPr>
              <a:t>EM </a:t>
            </a:r>
            <a:r>
              <a:rPr lang="en-US" altLang="en-US" sz="2400" b="0" dirty="0" smtClean="0"/>
              <a:t>radiation because </a:t>
            </a:r>
            <a:r>
              <a:rPr lang="en-US" altLang="en-US" sz="2400" dirty="0" smtClean="0">
                <a:solidFill>
                  <a:schemeClr val="tx2"/>
                </a:solidFill>
              </a:rPr>
              <a:t>QM</a:t>
            </a:r>
            <a:r>
              <a:rPr lang="en-US" altLang="en-US" sz="2400" b="0" dirty="0" smtClean="0"/>
              <a:t> precludes conservation by an increase in temperature.</a:t>
            </a:r>
          </a:p>
          <a:p>
            <a:endParaRPr lang="en-US" altLang="en-US" sz="800" b="0" dirty="0" smtClean="0"/>
          </a:p>
          <a:p>
            <a:r>
              <a:rPr lang="en-US" altLang="en-US" sz="2400" b="0" dirty="0" smtClean="0">
                <a:solidFill>
                  <a:schemeClr val="tx2"/>
                </a:solidFill>
                <a:sym typeface="Symbol" pitchFamily="18" charset="2"/>
              </a:rPr>
              <a:t>QED </a:t>
            </a:r>
            <a:r>
              <a:rPr lang="en-US" altLang="en-US" sz="2400" b="0" dirty="0" smtClean="0">
                <a:sym typeface="Symbol" pitchFamily="18" charset="2"/>
              </a:rPr>
              <a:t>is a </a:t>
            </a:r>
            <a:r>
              <a:rPr lang="en-US" altLang="en-US" sz="2400" b="0" dirty="0" smtClean="0">
                <a:solidFill>
                  <a:schemeClr val="tx2"/>
                </a:solidFill>
                <a:sym typeface="Symbol" pitchFamily="18" charset="2"/>
              </a:rPr>
              <a:t>simple</a:t>
            </a:r>
            <a:r>
              <a:rPr lang="en-US" altLang="en-US" sz="2400" b="0" dirty="0" smtClean="0">
                <a:sym typeface="Symbol" pitchFamily="18" charset="2"/>
              </a:rPr>
              <a:t> form of the complex light and matter interaction advanced by </a:t>
            </a:r>
            <a:r>
              <a:rPr lang="en-US" altLang="en-US" sz="2400" b="0" dirty="0" smtClean="0">
                <a:solidFill>
                  <a:schemeClr val="tx2"/>
                </a:solidFill>
                <a:sym typeface="Symbol" pitchFamily="18" charset="2"/>
              </a:rPr>
              <a:t>Feynman  </a:t>
            </a:r>
            <a:r>
              <a:rPr lang="en-US" altLang="en-US" sz="2400" b="0" dirty="0" smtClean="0">
                <a:sym typeface="Symbol" pitchFamily="18" charset="2"/>
              </a:rPr>
              <a:t>and others</a:t>
            </a:r>
          </a:p>
          <a:p>
            <a:endParaRPr lang="en-US" altLang="en-US" sz="800" b="0" dirty="0" smtClean="0">
              <a:sym typeface="Symbol" pitchFamily="18" charset="2"/>
            </a:endParaRPr>
          </a:p>
          <a:p>
            <a:r>
              <a:rPr lang="en-US" altLang="en-US" sz="2400" dirty="0" smtClean="0">
                <a:solidFill>
                  <a:srgbClr val="FFFF00"/>
                </a:solidFill>
                <a:sym typeface="Symbol" pitchFamily="18" charset="2"/>
              </a:rPr>
              <a:t>Heat</a:t>
            </a:r>
            <a:r>
              <a:rPr lang="en-US" altLang="en-US" sz="2400" b="0" dirty="0" smtClean="0">
                <a:solidFill>
                  <a:srgbClr val="FFFFFF"/>
                </a:solidFill>
                <a:sym typeface="Symbol" pitchFamily="18" charset="2"/>
              </a:rPr>
              <a:t>  </a:t>
            </a:r>
            <a:r>
              <a:rPr lang="en-US" altLang="en-US" sz="2400" dirty="0" smtClean="0">
                <a:solidFill>
                  <a:srgbClr val="FFFF00"/>
                </a:solidFill>
                <a:sym typeface="Symbol" pitchFamily="18" charset="2"/>
              </a:rPr>
              <a:t>NP </a:t>
            </a:r>
            <a:r>
              <a:rPr lang="en-US" altLang="en-US" sz="2400" b="0" dirty="0" smtClean="0">
                <a:sym typeface="Symbol" pitchFamily="18" charset="2"/>
              </a:rPr>
              <a:t>w/o heat capacity </a:t>
            </a:r>
            <a:r>
              <a:rPr lang="en-US" altLang="en-US" sz="2400" b="0" dirty="0" smtClean="0">
                <a:solidFill>
                  <a:srgbClr val="FFFFFF"/>
                </a:solidFill>
                <a:sym typeface="Symbol" pitchFamily="18" charset="2"/>
              </a:rPr>
              <a:t>   </a:t>
            </a:r>
            <a:r>
              <a:rPr lang="en-US" altLang="en-US" sz="2400" b="0" dirty="0" smtClean="0">
                <a:solidFill>
                  <a:schemeClr val="tx2"/>
                </a:solidFill>
                <a:sym typeface="Symbol" pitchFamily="18" charset="2"/>
              </a:rPr>
              <a:t>EM radiation </a:t>
            </a:r>
            <a:endParaRPr lang="en-US" altLang="en-US" sz="2400" b="0" dirty="0" smtClean="0">
              <a:solidFill>
                <a:srgbClr val="FFFFFF"/>
              </a:solidFill>
              <a:sym typeface="Symbol" pitchFamily="18" charset="2"/>
            </a:endParaRPr>
          </a:p>
          <a:p>
            <a:endParaRPr lang="en-US" altLang="en-US" sz="2400" b="0" dirty="0" smtClean="0">
              <a:solidFill>
                <a:srgbClr val="FFFFFF"/>
              </a:solidFill>
              <a:sym typeface="Symbol" pitchFamily="18" charset="2"/>
            </a:endParaRPr>
          </a:p>
          <a:p>
            <a:endParaRPr lang="en-US" altLang="en-US" sz="2400" b="0" dirty="0" smtClean="0">
              <a:solidFill>
                <a:srgbClr val="FFFFFF"/>
              </a:solidFill>
              <a:sym typeface="Symbol" pitchFamily="18" charset="2"/>
            </a:endParaRPr>
          </a:p>
          <a:p>
            <a:r>
              <a:rPr lang="en-US" altLang="en-US" sz="2400" b="0" dirty="0" smtClean="0">
                <a:solidFill>
                  <a:srgbClr val="FFFFFF"/>
                </a:solidFill>
                <a:sym typeface="Symbol" pitchFamily="18" charset="2"/>
              </a:rPr>
              <a:t>  </a:t>
            </a:r>
          </a:p>
          <a:p>
            <a:endParaRPr lang="en-US" altLang="en-US" sz="800" b="0" dirty="0" smtClean="0">
              <a:solidFill>
                <a:srgbClr val="FFFFFF"/>
              </a:solidFill>
              <a:sym typeface="Symbol" pitchFamily="18" charset="2"/>
            </a:endParaRPr>
          </a:p>
          <a:p>
            <a:endParaRPr lang="en-US" altLang="en-US" sz="800" b="0" dirty="0" smtClean="0">
              <a:solidFill>
                <a:srgbClr val="FFFFFF"/>
              </a:solidFill>
              <a:sym typeface="Symbol" pitchFamily="18" charset="2"/>
            </a:endParaRPr>
          </a:p>
          <a:p>
            <a:r>
              <a:rPr lang="en-US" altLang="en-US" sz="2400" b="0" dirty="0" smtClean="0">
                <a:solidFill>
                  <a:srgbClr val="FFFFFF"/>
                </a:solidFill>
                <a:sym typeface="Symbol" pitchFamily="18" charset="2"/>
              </a:rPr>
              <a:t>f = (c/n)/   / 2 = d    E = h f</a:t>
            </a:r>
            <a:endParaRPr lang="en-US" altLang="en-US" sz="2400" b="0" dirty="0" smtClean="0">
              <a:solidFill>
                <a:srgbClr val="FFFFFF"/>
              </a:solidFill>
            </a:endParaRPr>
          </a:p>
          <a:p>
            <a:endParaRPr lang="zh-HK" altLang="en-US" sz="2400" b="0" dirty="0" smtClean="0">
              <a:ea typeface="新細明體" charset="-120"/>
            </a:endParaRPr>
          </a:p>
        </p:txBody>
      </p:sp>
      <p:sp>
        <p:nvSpPr>
          <p:cNvPr id="43012" name="Footer Placeholder 1"/>
          <p:cNvSpPr>
            <a:spLocks noGrp="1"/>
          </p:cNvSpPr>
          <p:nvPr>
            <p:ph type="ftr" sz="quarter" idx="11"/>
          </p:nvPr>
        </p:nvSpPr>
        <p:spPr>
          <a:xfrm>
            <a:off x="304800" y="6477000"/>
            <a:ext cx="84582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fontAlgn="base">
              <a:spcAft>
                <a:spcPct val="0"/>
              </a:spcAft>
            </a:pPr>
            <a:r>
              <a:rPr lang="en-US" altLang="zh-TW" sz="1400" dirty="0" smtClean="0">
                <a:solidFill>
                  <a:srgbClr val="FFFF00"/>
                </a:solidFill>
                <a:ea typeface="新細明體" charset="-120"/>
              </a:rPr>
              <a:t>11 </a:t>
            </a:r>
            <a:r>
              <a:rPr lang="en-US" altLang="zh-TW" sz="1400" dirty="0" err="1" smtClean="0">
                <a:solidFill>
                  <a:srgbClr val="FFFF00"/>
                </a:solidFill>
                <a:ea typeface="新細明體" charset="-120"/>
              </a:rPr>
              <a:t>th</a:t>
            </a:r>
            <a:r>
              <a:rPr lang="en-US" altLang="zh-TW" sz="1400" dirty="0" smtClean="0">
                <a:solidFill>
                  <a:srgbClr val="FFFF00"/>
                </a:solidFill>
                <a:ea typeface="新細明體" charset="-120"/>
              </a:rPr>
              <a:t> Biotechnology and Biotech Industries Meet., July 28-29, Berlin, 2016</a:t>
            </a:r>
          </a:p>
        </p:txBody>
      </p:sp>
      <p:sp>
        <p:nvSpPr>
          <p:cNvPr id="43013" name="Text Box 25"/>
          <p:cNvSpPr txBox="1">
            <a:spLocks noChangeArrowheads="1"/>
          </p:cNvSpPr>
          <p:nvPr/>
        </p:nvSpPr>
        <p:spPr bwMode="auto">
          <a:xfrm>
            <a:off x="8458200" y="60198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50000"/>
              </a:spcBef>
              <a:buFontTx/>
              <a:buNone/>
            </a:pPr>
            <a:r>
              <a:rPr lang="en-US" altLang="zh-TW" sz="2800">
                <a:solidFill>
                  <a:srgbClr val="FFFFFF"/>
                </a:solidFill>
                <a:ea typeface="新細明體" charset="-120"/>
                <a:cs typeface="Arial" charset="0"/>
              </a:rPr>
              <a:t>10</a:t>
            </a:r>
          </a:p>
        </p:txBody>
      </p:sp>
      <p:grpSp>
        <p:nvGrpSpPr>
          <p:cNvPr id="23" name="Group 22"/>
          <p:cNvGrpSpPr>
            <a:grpSpLocks/>
          </p:cNvGrpSpPr>
          <p:nvPr/>
        </p:nvGrpSpPr>
        <p:grpSpPr bwMode="auto">
          <a:xfrm>
            <a:off x="5164138" y="4402138"/>
            <a:ext cx="2278062" cy="923925"/>
            <a:chOff x="5172747" y="4450481"/>
            <a:chExt cx="2277602" cy="923330"/>
          </a:xfrm>
        </p:grpSpPr>
        <p:grpSp>
          <p:nvGrpSpPr>
            <p:cNvPr id="43022" name="Group 10"/>
            <p:cNvGrpSpPr>
              <a:grpSpLocks/>
            </p:cNvGrpSpPr>
            <p:nvPr/>
          </p:nvGrpSpPr>
          <p:grpSpPr bwMode="auto">
            <a:xfrm rot="4178089">
              <a:off x="5322513" y="4633747"/>
              <a:ext cx="491324" cy="790855"/>
              <a:chOff x="5428132" y="4527429"/>
              <a:chExt cx="532537" cy="882909"/>
            </a:xfrm>
          </p:grpSpPr>
          <p:sp>
            <p:nvSpPr>
              <p:cNvPr id="13" name="Freeform 12"/>
              <p:cNvSpPr>
                <a:spLocks/>
              </p:cNvSpPr>
              <p:nvPr/>
            </p:nvSpPr>
            <p:spPr bwMode="auto">
              <a:xfrm rot="10264380" flipH="1" flipV="1">
                <a:off x="5424664" y="4689008"/>
                <a:ext cx="490073" cy="724716"/>
              </a:xfrm>
              <a:custGeom>
                <a:avLst/>
                <a:gdLst>
                  <a:gd name="T0" fmla="*/ 74612 w 293687"/>
                  <a:gd name="T1" fmla="*/ 466725 h 466725"/>
                  <a:gd name="T2" fmla="*/ 26987 w 293687"/>
                  <a:gd name="T3" fmla="*/ 304800 h 466725"/>
                  <a:gd name="T4" fmla="*/ 236537 w 293687"/>
                  <a:gd name="T5" fmla="*/ 276225 h 466725"/>
                  <a:gd name="T6" fmla="*/ 131762 w 293687"/>
                  <a:gd name="T7" fmla="*/ 114300 h 466725"/>
                  <a:gd name="T8" fmla="*/ 255587 w 293687"/>
                  <a:gd name="T9" fmla="*/ 95250 h 466725"/>
                  <a:gd name="T10" fmla="*/ 293687 w 293687"/>
                  <a:gd name="T11" fmla="*/ 0 h 466725"/>
                </a:gdLst>
                <a:ahLst/>
                <a:cxnLst>
                  <a:cxn ang="0">
                    <a:pos x="T0" y="T1"/>
                  </a:cxn>
                  <a:cxn ang="0">
                    <a:pos x="T2" y="T3"/>
                  </a:cxn>
                  <a:cxn ang="0">
                    <a:pos x="T4" y="T5"/>
                  </a:cxn>
                  <a:cxn ang="0">
                    <a:pos x="T6" y="T7"/>
                  </a:cxn>
                  <a:cxn ang="0">
                    <a:pos x="T8" y="T9"/>
                  </a:cxn>
                  <a:cxn ang="0">
                    <a:pos x="T10" y="T11"/>
                  </a:cxn>
                </a:cxnLst>
                <a:rect l="0" t="0" r="r" b="b"/>
                <a:pathLst>
                  <a:path w="293687" h="466725">
                    <a:moveTo>
                      <a:pt x="74612" y="466725"/>
                    </a:moveTo>
                    <a:cubicBezTo>
                      <a:pt x="37306" y="401637"/>
                      <a:pt x="0" y="336550"/>
                      <a:pt x="26987" y="304800"/>
                    </a:cubicBezTo>
                    <a:cubicBezTo>
                      <a:pt x="53974" y="273050"/>
                      <a:pt x="219075" y="307975"/>
                      <a:pt x="236537" y="276225"/>
                    </a:cubicBezTo>
                    <a:cubicBezTo>
                      <a:pt x="253999" y="244475"/>
                      <a:pt x="128587" y="144463"/>
                      <a:pt x="131762" y="114300"/>
                    </a:cubicBezTo>
                    <a:cubicBezTo>
                      <a:pt x="134937" y="84137"/>
                      <a:pt x="228600" y="114300"/>
                      <a:pt x="255587" y="95250"/>
                    </a:cubicBezTo>
                    <a:cubicBezTo>
                      <a:pt x="282574" y="76200"/>
                      <a:pt x="288130" y="38100"/>
                      <a:pt x="293687" y="0"/>
                    </a:cubicBezTo>
                  </a:path>
                </a:pathLst>
              </a:custGeom>
              <a:noFill/>
              <a:ln w="19050" cap="flat" cmpd="sng">
                <a:solidFill>
                  <a:sysClr val="window" lastClr="FFFFFF"/>
                </a:solidFill>
                <a:prstDash val="solid"/>
                <a:round/>
                <a:headEnd type="none" w="med" len="me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a:lstStyle/>
              <a:p>
                <a:pPr eaLnBrk="1" fontAlgn="auto" hangingPunct="1">
                  <a:spcBef>
                    <a:spcPts val="0"/>
                  </a:spcBef>
                  <a:spcAft>
                    <a:spcPts val="0"/>
                  </a:spcAft>
                  <a:buFontTx/>
                  <a:buNone/>
                  <a:defRPr/>
                </a:pPr>
                <a:endParaRPr lang="en-US" sz="1800" kern="0" dirty="0">
                  <a:solidFill>
                    <a:srgbClr val="FFFFFF"/>
                  </a:solidFill>
                  <a:cs typeface="Arial" charset="0"/>
                </a:endParaRPr>
              </a:p>
            </p:txBody>
          </p:sp>
          <p:sp>
            <p:nvSpPr>
              <p:cNvPr id="14" name="AutoShape 32"/>
              <p:cNvSpPr>
                <a:spLocks noChangeArrowheads="1"/>
              </p:cNvSpPr>
              <p:nvPr/>
            </p:nvSpPr>
            <p:spPr bwMode="auto">
              <a:xfrm rot="12448810" flipH="1" flipV="1">
                <a:off x="5848044" y="4530826"/>
                <a:ext cx="111771" cy="209087"/>
              </a:xfrm>
              <a:prstGeom prst="triangle">
                <a:avLst>
                  <a:gd name="adj" fmla="val 50000"/>
                </a:avLst>
              </a:prstGeom>
              <a:solidFill>
                <a:srgbClr xmlns:mc="http://schemas.openxmlformats.org/markup-compatibility/2006" xmlns:a14="http://schemas.microsoft.com/office/drawing/2010/main" val="FFFFFF" mc:Ignorable="a14" a14:legacySpreadsheetColorIndex="65"/>
              </a:solidFill>
              <a:ln w="9525">
                <a:solidFill>
                  <a:sysClr val="window" lastClr="FFFFFF"/>
                </a:solidFill>
                <a:miter lim="800000"/>
                <a:headEnd/>
                <a:tailEnd/>
              </a:ln>
            </p:spPr>
            <p:txBody>
              <a:bodyPr/>
              <a:lstStyle/>
              <a:p>
                <a:pPr eaLnBrk="1" fontAlgn="auto" hangingPunct="1">
                  <a:spcBef>
                    <a:spcPts val="0"/>
                  </a:spcBef>
                  <a:spcAft>
                    <a:spcPts val="0"/>
                  </a:spcAft>
                  <a:buFontTx/>
                  <a:buNone/>
                  <a:defRPr/>
                </a:pPr>
                <a:endParaRPr lang="en-US" sz="1800" b="0" kern="0">
                  <a:solidFill>
                    <a:sysClr val="windowText" lastClr="000000"/>
                  </a:solidFill>
                  <a:cs typeface="Arial" charset="0"/>
                </a:endParaRPr>
              </a:p>
            </p:txBody>
          </p:sp>
        </p:grpSp>
        <p:sp>
          <p:nvSpPr>
            <p:cNvPr id="43023" name="TextBox 18"/>
            <p:cNvSpPr txBox="1">
              <a:spLocks noChangeArrowheads="1"/>
            </p:cNvSpPr>
            <p:nvPr/>
          </p:nvSpPr>
          <p:spPr bwMode="auto">
            <a:xfrm>
              <a:off x="6113378" y="4450481"/>
              <a:ext cx="133697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1800" b="0" dirty="0">
                  <a:solidFill>
                    <a:srgbClr val="FFFF00"/>
                  </a:solidFill>
                  <a:cs typeface="Arial" charset="0"/>
                </a:rPr>
                <a:t>QED</a:t>
              </a:r>
            </a:p>
            <a:p>
              <a:pPr algn="ctr" eaLnBrk="1" hangingPunct="1">
                <a:spcBef>
                  <a:spcPct val="0"/>
                </a:spcBef>
                <a:buFontTx/>
                <a:buNone/>
              </a:pPr>
              <a:r>
                <a:rPr lang="en-US" altLang="en-US" sz="1800" b="0" dirty="0">
                  <a:solidFill>
                    <a:srgbClr val="FFFF00"/>
                  </a:solidFill>
                  <a:cs typeface="Arial" charset="0"/>
                </a:rPr>
                <a:t>Radiation</a:t>
              </a:r>
            </a:p>
            <a:p>
              <a:pPr algn="ctr" eaLnBrk="1" hangingPunct="1">
                <a:spcBef>
                  <a:spcPct val="0"/>
                </a:spcBef>
                <a:buFontTx/>
                <a:buNone/>
              </a:pPr>
              <a:r>
                <a:rPr lang="en-US" altLang="en-US" sz="1800" b="0" dirty="0">
                  <a:solidFill>
                    <a:srgbClr val="FFFF00"/>
                  </a:solidFill>
                  <a:cs typeface="Arial" charset="0"/>
                  <a:sym typeface="Symbol" pitchFamily="18" charset="2"/>
                </a:rPr>
                <a:t>/2 = d</a:t>
              </a:r>
              <a:endParaRPr lang="en-US" altLang="en-US" sz="1800" b="0" dirty="0">
                <a:solidFill>
                  <a:srgbClr val="FFFF00"/>
                </a:solidFill>
                <a:cs typeface="Arial" charset="0"/>
              </a:endParaRPr>
            </a:p>
          </p:txBody>
        </p:sp>
      </p:grpSp>
      <p:grpSp>
        <p:nvGrpSpPr>
          <p:cNvPr id="24" name="Group 23"/>
          <p:cNvGrpSpPr>
            <a:grpSpLocks/>
          </p:cNvGrpSpPr>
          <p:nvPr/>
        </p:nvGrpSpPr>
        <p:grpSpPr bwMode="auto">
          <a:xfrm>
            <a:off x="4030663" y="4711700"/>
            <a:ext cx="617537" cy="538163"/>
            <a:chOff x="3989522" y="4712433"/>
            <a:chExt cx="618005" cy="537500"/>
          </a:xfrm>
        </p:grpSpPr>
        <p:sp>
          <p:nvSpPr>
            <p:cNvPr id="15" name="Arc 14"/>
            <p:cNvSpPr/>
            <p:nvPr/>
          </p:nvSpPr>
          <p:spPr bwMode="auto">
            <a:xfrm>
              <a:off x="3989522" y="4712433"/>
              <a:ext cx="533804" cy="440781"/>
            </a:xfrm>
            <a:prstGeom prst="arc">
              <a:avLst>
                <a:gd name="adj1" fmla="val 10696734"/>
                <a:gd name="adj2" fmla="val 0"/>
              </a:avLst>
            </a:prstGeom>
            <a:noFill/>
            <a:ln w="28575" cap="flat" cmpd="sng" algn="ctr">
              <a:solidFill>
                <a:schemeClr val="tx2"/>
              </a:solidFill>
              <a:prstDash val="solid"/>
              <a:round/>
              <a:headEnd type="none" w="med" len="med"/>
              <a:tailEnd type="none" w="med" len="med"/>
            </a:ln>
            <a:effectLst/>
          </p:spPr>
          <p:txBody>
            <a:bodyPr/>
            <a:lstStyle/>
            <a:p>
              <a:pPr marL="342900" indent="-342900" algn="ctr">
                <a:defRPr/>
              </a:pPr>
              <a:endParaRPr lang="en-US" dirty="0">
                <a:solidFill>
                  <a:srgbClr val="FFFFFF"/>
                </a:solidFill>
                <a:cs typeface="Arial" charset="0"/>
              </a:endParaRPr>
            </a:p>
          </p:txBody>
        </p:sp>
        <p:sp>
          <p:nvSpPr>
            <p:cNvPr id="43021" name="TextBox 20"/>
            <p:cNvSpPr txBox="1">
              <a:spLocks noChangeArrowheads="1"/>
            </p:cNvSpPr>
            <p:nvPr/>
          </p:nvSpPr>
          <p:spPr bwMode="auto">
            <a:xfrm>
              <a:off x="4003073" y="4880601"/>
              <a:ext cx="6044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r>
                <a:rPr lang="en-US" altLang="en-US" sz="1800" b="0">
                  <a:solidFill>
                    <a:srgbClr val="FFFFFF"/>
                  </a:solidFill>
                  <a:cs typeface="Arial" charset="0"/>
                  <a:sym typeface="Symbol" pitchFamily="18" charset="2"/>
                </a:rPr>
                <a:t>/2</a:t>
              </a:r>
              <a:endParaRPr lang="en-US" altLang="en-US" sz="1800" b="0">
                <a:solidFill>
                  <a:srgbClr val="FFFFFF"/>
                </a:solidFill>
                <a:cs typeface="Arial" charset="0"/>
              </a:endParaRPr>
            </a:p>
          </p:txBody>
        </p:sp>
      </p:grpSp>
      <p:grpSp>
        <p:nvGrpSpPr>
          <p:cNvPr id="6" name="Group 5"/>
          <p:cNvGrpSpPr>
            <a:grpSpLocks/>
          </p:cNvGrpSpPr>
          <p:nvPr/>
        </p:nvGrpSpPr>
        <p:grpSpPr bwMode="auto">
          <a:xfrm>
            <a:off x="1385888" y="4511675"/>
            <a:ext cx="1462087" cy="646113"/>
            <a:chOff x="1385238" y="4510948"/>
            <a:chExt cx="1462321" cy="646331"/>
          </a:xfrm>
        </p:grpSpPr>
        <p:sp>
          <p:nvSpPr>
            <p:cNvPr id="43018" name="TextBox 11"/>
            <p:cNvSpPr txBox="1">
              <a:spLocks noChangeArrowheads="1"/>
            </p:cNvSpPr>
            <p:nvPr/>
          </p:nvSpPr>
          <p:spPr bwMode="auto">
            <a:xfrm>
              <a:off x="1385238" y="4510948"/>
              <a:ext cx="97837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r>
                <a:rPr lang="en-US" altLang="en-US" sz="1800" b="0">
                  <a:solidFill>
                    <a:srgbClr val="FFFF00"/>
                  </a:solidFill>
                  <a:cs typeface="Arial" charset="0"/>
                </a:rPr>
                <a:t>Heat </a:t>
              </a:r>
            </a:p>
            <a:p>
              <a:pPr eaLnBrk="1" hangingPunct="1">
                <a:spcBef>
                  <a:spcPct val="0"/>
                </a:spcBef>
                <a:buFontTx/>
                <a:buNone/>
              </a:pPr>
              <a:r>
                <a:rPr lang="en-US" altLang="en-US" sz="1800" b="0">
                  <a:solidFill>
                    <a:srgbClr val="FFFF00"/>
                  </a:solidFill>
                  <a:cs typeface="Arial" charset="0"/>
                </a:rPr>
                <a:t>  Q</a:t>
              </a:r>
            </a:p>
          </p:txBody>
        </p:sp>
        <p:sp>
          <p:nvSpPr>
            <p:cNvPr id="27" name="Right Arrow 26"/>
            <p:cNvSpPr/>
            <p:nvPr/>
          </p:nvSpPr>
          <p:spPr>
            <a:xfrm>
              <a:off x="2363295" y="4749153"/>
              <a:ext cx="484264" cy="263614"/>
            </a:xfrm>
            <a:prstGeom prst="rightArrow">
              <a:avLst/>
            </a:prstGeom>
            <a:solidFill>
              <a:schemeClr val="tx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eaLnBrk="1" hangingPunct="1">
                <a:spcBef>
                  <a:spcPct val="0"/>
                </a:spcBef>
                <a:buFontTx/>
                <a:buNone/>
                <a:defRPr/>
              </a:pPr>
              <a:endParaRPr lang="en-US" b="0">
                <a:solidFill>
                  <a:srgbClr val="FFFFFF"/>
                </a:solidFill>
              </a:endParaRPr>
            </a:p>
          </p:txBody>
        </p:sp>
      </p:grpSp>
      <p:grpSp>
        <p:nvGrpSpPr>
          <p:cNvPr id="4" name="Group 3"/>
          <p:cNvGrpSpPr/>
          <p:nvPr/>
        </p:nvGrpSpPr>
        <p:grpSpPr>
          <a:xfrm>
            <a:off x="3864346" y="4002275"/>
            <a:ext cx="838200" cy="1299348"/>
            <a:chOff x="3864346" y="4002275"/>
            <a:chExt cx="838200" cy="1299348"/>
          </a:xfrm>
        </p:grpSpPr>
        <p:pic>
          <p:nvPicPr>
            <p:cNvPr id="43029"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4002275"/>
              <a:ext cx="506235" cy="49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val 1"/>
            <p:cNvSpPr/>
            <p:nvPr/>
          </p:nvSpPr>
          <p:spPr bwMode="auto">
            <a:xfrm>
              <a:off x="3864346" y="4461501"/>
              <a:ext cx="838200" cy="840122"/>
            </a:xfrm>
            <a:prstGeom prst="ellips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grpSp>
      <p:grpSp>
        <p:nvGrpSpPr>
          <p:cNvPr id="7" name="Group 6"/>
          <p:cNvGrpSpPr/>
          <p:nvPr/>
        </p:nvGrpSpPr>
        <p:grpSpPr>
          <a:xfrm>
            <a:off x="3472989" y="4419600"/>
            <a:ext cx="1615629" cy="1677796"/>
            <a:chOff x="7236777" y="3851658"/>
            <a:chExt cx="1615629" cy="1677796"/>
          </a:xfrm>
        </p:grpSpPr>
        <p:sp>
          <p:nvSpPr>
            <p:cNvPr id="25" name="Oval 24"/>
            <p:cNvSpPr/>
            <p:nvPr/>
          </p:nvSpPr>
          <p:spPr bwMode="auto">
            <a:xfrm>
              <a:off x="7607349" y="3851658"/>
              <a:ext cx="838200" cy="840122"/>
            </a:xfrm>
            <a:prstGeom prst="ellipse">
              <a:avLst/>
            </a:prstGeom>
            <a:noFill/>
            <a:ln w="76200"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100000"/>
                </a:lnSpc>
                <a:spcBef>
                  <a:spcPct val="20000"/>
                </a:spcBef>
                <a:spcAft>
                  <a:spcPct val="0"/>
                </a:spcAft>
                <a:buClrTx/>
                <a:buSzTx/>
                <a:buFontTx/>
                <a:buChar char="•"/>
                <a:tabLst/>
              </a:pPr>
              <a:endParaRPr kumimoji="0" lang="en-US" sz="2800" b="0" i="0" u="none" strike="noStrike" cap="none" normalizeH="0" baseline="0" smtClean="0">
                <a:ln>
                  <a:noFill/>
                </a:ln>
                <a:solidFill>
                  <a:schemeClr val="tx2"/>
                </a:solidFill>
                <a:effectLst/>
                <a:latin typeface="Arial" charset="0"/>
              </a:endParaRPr>
            </a:p>
          </p:txBody>
        </p:sp>
        <p:sp>
          <p:nvSpPr>
            <p:cNvPr id="26" name="TextBox 18"/>
            <p:cNvSpPr txBox="1">
              <a:spLocks noChangeArrowheads="1"/>
            </p:cNvSpPr>
            <p:nvPr/>
          </p:nvSpPr>
          <p:spPr bwMode="auto">
            <a:xfrm>
              <a:off x="7236777" y="4809257"/>
              <a:ext cx="1615629" cy="720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None/>
              </a:pPr>
              <a:r>
                <a:rPr lang="en-US" altLang="en-US" sz="1200" b="0" dirty="0">
                  <a:solidFill>
                    <a:schemeClr val="tx2"/>
                  </a:solidFill>
                  <a:sym typeface="Symbol" pitchFamily="18" charset="2"/>
                </a:rPr>
                <a:t>No</a:t>
              </a:r>
            </a:p>
            <a:p>
              <a:pPr algn="ctr">
                <a:buNone/>
              </a:pPr>
              <a:r>
                <a:rPr lang="en-US" altLang="en-US" sz="1200" b="0" dirty="0" smtClean="0">
                  <a:solidFill>
                    <a:schemeClr val="tx2"/>
                  </a:solidFill>
                  <a:sym typeface="Symbol" pitchFamily="18" charset="2"/>
                </a:rPr>
                <a:t>Temperature</a:t>
              </a:r>
              <a:endParaRPr lang="en-US" altLang="en-US" sz="1200" b="0" dirty="0">
                <a:solidFill>
                  <a:schemeClr val="tx2"/>
                </a:solidFill>
                <a:sym typeface="Symbol" pitchFamily="18" charset="2"/>
              </a:endParaRPr>
            </a:p>
            <a:p>
              <a:pPr algn="ctr">
                <a:buNone/>
              </a:pPr>
              <a:r>
                <a:rPr lang="en-US" altLang="en-US" sz="1200" b="0" dirty="0">
                  <a:solidFill>
                    <a:schemeClr val="tx2"/>
                  </a:solidFill>
                  <a:sym typeface="Symbol" pitchFamily="18" charset="2"/>
                </a:rPr>
                <a:t>Change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subTnLst>
                                    <p:set>
                                      <p:cBhvr override="childStyle">
                                        <p:cTn dur="1" fill="hold" display="0" masterRel="nextClick" afterEffect="1"/>
                                        <p:tgtEl>
                                          <p:spTgt spid="24"/>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nvSpPr>
        <p:spPr bwMode="auto">
          <a:xfrm>
            <a:off x="438150" y="465138"/>
            <a:ext cx="8915400" cy="611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zh-TW" sz="4400">
                <a:solidFill>
                  <a:srgbClr val="FFFF00"/>
                </a:solidFill>
                <a:ea typeface="新細明體" charset="-120"/>
                <a:cs typeface="Arial" charset="0"/>
              </a:rPr>
              <a:t>Heat Capacity of the Atom</a:t>
            </a:r>
          </a:p>
        </p:txBody>
      </p:sp>
      <p:sp>
        <p:nvSpPr>
          <p:cNvPr id="44035" name="Text Box 4"/>
          <p:cNvSpPr txBox="1">
            <a:spLocks noChangeArrowheads="1"/>
          </p:cNvSpPr>
          <p:nvPr/>
        </p:nvSpPr>
        <p:spPr bwMode="auto">
          <a:xfrm>
            <a:off x="5486400" y="3200400"/>
            <a:ext cx="175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50000"/>
              </a:spcBef>
              <a:buFontTx/>
              <a:buNone/>
            </a:pPr>
            <a:endParaRPr lang="zh-TW" altLang="en-US" sz="2800">
              <a:solidFill>
                <a:srgbClr val="FFFFFF"/>
              </a:solidFill>
              <a:ea typeface="新細明體" charset="-120"/>
              <a:cs typeface="Arial" charset="0"/>
            </a:endParaRPr>
          </a:p>
        </p:txBody>
      </p:sp>
      <p:sp>
        <p:nvSpPr>
          <p:cNvPr id="44036" name="Text Box 6"/>
          <p:cNvSpPr txBox="1">
            <a:spLocks noChangeArrowheads="1"/>
          </p:cNvSpPr>
          <p:nvPr/>
        </p:nvSpPr>
        <p:spPr bwMode="auto">
          <a:xfrm>
            <a:off x="8534400" y="6105525"/>
            <a:ext cx="609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50000"/>
              </a:spcBef>
              <a:buFontTx/>
              <a:buNone/>
            </a:pPr>
            <a:r>
              <a:rPr lang="en-US" altLang="zh-TW" sz="2800">
                <a:solidFill>
                  <a:srgbClr val="FFFFFF"/>
                </a:solidFill>
                <a:ea typeface="新細明體" charset="-120"/>
                <a:cs typeface="Arial" charset="0"/>
              </a:rPr>
              <a:t>14</a:t>
            </a:r>
          </a:p>
        </p:txBody>
      </p:sp>
      <p:sp>
        <p:nvSpPr>
          <p:cNvPr id="44037" name="Oval 12"/>
          <p:cNvSpPr>
            <a:spLocks noChangeArrowheads="1"/>
          </p:cNvSpPr>
          <p:nvPr/>
        </p:nvSpPr>
        <p:spPr bwMode="auto">
          <a:xfrm>
            <a:off x="2819400" y="2438400"/>
            <a:ext cx="1371600" cy="12192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endParaRPr lang="en-US" altLang="en-US" sz="1800" b="0">
              <a:solidFill>
                <a:srgbClr val="FFFFFF"/>
              </a:solidFill>
              <a:cs typeface="Arial" charset="0"/>
            </a:endParaRPr>
          </a:p>
        </p:txBody>
      </p:sp>
      <p:sp>
        <p:nvSpPr>
          <p:cNvPr id="44038" name="Footer Placeholder 1"/>
          <p:cNvSpPr>
            <a:spLocks noGrp="1"/>
          </p:cNvSpPr>
          <p:nvPr>
            <p:ph type="ftr" sz="quarter" idx="11"/>
          </p:nvPr>
        </p:nvSpPr>
        <p:spPr>
          <a:xfrm>
            <a:off x="381000" y="6477000"/>
            <a:ext cx="8353425"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fontAlgn="base">
              <a:spcAft>
                <a:spcPct val="0"/>
              </a:spcAft>
            </a:pPr>
            <a:r>
              <a:rPr lang="en-US" altLang="zh-TW" sz="1400" smtClean="0">
                <a:solidFill>
                  <a:srgbClr val="FFFF00"/>
                </a:solidFill>
                <a:ea typeface="新細明體" charset="-120"/>
              </a:rPr>
              <a:t>11 th Biotechnology and Biotech Industries Meet., July 28-29, Berlin, 2016</a:t>
            </a:r>
          </a:p>
        </p:txBody>
      </p:sp>
      <p:grpSp>
        <p:nvGrpSpPr>
          <p:cNvPr id="17" name="Group 16"/>
          <p:cNvGrpSpPr>
            <a:grpSpLocks/>
          </p:cNvGrpSpPr>
          <p:nvPr/>
        </p:nvGrpSpPr>
        <p:grpSpPr bwMode="auto">
          <a:xfrm>
            <a:off x="304829" y="1143032"/>
            <a:ext cx="7696142" cy="4924361"/>
            <a:chOff x="419131" y="1443069"/>
            <a:chExt cx="8465757" cy="4924361"/>
          </a:xfrm>
        </p:grpSpPr>
        <p:grpSp>
          <p:nvGrpSpPr>
            <p:cNvPr id="44054" name="Group 17"/>
            <p:cNvGrpSpPr>
              <a:grpSpLocks/>
            </p:cNvGrpSpPr>
            <p:nvPr/>
          </p:nvGrpSpPr>
          <p:grpSpPr bwMode="auto">
            <a:xfrm>
              <a:off x="419131" y="1443069"/>
              <a:ext cx="8465757" cy="4924361"/>
              <a:chOff x="419131" y="1443069"/>
              <a:chExt cx="8465757" cy="4924361"/>
            </a:xfrm>
          </p:grpSpPr>
          <p:graphicFrame>
            <p:nvGraphicFramePr>
              <p:cNvPr id="2" name="Object 3"/>
              <p:cNvGraphicFramePr>
                <a:graphicFrameLocks noChangeAspect="1"/>
              </p:cNvGraphicFramePr>
              <p:nvPr/>
            </p:nvGraphicFramePr>
            <p:xfrm>
              <a:off x="419131" y="1443069"/>
              <a:ext cx="8465757" cy="492436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4059" name="Object 5"/>
              <p:cNvGraphicFramePr>
                <a:graphicFrameLocks noChangeAspect="1"/>
              </p:cNvGraphicFramePr>
              <p:nvPr/>
            </p:nvGraphicFramePr>
            <p:xfrm>
              <a:off x="5105400" y="2667000"/>
              <a:ext cx="2286000" cy="1487488"/>
            </p:xfrm>
            <a:graphic>
              <a:graphicData uri="http://schemas.openxmlformats.org/presentationml/2006/ole">
                <mc:AlternateContent xmlns:mc="http://schemas.openxmlformats.org/markup-compatibility/2006">
                  <mc:Choice xmlns:v="urn:schemas-microsoft-com:vml" Requires="v">
                    <p:oleObj spid="_x0000_s44102" name="Equation" r:id="rId5" imgW="1446840" imgH="941400" progId="Equation.3">
                      <p:embed/>
                    </p:oleObj>
                  </mc:Choice>
                  <mc:Fallback>
                    <p:oleObj name="Equation" r:id="rId5" imgW="1446840" imgH="9414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5400" y="2667000"/>
                            <a:ext cx="2286000" cy="1487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44055" name="Rectangle 34"/>
            <p:cNvSpPr>
              <a:spLocks noChangeArrowheads="1"/>
            </p:cNvSpPr>
            <p:nvPr/>
          </p:nvSpPr>
          <p:spPr bwMode="auto">
            <a:xfrm>
              <a:off x="4343400" y="2166937"/>
              <a:ext cx="1524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2000" b="0">
                  <a:solidFill>
                    <a:srgbClr val="FFFFFF"/>
                  </a:solidFill>
                  <a:cs typeface="Arial" charset="0"/>
                </a:rPr>
                <a:t>Classical Physics (MD, Comsol)</a:t>
              </a:r>
            </a:p>
          </p:txBody>
        </p:sp>
        <p:sp>
          <p:nvSpPr>
            <p:cNvPr id="44056" name="Line 36"/>
            <p:cNvSpPr>
              <a:spLocks noChangeShapeType="1"/>
            </p:cNvSpPr>
            <p:nvPr/>
          </p:nvSpPr>
          <p:spPr bwMode="auto">
            <a:xfrm flipH="1">
              <a:off x="2818446" y="2419350"/>
              <a:ext cx="4038600" cy="0"/>
            </a:xfrm>
            <a:prstGeom prst="line">
              <a:avLst/>
            </a:prstGeom>
            <a:noFill/>
            <a:ln w="222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7" name="Rectangle 37"/>
            <p:cNvSpPr>
              <a:spLocks noChangeArrowheads="1"/>
            </p:cNvSpPr>
            <p:nvPr/>
          </p:nvSpPr>
          <p:spPr bwMode="auto">
            <a:xfrm>
              <a:off x="3124200" y="3124200"/>
              <a:ext cx="990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2000" b="0">
                  <a:solidFill>
                    <a:srgbClr val="FFFFFF"/>
                  </a:solidFill>
                  <a:cs typeface="Arial" charset="0"/>
                </a:rPr>
                <a:t>QM</a:t>
              </a:r>
            </a:p>
            <a:p>
              <a:pPr algn="ctr" eaLnBrk="1" hangingPunct="1">
                <a:spcBef>
                  <a:spcPct val="0"/>
                </a:spcBef>
                <a:buFontTx/>
                <a:buNone/>
              </a:pPr>
              <a:r>
                <a:rPr lang="en-US" altLang="en-US" sz="2000" b="0">
                  <a:solidFill>
                    <a:srgbClr val="FFFFFF"/>
                  </a:solidFill>
                  <a:cs typeface="Arial" charset="0"/>
                </a:rPr>
                <a:t>(kT = 0) </a:t>
              </a:r>
            </a:p>
          </p:txBody>
        </p:sp>
      </p:grpSp>
      <p:grpSp>
        <p:nvGrpSpPr>
          <p:cNvPr id="4" name="Group 3"/>
          <p:cNvGrpSpPr>
            <a:grpSpLocks/>
          </p:cNvGrpSpPr>
          <p:nvPr/>
        </p:nvGrpSpPr>
        <p:grpSpPr bwMode="auto">
          <a:xfrm>
            <a:off x="228600" y="1143000"/>
            <a:ext cx="9096343" cy="4813238"/>
            <a:chOff x="-4067143" y="-1074660"/>
            <a:chExt cx="9096343" cy="4932299"/>
          </a:xfrm>
        </p:grpSpPr>
        <p:grpSp>
          <p:nvGrpSpPr>
            <p:cNvPr id="44045" name="Group 5"/>
            <p:cNvGrpSpPr>
              <a:grpSpLocks/>
            </p:cNvGrpSpPr>
            <p:nvPr/>
          </p:nvGrpSpPr>
          <p:grpSpPr bwMode="auto">
            <a:xfrm>
              <a:off x="-4067143" y="-1074660"/>
              <a:ext cx="8839200" cy="4932299"/>
              <a:chOff x="609632" y="1086722"/>
              <a:chExt cx="8839200" cy="4932299"/>
            </a:xfrm>
          </p:grpSpPr>
          <p:sp>
            <p:nvSpPr>
              <p:cNvPr id="44048" name="Text Box 18"/>
              <p:cNvSpPr txBox="1">
                <a:spLocks noChangeArrowheads="1"/>
              </p:cNvSpPr>
              <p:nvPr/>
            </p:nvSpPr>
            <p:spPr bwMode="auto">
              <a:xfrm>
                <a:off x="7696232" y="1828800"/>
                <a:ext cx="1752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50000"/>
                  </a:spcBef>
                  <a:buFontTx/>
                  <a:buNone/>
                </a:pPr>
                <a:r>
                  <a:rPr lang="en-US" altLang="zh-TW" sz="2000" b="0" dirty="0">
                    <a:solidFill>
                      <a:srgbClr val="FFFFFF"/>
                    </a:solidFill>
                    <a:ea typeface="新細明體" charset="-120"/>
                    <a:cs typeface="Arial" charset="0"/>
                  </a:rPr>
                  <a:t>         kT        0.0258 eV   </a:t>
                </a:r>
              </a:p>
            </p:txBody>
          </p:sp>
          <p:grpSp>
            <p:nvGrpSpPr>
              <p:cNvPr id="44049" name="Group 4"/>
              <p:cNvGrpSpPr>
                <a:grpSpLocks/>
              </p:cNvGrpSpPr>
              <p:nvPr/>
            </p:nvGrpSpPr>
            <p:grpSpPr bwMode="auto">
              <a:xfrm>
                <a:off x="609632" y="1086722"/>
                <a:ext cx="7924736" cy="4932299"/>
                <a:chOff x="209582" y="1266904"/>
                <a:chExt cx="7924736" cy="4932299"/>
              </a:xfrm>
            </p:grpSpPr>
            <p:graphicFrame>
              <p:nvGraphicFramePr>
                <p:cNvPr id="5" name="Object 3"/>
                <p:cNvGraphicFramePr>
                  <a:graphicFrameLocks noChangeAspect="1"/>
                </p:cNvGraphicFramePr>
                <p:nvPr/>
              </p:nvGraphicFramePr>
              <p:xfrm>
                <a:off x="209582" y="1266904"/>
                <a:ext cx="7924736" cy="4932299"/>
              </p:xfrm>
              <a:graphic>
                <a:graphicData uri="http://schemas.openxmlformats.org/drawingml/2006/chart">
                  <c:chart xmlns:c="http://schemas.openxmlformats.org/drawingml/2006/chart" xmlns:r="http://schemas.openxmlformats.org/officeDocument/2006/relationships" r:id="rId7"/>
                </a:graphicData>
              </a:graphic>
            </p:graphicFrame>
            <p:grpSp>
              <p:nvGrpSpPr>
                <p:cNvPr id="44051" name="Group 1"/>
                <p:cNvGrpSpPr>
                  <a:grpSpLocks/>
                </p:cNvGrpSpPr>
                <p:nvPr/>
              </p:nvGrpSpPr>
              <p:grpSpPr bwMode="auto">
                <a:xfrm>
                  <a:off x="2495582" y="1932782"/>
                  <a:ext cx="5029200" cy="304800"/>
                  <a:chOff x="2495582" y="1932782"/>
                  <a:chExt cx="5029200" cy="304800"/>
                </a:xfrm>
              </p:grpSpPr>
              <p:sp>
                <p:nvSpPr>
                  <p:cNvPr id="44052" name="Rectangle 34"/>
                  <p:cNvSpPr>
                    <a:spLocks noChangeArrowheads="1"/>
                  </p:cNvSpPr>
                  <p:nvPr/>
                </p:nvSpPr>
                <p:spPr bwMode="auto">
                  <a:xfrm>
                    <a:off x="4095750" y="1932782"/>
                    <a:ext cx="1524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2000" b="0">
                        <a:solidFill>
                          <a:srgbClr val="FFFFFF"/>
                        </a:solidFill>
                        <a:cs typeface="Arial" charset="0"/>
                      </a:rPr>
                      <a:t>Classical Physics (MD, Comsol)</a:t>
                    </a:r>
                  </a:p>
                </p:txBody>
              </p:sp>
              <p:sp>
                <p:nvSpPr>
                  <p:cNvPr id="44053" name="Line 36"/>
                  <p:cNvSpPr>
                    <a:spLocks noChangeShapeType="1"/>
                  </p:cNvSpPr>
                  <p:nvPr/>
                </p:nvSpPr>
                <p:spPr bwMode="auto">
                  <a:xfrm flipH="1">
                    <a:off x="2495582" y="2237582"/>
                    <a:ext cx="5029200" cy="0"/>
                  </a:xfrm>
                  <a:prstGeom prst="line">
                    <a:avLst/>
                  </a:prstGeom>
                  <a:noFill/>
                  <a:ln w="222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sp>
          <p:nvSpPr>
            <p:cNvPr id="44046" name="TextBox 23"/>
            <p:cNvSpPr txBox="1">
              <a:spLocks noChangeArrowheads="1"/>
            </p:cNvSpPr>
            <p:nvPr/>
          </p:nvSpPr>
          <p:spPr bwMode="auto">
            <a:xfrm>
              <a:off x="-3381375" y="2438400"/>
              <a:ext cx="152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r>
                <a:rPr lang="en-US" altLang="en-US" sz="1800" b="0">
                  <a:solidFill>
                    <a:srgbClr val="FFFFFF"/>
                  </a:solidFill>
                  <a:cs typeface="Arial" charset="0"/>
                </a:rPr>
                <a:t>Nanoscale</a:t>
              </a:r>
            </a:p>
          </p:txBody>
        </p:sp>
        <p:sp>
          <p:nvSpPr>
            <p:cNvPr id="44047" name="TextBox 25"/>
            <p:cNvSpPr txBox="1">
              <a:spLocks noChangeArrowheads="1"/>
            </p:cNvSpPr>
            <p:nvPr/>
          </p:nvSpPr>
          <p:spPr bwMode="auto">
            <a:xfrm>
              <a:off x="3505200" y="2526268"/>
              <a:ext cx="152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r>
                <a:rPr lang="en-US" altLang="en-US" sz="1800" b="0">
                  <a:solidFill>
                    <a:srgbClr val="FFFFFF"/>
                  </a:solidFill>
                  <a:cs typeface="Arial" charset="0"/>
                </a:rPr>
                <a:t>Macroscale</a:t>
              </a:r>
            </a:p>
          </p:txBody>
        </p:sp>
      </p:grpSp>
      <p:sp>
        <p:nvSpPr>
          <p:cNvPr id="27" name="Rectangle 26"/>
          <p:cNvSpPr>
            <a:spLocks noChangeArrowheads="1"/>
          </p:cNvSpPr>
          <p:nvPr/>
        </p:nvSpPr>
        <p:spPr bwMode="auto">
          <a:xfrm>
            <a:off x="1581150" y="5459413"/>
            <a:ext cx="67087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1800" b="0" dirty="0">
                <a:solidFill>
                  <a:srgbClr val="FFFFFF"/>
                </a:solidFill>
                <a:cs typeface="Arial" charset="0"/>
                <a:sym typeface="Symbol" pitchFamily="18" charset="2"/>
              </a:rPr>
              <a:t>1950  Teller &amp; Metropolis  </a:t>
            </a:r>
            <a:r>
              <a:rPr lang="en-US" altLang="en-US" sz="1800" b="0" dirty="0">
                <a:solidFill>
                  <a:srgbClr val="FFFFFF"/>
                </a:solidFill>
                <a:cs typeface="Arial" charset="0"/>
              </a:rPr>
              <a:t>MD </a:t>
            </a:r>
            <a:r>
              <a:rPr lang="en-US" altLang="en-US" sz="1800" b="0" dirty="0">
                <a:solidFill>
                  <a:srgbClr val="FFFFFF"/>
                </a:solidFill>
                <a:cs typeface="Arial" charset="0"/>
                <a:sym typeface="Symbol" pitchFamily="18" charset="2"/>
              </a:rPr>
              <a:t> PBC </a:t>
            </a:r>
            <a:r>
              <a:rPr lang="en-US" altLang="en-US" sz="1800" b="0" dirty="0">
                <a:solidFill>
                  <a:srgbClr val="FFFF00"/>
                </a:solidFill>
                <a:cs typeface="Arial" charset="0"/>
                <a:sym typeface="Symbol" pitchFamily="18" charset="2"/>
              </a:rPr>
              <a:t> </a:t>
            </a:r>
            <a:r>
              <a:rPr lang="en-US" altLang="en-US" sz="1800" dirty="0">
                <a:solidFill>
                  <a:srgbClr val="FFFF00"/>
                </a:solidFill>
                <a:cs typeface="Arial" charset="0"/>
                <a:sym typeface="Symbol" pitchFamily="18" charset="2"/>
              </a:rPr>
              <a:t>valid </a:t>
            </a:r>
            <a:r>
              <a:rPr lang="en-US" altLang="en-US" sz="1800" b="0" dirty="0">
                <a:solidFill>
                  <a:srgbClr val="FFFFFF"/>
                </a:solidFill>
                <a:cs typeface="Arial" charset="0"/>
                <a:sym typeface="Symbol" pitchFamily="18" charset="2"/>
              </a:rPr>
              <a:t>for  &gt; 100 m</a:t>
            </a:r>
          </a:p>
          <a:p>
            <a:pPr algn="ctr" eaLnBrk="1" hangingPunct="1">
              <a:spcBef>
                <a:spcPct val="0"/>
              </a:spcBef>
              <a:buFontTx/>
              <a:buNone/>
            </a:pPr>
            <a:r>
              <a:rPr lang="en-US" altLang="en-US" sz="1800" b="0" dirty="0">
                <a:solidFill>
                  <a:srgbClr val="FFFFFF"/>
                </a:solidFill>
                <a:cs typeface="Arial" charset="0"/>
                <a:sym typeface="Symbol" pitchFamily="18" charset="2"/>
              </a:rPr>
              <a:t>Today, MD used in discrete </a:t>
            </a:r>
            <a:r>
              <a:rPr lang="en-US" altLang="en-US" sz="1800" b="0" dirty="0" smtClean="0">
                <a:solidFill>
                  <a:srgbClr val="FFFFFF"/>
                </a:solidFill>
                <a:cs typeface="Arial" charset="0"/>
                <a:sym typeface="Symbol" pitchFamily="18" charset="2"/>
              </a:rPr>
              <a:t>NPs </a:t>
            </a:r>
            <a:r>
              <a:rPr lang="en-US" altLang="en-US" sz="1800" b="0" dirty="0">
                <a:solidFill>
                  <a:srgbClr val="FFFFFF"/>
                </a:solidFill>
                <a:cs typeface="Arial" charset="0"/>
                <a:sym typeface="Symbol" pitchFamily="18" charset="2"/>
              </a:rPr>
              <a:t>!</a:t>
            </a:r>
            <a:endParaRPr lang="en-US" altLang="en-US" sz="1800" b="0" dirty="0">
              <a:solidFill>
                <a:srgbClr val="FFFFFF"/>
              </a:solidFill>
              <a:cs typeface="Arial" charset="0"/>
            </a:endParaRPr>
          </a:p>
        </p:txBody>
      </p:sp>
      <p:sp>
        <p:nvSpPr>
          <p:cNvPr id="29" name="TextBox 28"/>
          <p:cNvSpPr txBox="1">
            <a:spLocks noChangeArrowheads="1"/>
          </p:cNvSpPr>
          <p:nvPr/>
        </p:nvSpPr>
        <p:spPr bwMode="auto">
          <a:xfrm>
            <a:off x="1294493" y="5181600"/>
            <a:ext cx="67183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endParaRPr lang="en-US" altLang="en-US" sz="1800" b="0" dirty="0">
              <a:solidFill>
                <a:srgbClr val="FFFFFF"/>
              </a:solidFill>
              <a:cs typeface="Arial" charset="0"/>
            </a:endParaRPr>
          </a:p>
          <a:p>
            <a:pPr algn="ctr" eaLnBrk="1" hangingPunct="1">
              <a:spcBef>
                <a:spcPct val="0"/>
              </a:spcBef>
              <a:buFontTx/>
              <a:buNone/>
            </a:pPr>
            <a:r>
              <a:rPr lang="en-US" altLang="en-US" sz="1800" b="0" dirty="0">
                <a:solidFill>
                  <a:srgbClr val="FF0000"/>
                </a:solidFill>
                <a:cs typeface="Arial" charset="0"/>
              </a:rPr>
              <a:t> </a:t>
            </a:r>
            <a:r>
              <a:rPr lang="en-US" altLang="en-US" sz="1800" b="0" dirty="0">
                <a:solidFill>
                  <a:srgbClr val="FFFFFF"/>
                </a:solidFill>
                <a:cs typeface="Arial" charset="0"/>
              </a:rPr>
              <a:t>1900 </a:t>
            </a:r>
            <a:r>
              <a:rPr lang="en-US" altLang="en-US" sz="1800" b="0" dirty="0">
                <a:solidFill>
                  <a:srgbClr val="FFFFFF"/>
                </a:solidFill>
                <a:cs typeface="Arial" charset="0"/>
                <a:sym typeface="Symbol" pitchFamily="18" charset="2"/>
              </a:rPr>
              <a:t> Planck  derived the QM law</a:t>
            </a:r>
          </a:p>
          <a:p>
            <a:pPr algn="ctr" eaLnBrk="1" hangingPunct="1">
              <a:spcBef>
                <a:spcPct val="0"/>
              </a:spcBef>
              <a:buFontTx/>
              <a:buNone/>
            </a:pPr>
            <a:r>
              <a:rPr lang="en-US" altLang="en-US" sz="1800" b="0" dirty="0">
                <a:solidFill>
                  <a:srgbClr val="FF0000"/>
                </a:solidFill>
                <a:cs typeface="Arial" charset="0"/>
                <a:sym typeface="Symbol" pitchFamily="18" charset="2"/>
              </a:rPr>
              <a:t> </a:t>
            </a:r>
            <a:endParaRPr lang="en-US" altLang="en-US" sz="1800" b="0" dirty="0">
              <a:solidFill>
                <a:srgbClr val="FF0000"/>
              </a:solidFill>
              <a:cs typeface="Arial" charset="0"/>
            </a:endParaRPr>
          </a:p>
        </p:txBody>
      </p:sp>
      <p:sp>
        <p:nvSpPr>
          <p:cNvPr id="28" name="TextBox 27"/>
          <p:cNvSpPr txBox="1">
            <a:spLocks noChangeArrowheads="1"/>
          </p:cNvSpPr>
          <p:nvPr/>
        </p:nvSpPr>
        <p:spPr bwMode="auto">
          <a:xfrm>
            <a:off x="1581150" y="5172075"/>
            <a:ext cx="671988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endParaRPr lang="en-US" altLang="en-US" sz="1800" b="0" dirty="0">
              <a:solidFill>
                <a:srgbClr val="FFFFFF"/>
              </a:solidFill>
              <a:cs typeface="Arial" charset="0"/>
            </a:endParaRPr>
          </a:p>
          <a:p>
            <a:pPr algn="ctr" eaLnBrk="1" hangingPunct="1">
              <a:spcBef>
                <a:spcPct val="0"/>
              </a:spcBef>
              <a:buFontTx/>
              <a:buNone/>
            </a:pPr>
            <a:r>
              <a:rPr lang="en-US" altLang="en-US" sz="1800" b="0" dirty="0">
                <a:solidFill>
                  <a:srgbClr val="FF0000"/>
                </a:solidFill>
                <a:cs typeface="Arial" charset="0"/>
              </a:rPr>
              <a:t> </a:t>
            </a:r>
            <a:r>
              <a:rPr lang="en-US" altLang="en-US" sz="1800" b="0" dirty="0">
                <a:solidFill>
                  <a:srgbClr val="FFFFFF"/>
                </a:solidFill>
                <a:cs typeface="Arial" charset="0"/>
              </a:rPr>
              <a:t>1912 </a:t>
            </a:r>
            <a:r>
              <a:rPr lang="en-US" altLang="en-US" sz="1800" b="0" dirty="0">
                <a:solidFill>
                  <a:srgbClr val="FFFFFF"/>
                </a:solidFill>
                <a:cs typeface="Arial" charset="0"/>
                <a:sym typeface="Symbol" pitchFamily="18" charset="2"/>
              </a:rPr>
              <a:t> </a:t>
            </a:r>
            <a:r>
              <a:rPr lang="en-US" altLang="en-US" sz="1800" b="0" dirty="0">
                <a:solidFill>
                  <a:srgbClr val="FFFFFF"/>
                </a:solidFill>
                <a:cs typeface="Arial" charset="0"/>
              </a:rPr>
              <a:t>Debye’s phonons </a:t>
            </a:r>
            <a:r>
              <a:rPr lang="en-US" altLang="en-US" sz="1800" b="0" dirty="0">
                <a:solidFill>
                  <a:srgbClr val="FFFFFF"/>
                </a:solidFill>
                <a:cs typeface="Arial" charset="0"/>
                <a:sym typeface="Symbol" pitchFamily="18" charset="2"/>
              </a:rPr>
              <a:t> </a:t>
            </a:r>
            <a:r>
              <a:rPr lang="en-US" altLang="en-US" sz="1800" b="0" dirty="0">
                <a:solidFill>
                  <a:srgbClr val="FFFFFF"/>
                </a:solidFill>
                <a:cs typeface="Arial" charset="0"/>
              </a:rPr>
              <a:t>h</a:t>
            </a:r>
            <a:r>
              <a:rPr lang="en-US" altLang="en-US" sz="1800" b="0" dirty="0">
                <a:solidFill>
                  <a:srgbClr val="FFFFFF"/>
                </a:solidFill>
                <a:cs typeface="Arial" charset="0"/>
                <a:sym typeface="Symbol" pitchFamily="18" charset="2"/>
              </a:rPr>
              <a:t> = kT </a:t>
            </a:r>
            <a:r>
              <a:rPr lang="en-US" altLang="en-US" sz="1800" dirty="0">
                <a:solidFill>
                  <a:srgbClr val="FFFF00"/>
                </a:solidFill>
                <a:cs typeface="Arial" charset="0"/>
                <a:sym typeface="Symbol" pitchFamily="18" charset="2"/>
              </a:rPr>
              <a:t> valid </a:t>
            </a:r>
            <a:r>
              <a:rPr lang="en-US" altLang="en-US" sz="1800" b="0" dirty="0">
                <a:solidFill>
                  <a:srgbClr val="FFFFFF"/>
                </a:solidFill>
                <a:cs typeface="Arial" charset="0"/>
                <a:sym typeface="Symbol" pitchFamily="18" charset="2"/>
              </a:rPr>
              <a:t>for  &gt; 100 m</a:t>
            </a:r>
          </a:p>
          <a:p>
            <a:pPr algn="ctr" eaLnBrk="1" hangingPunct="1">
              <a:spcBef>
                <a:spcPct val="0"/>
              </a:spcBef>
              <a:buFontTx/>
              <a:buNone/>
            </a:pPr>
            <a:r>
              <a:rPr lang="en-US" altLang="en-US" sz="1800" b="0" dirty="0">
                <a:solidFill>
                  <a:srgbClr val="FF0000"/>
                </a:solidFill>
                <a:cs typeface="Arial" charset="0"/>
                <a:sym typeface="Symbol" pitchFamily="18" charset="2"/>
              </a:rPr>
              <a:t> </a:t>
            </a:r>
            <a:r>
              <a:rPr lang="en-US" altLang="en-US" sz="1800" b="0" dirty="0">
                <a:solidFill>
                  <a:srgbClr val="FFFFFF"/>
                </a:solidFill>
                <a:cs typeface="Arial" charset="0"/>
                <a:sym typeface="Symbol" pitchFamily="18" charset="2"/>
              </a:rPr>
              <a:t>But, phonons used </a:t>
            </a:r>
            <a:r>
              <a:rPr lang="en-US" altLang="en-US" sz="1800" b="0" dirty="0" err="1">
                <a:solidFill>
                  <a:srgbClr val="FFFFFF"/>
                </a:solidFill>
                <a:cs typeface="Arial" charset="0"/>
                <a:sym typeface="Symbol" pitchFamily="18" charset="2"/>
              </a:rPr>
              <a:t>used</a:t>
            </a:r>
            <a:r>
              <a:rPr lang="en-US" altLang="en-US" sz="1800" b="0" dirty="0">
                <a:solidFill>
                  <a:srgbClr val="FFFFFF"/>
                </a:solidFill>
                <a:cs typeface="Arial" charset="0"/>
                <a:sym typeface="Symbol" pitchFamily="18" charset="2"/>
              </a:rPr>
              <a:t> in </a:t>
            </a:r>
            <a:r>
              <a:rPr lang="en-US" altLang="en-US" sz="1800" b="0" dirty="0" smtClean="0">
                <a:solidFill>
                  <a:srgbClr val="FFFFFF"/>
                </a:solidFill>
                <a:cs typeface="Arial" charset="0"/>
                <a:sym typeface="Symbol" pitchFamily="18" charset="2"/>
              </a:rPr>
              <a:t>NPs  </a:t>
            </a:r>
            <a:r>
              <a:rPr lang="en-US" altLang="en-US" sz="1800" b="0" dirty="0">
                <a:solidFill>
                  <a:srgbClr val="FFFFFF"/>
                </a:solidFill>
                <a:cs typeface="Arial" charset="0"/>
                <a:sym typeface="Symbol" pitchFamily="18" charset="2"/>
              </a:rPr>
              <a:t>!</a:t>
            </a:r>
            <a:endParaRPr lang="en-US" altLang="en-US" sz="1800" b="0" dirty="0">
              <a:solidFill>
                <a:srgbClr val="FF0000"/>
              </a:solidFill>
              <a:cs typeface="Arial" charset="0"/>
            </a:endParaRPr>
          </a:p>
        </p:txBody>
      </p:sp>
      <p:sp>
        <p:nvSpPr>
          <p:cNvPr id="3" name="TextBox 2"/>
          <p:cNvSpPr txBox="1">
            <a:spLocks noChangeArrowheads="1"/>
          </p:cNvSpPr>
          <p:nvPr/>
        </p:nvSpPr>
        <p:spPr bwMode="auto">
          <a:xfrm>
            <a:off x="2571750" y="5649912"/>
            <a:ext cx="59626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r>
              <a:rPr lang="en-US" altLang="en-US" sz="1800" b="0" dirty="0">
                <a:solidFill>
                  <a:srgbClr val="FFFF00"/>
                </a:solidFill>
                <a:cs typeface="Arial" charset="0"/>
              </a:rPr>
              <a:t>How do </a:t>
            </a:r>
            <a:r>
              <a:rPr lang="en-US" altLang="en-US" sz="1800" b="0" dirty="0" smtClean="0">
                <a:solidFill>
                  <a:srgbClr val="FFFF00"/>
                </a:solidFill>
                <a:cs typeface="Arial" charset="0"/>
              </a:rPr>
              <a:t>NPs </a:t>
            </a:r>
            <a:r>
              <a:rPr lang="en-US" altLang="en-US" sz="1800" b="0" dirty="0">
                <a:solidFill>
                  <a:srgbClr val="FFFF00"/>
                </a:solidFill>
                <a:cs typeface="Arial" charset="0"/>
              </a:rPr>
              <a:t>provide high EM confinement</a:t>
            </a:r>
            <a:r>
              <a:rPr lang="en-US" altLang="en-US" sz="1800" b="0" dirty="0" smtClean="0">
                <a:solidFill>
                  <a:srgbClr val="FFFF00"/>
                </a:solidFill>
                <a:cs typeface="Arial" charset="0"/>
              </a:rPr>
              <a:t>?</a:t>
            </a:r>
            <a:endParaRPr lang="en-US" altLang="en-US" sz="1800" b="0" dirty="0">
              <a:solidFill>
                <a:srgbClr val="FFFF00"/>
              </a:solidFill>
              <a:cs typeface="Arial" charset="0"/>
            </a:endParaRPr>
          </a:p>
        </p:txBody>
      </p:sp>
      <p:sp>
        <p:nvSpPr>
          <p:cNvPr id="30" name="TextBox 29"/>
          <p:cNvSpPr txBox="1">
            <a:spLocks noChangeArrowheads="1"/>
          </p:cNvSpPr>
          <p:nvPr/>
        </p:nvSpPr>
        <p:spPr bwMode="auto">
          <a:xfrm>
            <a:off x="3328553" y="5920581"/>
            <a:ext cx="429144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r>
              <a:rPr lang="en-US" altLang="en-US" sz="1800" b="0" dirty="0" smtClean="0">
                <a:solidFill>
                  <a:srgbClr val="FFFF00"/>
                </a:solidFill>
                <a:cs typeface="Arial" charset="0"/>
              </a:rPr>
              <a:t>No “</a:t>
            </a:r>
            <a:r>
              <a:rPr lang="en-US" altLang="en-US" sz="1800" b="0" dirty="0" err="1" smtClean="0">
                <a:solidFill>
                  <a:srgbClr val="FFFF00"/>
                </a:solidFill>
                <a:cs typeface="Arial" charset="0"/>
              </a:rPr>
              <a:t>helmut</a:t>
            </a:r>
            <a:r>
              <a:rPr lang="en-US" altLang="en-US" sz="1800" b="0" dirty="0" smtClean="0">
                <a:solidFill>
                  <a:srgbClr val="FFFF00"/>
                </a:solidFill>
                <a:cs typeface="Arial" charset="0"/>
              </a:rPr>
              <a:t>” around NP  !!!</a:t>
            </a:r>
            <a:endParaRPr lang="en-US" altLang="en-US" sz="1800" b="0" dirty="0">
              <a:solidFill>
                <a:srgbClr val="FFFF00"/>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9">
                                            <p:txEl>
                                              <p:pRg st="1" end="1"/>
                                            </p:txEl>
                                          </p:spTgt>
                                        </p:tgtEl>
                                        <p:attrNameLst>
                                          <p:attrName>style.visibility</p:attrName>
                                        </p:attrNameLst>
                                      </p:cBhvr>
                                      <p:to>
                                        <p:strVal val="visible"/>
                                      </p:to>
                                    </p:set>
                                  </p:childTnLst>
                                  <p:subTnLst>
                                    <p:set>
                                      <p:cBhvr override="childStyle">
                                        <p:cTn dur="1" fill="hold" display="0" masterRel="nextClick" afterEffect="1"/>
                                        <p:tgtEl>
                                          <p:spTgt spid="29">
                                            <p:txEl>
                                              <p:pRg st="1" end="1"/>
                                            </p:txEl>
                                          </p:spTgt>
                                        </p:tgtEl>
                                        <p:attrNameLst>
                                          <p:attrName>style.visibility</p:attrName>
                                        </p:attrNameLst>
                                      </p:cBhvr>
                                      <p:to>
                                        <p:strVal val="hidden"/>
                                      </p:to>
                                    </p:set>
                                  </p:subTnLst>
                                </p:cTn>
                              </p:par>
                              <p:par>
                                <p:cTn id="15" presetID="1" presetClass="entr" presetSubtype="0" fill="hold" nodeType="withEffect">
                                  <p:stCondLst>
                                    <p:cond delay="0"/>
                                  </p:stCondLst>
                                  <p:childTnLst>
                                    <p:set>
                                      <p:cBhvr>
                                        <p:cTn id="16" dur="1" fill="hold">
                                          <p:stCondLst>
                                            <p:cond delay="0"/>
                                          </p:stCondLst>
                                        </p:cTn>
                                        <p:tgtEl>
                                          <p:spTgt spid="29">
                                            <p:txEl>
                                              <p:pRg st="2" end="2"/>
                                            </p:txEl>
                                          </p:spTgt>
                                        </p:tgtEl>
                                        <p:attrNameLst>
                                          <p:attrName>style.visibility</p:attrName>
                                        </p:attrNameLst>
                                      </p:cBhvr>
                                      <p:to>
                                        <p:strVal val="visible"/>
                                      </p:to>
                                    </p:set>
                                  </p:childTnLst>
                                  <p:subTnLst>
                                    <p:set>
                                      <p:cBhvr override="childStyle">
                                        <p:cTn dur="1" fill="hold" display="0" masterRel="nextClick" afterEffect="1"/>
                                        <p:tgtEl>
                                          <p:spTgt spid="29">
                                            <p:txEl>
                                              <p:pRg st="2" end="2"/>
                                            </p:txEl>
                                          </p:spTgt>
                                        </p:tgtEl>
                                        <p:attrNameLst>
                                          <p:attrName>style.visibility</p:attrName>
                                        </p:attrNameLst>
                                      </p:cBhvr>
                                      <p:to>
                                        <p:strVal val="hidden"/>
                                      </p:to>
                                    </p:set>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8">
                                            <p:txEl>
                                              <p:pRg st="1" end="1"/>
                                            </p:txEl>
                                          </p:spTgt>
                                        </p:tgtEl>
                                        <p:attrNameLst>
                                          <p:attrName>style.visibility</p:attrName>
                                        </p:attrNameLst>
                                      </p:cBhvr>
                                      <p:to>
                                        <p:strVal val="visible"/>
                                      </p:to>
                                    </p:set>
                                  </p:childTnLst>
                                  <p:subTnLst>
                                    <p:set>
                                      <p:cBhvr override="childStyle">
                                        <p:cTn dur="1" fill="hold" display="0" masterRel="nextClick" afterEffect="1"/>
                                        <p:tgtEl>
                                          <p:spTgt spid="28">
                                            <p:txEl>
                                              <p:pRg st="1" end="1"/>
                                            </p:txEl>
                                          </p:spTgt>
                                        </p:tgtEl>
                                        <p:attrNameLst>
                                          <p:attrName>style.visibility</p:attrName>
                                        </p:attrNameLst>
                                      </p:cBhvr>
                                      <p:to>
                                        <p:strVal val="hidden"/>
                                      </p:to>
                                    </p:set>
                                  </p:subTnLst>
                                </p:cTn>
                              </p:par>
                              <p:par>
                                <p:cTn id="21" presetID="1" presetClass="entr" presetSubtype="0" fill="hold" nodeType="withEffect">
                                  <p:stCondLst>
                                    <p:cond delay="0"/>
                                  </p:stCondLst>
                                  <p:childTnLst>
                                    <p:set>
                                      <p:cBhvr>
                                        <p:cTn id="22" dur="1" fill="hold">
                                          <p:stCondLst>
                                            <p:cond delay="0"/>
                                          </p:stCondLst>
                                        </p:cTn>
                                        <p:tgtEl>
                                          <p:spTgt spid="28">
                                            <p:txEl>
                                              <p:pRg st="2" end="2"/>
                                            </p:txEl>
                                          </p:spTgt>
                                        </p:tgtEl>
                                        <p:attrNameLst>
                                          <p:attrName>style.visibility</p:attrName>
                                        </p:attrNameLst>
                                      </p:cBhvr>
                                      <p:to>
                                        <p:strVal val="visible"/>
                                      </p:to>
                                    </p:set>
                                  </p:childTnLst>
                                  <p:subTnLst>
                                    <p:set>
                                      <p:cBhvr override="childStyle">
                                        <p:cTn dur="1" fill="hold" display="0" masterRel="nextClick" afterEffect="1"/>
                                        <p:tgtEl>
                                          <p:spTgt spid="28">
                                            <p:txEl>
                                              <p:pRg st="2" end="2"/>
                                            </p:txEl>
                                          </p:spTgt>
                                        </p:tgtEl>
                                        <p:attrNameLst>
                                          <p:attrName>style.visibility</p:attrName>
                                        </p:attrNameLst>
                                      </p:cBhvr>
                                      <p:to>
                                        <p:strVal val="hidden"/>
                                      </p:to>
                                    </p:set>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7">
                                            <p:txEl>
                                              <p:pRg st="0" end="0"/>
                                            </p:txEl>
                                          </p:spTgt>
                                        </p:tgtEl>
                                        <p:attrNameLst>
                                          <p:attrName>style.visibility</p:attrName>
                                        </p:attrNameLst>
                                      </p:cBhvr>
                                      <p:to>
                                        <p:strVal val="visible"/>
                                      </p:to>
                                    </p:set>
                                  </p:childTnLst>
                                  <p:subTnLst>
                                    <p:set>
                                      <p:cBhvr override="childStyle">
                                        <p:cTn dur="1" fill="hold" display="0" masterRel="nextClick" afterEffect="1"/>
                                        <p:tgtEl>
                                          <p:spTgt spid="27">
                                            <p:txEl>
                                              <p:pRg st="0" end="0"/>
                                            </p:txEl>
                                          </p:spTgt>
                                        </p:tgtEl>
                                        <p:attrNameLst>
                                          <p:attrName>style.visibility</p:attrName>
                                        </p:attrNameLst>
                                      </p:cBhvr>
                                      <p:to>
                                        <p:strVal val="hidden"/>
                                      </p:to>
                                    </p:set>
                                  </p:subTnLst>
                                </p:cTn>
                              </p:par>
                              <p:par>
                                <p:cTn id="27" presetID="1" presetClass="entr" presetSubtype="0" fill="hold" nodeType="withEffect">
                                  <p:stCondLst>
                                    <p:cond delay="0"/>
                                  </p:stCondLst>
                                  <p:childTnLst>
                                    <p:set>
                                      <p:cBhvr>
                                        <p:cTn id="28" dur="1" fill="hold">
                                          <p:stCondLst>
                                            <p:cond delay="0"/>
                                          </p:stCondLst>
                                        </p:cTn>
                                        <p:tgtEl>
                                          <p:spTgt spid="27">
                                            <p:txEl>
                                              <p:pRg st="1" end="1"/>
                                            </p:txEl>
                                          </p:spTgt>
                                        </p:tgtEl>
                                        <p:attrNameLst>
                                          <p:attrName>style.visibility</p:attrName>
                                        </p:attrNameLst>
                                      </p:cBhvr>
                                      <p:to>
                                        <p:strVal val="visible"/>
                                      </p:to>
                                    </p:set>
                                  </p:childTnLst>
                                  <p:subTnLst>
                                    <p:set>
                                      <p:cBhvr override="childStyle">
                                        <p:cTn dur="1" fill="hold" display="0" masterRel="nextClick" afterEffect="1"/>
                                        <p:tgtEl>
                                          <p:spTgt spid="27">
                                            <p:txEl>
                                              <p:pRg st="1" end="1"/>
                                            </p:txEl>
                                          </p:spTgt>
                                        </p:tgtEl>
                                        <p:attrNameLst>
                                          <p:attrName>style.visibility</p:attrName>
                                        </p:attrNameLst>
                                      </p:cBhvr>
                                      <p:to>
                                        <p:strVal val="hidden"/>
                                      </p:to>
                                    </p:set>
                                  </p:sub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0650" y="1676400"/>
            <a:ext cx="9023350" cy="1343025"/>
          </a:xfrm>
        </p:spPr>
        <p:txBody>
          <a:bodyPr>
            <a:normAutofit fontScale="25000" lnSpcReduction="20000"/>
          </a:bodyPr>
          <a:lstStyle/>
          <a:p>
            <a:pPr marL="0" indent="0" algn="ctr">
              <a:buFontTx/>
              <a:buNone/>
              <a:defRPr/>
            </a:pPr>
            <a:r>
              <a:rPr lang="en-US" altLang="en-US" sz="9600" dirty="0" smtClean="0">
                <a:solidFill>
                  <a:schemeClr val="tx2"/>
                </a:solidFill>
              </a:rPr>
              <a:t>NPs </a:t>
            </a:r>
            <a:r>
              <a:rPr lang="en-US" altLang="en-US" sz="9600" b="0" dirty="0" smtClean="0"/>
              <a:t>have high </a:t>
            </a:r>
            <a:r>
              <a:rPr lang="en-US" altLang="en-US" sz="9600" b="0" dirty="0" smtClean="0">
                <a:solidFill>
                  <a:schemeClr val="tx2"/>
                </a:solidFill>
              </a:rPr>
              <a:t>surface</a:t>
            </a:r>
            <a:r>
              <a:rPr lang="en-US" altLang="en-US" sz="9600" b="0" dirty="0" smtClean="0"/>
              <a:t>-</a:t>
            </a:r>
            <a:r>
              <a:rPr lang="en-US" altLang="en-US" sz="9600" b="0" dirty="0" smtClean="0">
                <a:solidFill>
                  <a:schemeClr val="tx2"/>
                </a:solidFill>
              </a:rPr>
              <a:t>to</a:t>
            </a:r>
            <a:r>
              <a:rPr lang="en-US" altLang="en-US" sz="9600" b="0" dirty="0" smtClean="0"/>
              <a:t> -</a:t>
            </a:r>
            <a:r>
              <a:rPr lang="en-US" altLang="en-US" sz="9600" b="0" dirty="0" smtClean="0">
                <a:solidFill>
                  <a:schemeClr val="tx2"/>
                </a:solidFill>
              </a:rPr>
              <a:t>volume</a:t>
            </a:r>
            <a:r>
              <a:rPr lang="en-US" altLang="en-US" sz="9600" b="0" dirty="0" smtClean="0"/>
              <a:t> ratio</a:t>
            </a:r>
          </a:p>
          <a:p>
            <a:pPr marL="0" indent="0" algn="ctr">
              <a:buFontTx/>
              <a:buNone/>
              <a:defRPr/>
            </a:pPr>
            <a:endParaRPr lang="en-US" altLang="en-US" sz="9600" b="0" dirty="0" smtClean="0"/>
          </a:p>
          <a:p>
            <a:pPr marL="0" indent="0" algn="ctr">
              <a:buFontTx/>
              <a:buNone/>
              <a:defRPr/>
            </a:pPr>
            <a:r>
              <a:rPr lang="en-US" altLang="en-US" sz="9600" b="0" dirty="0" smtClean="0"/>
              <a:t>Heat</a:t>
            </a:r>
            <a:r>
              <a:rPr lang="en-US" altLang="en-US" sz="9600" b="0" dirty="0" smtClean="0">
                <a:solidFill>
                  <a:schemeClr val="tx2"/>
                </a:solidFill>
              </a:rPr>
              <a:t> Q </a:t>
            </a:r>
            <a:r>
              <a:rPr lang="en-US" altLang="en-US" sz="9600" b="0" dirty="0" smtClean="0"/>
              <a:t>deposited in</a:t>
            </a:r>
            <a:r>
              <a:rPr lang="en-US" altLang="en-US" sz="9600" b="0" dirty="0" smtClean="0">
                <a:solidFill>
                  <a:schemeClr val="tx2"/>
                </a:solidFill>
              </a:rPr>
              <a:t> NP surface </a:t>
            </a:r>
            <a:r>
              <a:rPr lang="en-US" altLang="en-US" sz="9600" b="0" dirty="0" smtClean="0"/>
              <a:t>provides the</a:t>
            </a:r>
            <a:r>
              <a:rPr lang="en-US" altLang="en-US" sz="9600" b="0" dirty="0" smtClean="0">
                <a:solidFill>
                  <a:schemeClr val="tx2"/>
                </a:solidFill>
              </a:rPr>
              <a:t>                             EM confinement </a:t>
            </a:r>
            <a:r>
              <a:rPr lang="en-US" altLang="en-US" sz="9600" b="0" dirty="0" smtClean="0"/>
              <a:t>of NP atoms over</a:t>
            </a:r>
            <a:r>
              <a:rPr lang="en-US" altLang="en-US" sz="9600" b="0" dirty="0" smtClean="0">
                <a:solidFill>
                  <a:schemeClr val="tx2"/>
                </a:solidFill>
              </a:rPr>
              <a:t> nanoscale </a:t>
            </a:r>
            <a:r>
              <a:rPr lang="en-US" altLang="en-US" sz="9600" b="0" dirty="0" smtClean="0"/>
              <a:t>dimensions</a:t>
            </a:r>
          </a:p>
          <a:p>
            <a:pPr marL="0" indent="0" algn="ctr">
              <a:buFontTx/>
              <a:buNone/>
              <a:defRPr/>
            </a:pPr>
            <a:endParaRPr lang="en-US" altLang="en-US" sz="9600" b="0" dirty="0" smtClean="0"/>
          </a:p>
          <a:p>
            <a:pPr marL="0" indent="0" algn="ctr">
              <a:buFontTx/>
              <a:buNone/>
              <a:defRPr/>
            </a:pPr>
            <a:r>
              <a:rPr lang="en-US" altLang="en-US" sz="9600" b="0" dirty="0" smtClean="0"/>
              <a:t> But </a:t>
            </a:r>
            <a:r>
              <a:rPr lang="en-US" altLang="en-US" sz="9600" b="0" dirty="0" smtClean="0">
                <a:solidFill>
                  <a:schemeClr val="tx2"/>
                </a:solidFill>
              </a:rPr>
              <a:t>QM</a:t>
            </a:r>
            <a:r>
              <a:rPr lang="en-US" altLang="en-US" sz="9600" dirty="0" smtClean="0"/>
              <a:t> </a:t>
            </a:r>
            <a:r>
              <a:rPr lang="en-US" altLang="en-US" sz="9600" b="0" dirty="0" smtClean="0"/>
              <a:t>precludes any temperature increase.</a:t>
            </a:r>
          </a:p>
          <a:p>
            <a:pPr marL="0" indent="0" algn="ctr">
              <a:buFontTx/>
              <a:buNone/>
              <a:defRPr/>
            </a:pPr>
            <a:endParaRPr lang="en-US" altLang="en-US" sz="9600" b="0" dirty="0" smtClean="0">
              <a:solidFill>
                <a:schemeClr val="tx2"/>
              </a:solidFill>
            </a:endParaRPr>
          </a:p>
          <a:p>
            <a:pPr marL="0" indent="0" algn="ctr">
              <a:buFontTx/>
              <a:buNone/>
              <a:defRPr/>
            </a:pPr>
            <a:r>
              <a:rPr lang="en-US" altLang="en-US" sz="9600" b="0" dirty="0" smtClean="0">
                <a:solidFill>
                  <a:schemeClr val="tx2"/>
                </a:solidFill>
              </a:rPr>
              <a:t>QED</a:t>
            </a:r>
            <a:r>
              <a:rPr lang="en-US" altLang="en-US" sz="9600" b="0" dirty="0" smtClean="0">
                <a:solidFill>
                  <a:srgbClr val="FF0000"/>
                </a:solidFill>
              </a:rPr>
              <a:t> </a:t>
            </a:r>
            <a:r>
              <a:rPr lang="en-US" altLang="en-US" sz="9600" b="0" dirty="0" smtClean="0"/>
              <a:t>conserves confined energy by creating </a:t>
            </a:r>
            <a:r>
              <a:rPr lang="en-US" altLang="en-US" sz="9600" b="0" dirty="0" smtClean="0">
                <a:solidFill>
                  <a:schemeClr val="tx2"/>
                </a:solidFill>
              </a:rPr>
              <a:t>EM</a:t>
            </a:r>
            <a:r>
              <a:rPr lang="en-US" altLang="en-US" sz="9600" b="0" dirty="0" smtClean="0"/>
              <a:t> radiation</a:t>
            </a:r>
            <a:endParaRPr lang="en-US" altLang="en-US" sz="9600" b="0" dirty="0" smtClean="0">
              <a:sym typeface="Symbol"/>
            </a:endParaRPr>
          </a:p>
          <a:p>
            <a:pPr marL="0" indent="0" algn="ctr">
              <a:buFontTx/>
              <a:buNone/>
              <a:defRPr/>
            </a:pPr>
            <a:endParaRPr lang="en-US" altLang="en-US" sz="2600" b="0" dirty="0" smtClean="0"/>
          </a:p>
          <a:p>
            <a:pPr marL="0" indent="0" algn="ctr">
              <a:buFontTx/>
              <a:buNone/>
              <a:defRPr/>
            </a:pPr>
            <a:endParaRPr lang="en-US" altLang="en-US" sz="2600" b="0" dirty="0" smtClean="0"/>
          </a:p>
        </p:txBody>
      </p:sp>
      <p:sp>
        <p:nvSpPr>
          <p:cNvPr id="45059" name="Title 2"/>
          <p:cNvSpPr>
            <a:spLocks noGrp="1"/>
          </p:cNvSpPr>
          <p:nvPr>
            <p:ph type="title"/>
          </p:nvPr>
        </p:nvSpPr>
        <p:spPr>
          <a:xfrm>
            <a:off x="622300" y="381000"/>
            <a:ext cx="7772400" cy="1143000"/>
          </a:xfrm>
        </p:spPr>
        <p:txBody>
          <a:bodyPr/>
          <a:lstStyle/>
          <a:p>
            <a:r>
              <a:rPr lang="en-US" altLang="en-US" dirty="0" smtClean="0"/>
              <a:t>EM Confinement</a:t>
            </a:r>
          </a:p>
        </p:txBody>
      </p:sp>
      <p:sp>
        <p:nvSpPr>
          <p:cNvPr id="45060" name="Freeform 20"/>
          <p:cNvSpPr>
            <a:spLocks/>
          </p:cNvSpPr>
          <p:nvPr/>
        </p:nvSpPr>
        <p:spPr bwMode="auto">
          <a:xfrm>
            <a:off x="3867150" y="4149725"/>
            <a:ext cx="1036638" cy="44450"/>
          </a:xfrm>
          <a:custGeom>
            <a:avLst/>
            <a:gdLst>
              <a:gd name="T0" fmla="*/ 0 w 266700"/>
              <a:gd name="T1" fmla="*/ 48627 h 41792"/>
              <a:gd name="T2" fmla="*/ 4030182 w 266700"/>
              <a:gd name="T3" fmla="*/ 4296 h 41792"/>
              <a:gd name="T4" fmla="*/ 0 60000 65536"/>
              <a:gd name="T5" fmla="*/ 0 60000 65536"/>
            </a:gdLst>
            <a:ahLst/>
            <a:cxnLst>
              <a:cxn ang="T4">
                <a:pos x="T0" y="T1"/>
              </a:cxn>
              <a:cxn ang="T5">
                <a:pos x="T2" y="T3"/>
              </a:cxn>
            </a:cxnLst>
            <a:rect l="0" t="0" r="r" b="b"/>
            <a:pathLst>
              <a:path w="266700" h="41792">
                <a:moveTo>
                  <a:pt x="0" y="41792"/>
                </a:moveTo>
                <a:cubicBezTo>
                  <a:pt x="148312" y="-17533"/>
                  <a:pt x="61054" y="3692"/>
                  <a:pt x="266700" y="3692"/>
                </a:cubicBez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cxnSp>
        <p:nvCxnSpPr>
          <p:cNvPr id="45061" name="Straight Connector 21"/>
          <p:cNvCxnSpPr>
            <a:cxnSpLocks noChangeShapeType="1"/>
          </p:cNvCxnSpPr>
          <p:nvPr/>
        </p:nvCxnSpPr>
        <p:spPr bwMode="auto">
          <a:xfrm>
            <a:off x="5121275" y="3581400"/>
            <a:ext cx="91440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7" name="TextBox 6"/>
          <p:cNvSpPr txBox="1">
            <a:spLocks noChangeArrowheads="1"/>
          </p:cNvSpPr>
          <p:nvPr/>
        </p:nvSpPr>
        <p:spPr bwMode="auto">
          <a:xfrm>
            <a:off x="12700" y="4953000"/>
            <a:ext cx="899160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FontTx/>
              <a:buNone/>
            </a:pPr>
            <a:r>
              <a:rPr lang="en-US" altLang="en-US" sz="2400" b="0" dirty="0">
                <a:solidFill>
                  <a:schemeClr val="tx2"/>
                </a:solidFill>
              </a:rPr>
              <a:t>EM confinement </a:t>
            </a:r>
            <a:r>
              <a:rPr lang="en-US" altLang="en-US" sz="2400" b="0" dirty="0" smtClean="0"/>
              <a:t>only occurs in nanostructures having </a:t>
            </a:r>
          </a:p>
          <a:p>
            <a:pPr algn="ctr">
              <a:buFontTx/>
              <a:buNone/>
            </a:pPr>
            <a:r>
              <a:rPr lang="en-US" altLang="en-US" sz="2400" b="0" dirty="0" smtClean="0">
                <a:solidFill>
                  <a:schemeClr val="tx2"/>
                </a:solidFill>
              </a:rPr>
              <a:t> </a:t>
            </a:r>
            <a:r>
              <a:rPr lang="en-US" altLang="en-US" sz="2400" b="0" dirty="0">
                <a:solidFill>
                  <a:schemeClr val="tx2"/>
                </a:solidFill>
              </a:rPr>
              <a:t>high surface-to-volume ratios !!!</a:t>
            </a:r>
          </a:p>
        </p:txBody>
      </p:sp>
      <p:sp>
        <p:nvSpPr>
          <p:cNvPr id="45063" name="Footer Placeholder 12"/>
          <p:cNvSpPr>
            <a:spLocks noGrp="1"/>
          </p:cNvSpPr>
          <p:nvPr>
            <p:ph type="ftr" sz="quarter" idx="11"/>
          </p:nvPr>
        </p:nvSpPr>
        <p:spPr>
          <a:xfrm>
            <a:off x="342900" y="6477000"/>
            <a:ext cx="8458200" cy="381000"/>
          </a:xfrm>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smtClean="0">
                <a:solidFill>
                  <a:schemeClr val="tx2"/>
                </a:solidFill>
              </a:rPr>
              <a:t>11 th Biotechnology and Biotech Industries Meet., July 28-29, Berlin, 2016</a:t>
            </a:r>
          </a:p>
        </p:txBody>
      </p:sp>
      <p:sp>
        <p:nvSpPr>
          <p:cNvPr id="45064" name="Text Box 6"/>
          <p:cNvSpPr txBox="1">
            <a:spLocks noChangeArrowheads="1"/>
          </p:cNvSpPr>
          <p:nvPr/>
        </p:nvSpPr>
        <p:spPr bwMode="auto">
          <a:xfrm>
            <a:off x="8534400" y="6105525"/>
            <a:ext cx="609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a:ea typeface="新細明體" charset="-120"/>
              </a:rPr>
              <a:t>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762000" y="381000"/>
            <a:ext cx="8229600" cy="1006475"/>
          </a:xfrm>
        </p:spPr>
        <p:txBody>
          <a:bodyPr/>
          <a:lstStyle/>
          <a:p>
            <a:r>
              <a:rPr lang="en-US" altLang="en-US" dirty="0" smtClean="0"/>
              <a:t>EM Emission</a:t>
            </a:r>
          </a:p>
        </p:txBody>
      </p:sp>
      <p:sp>
        <p:nvSpPr>
          <p:cNvPr id="13" name="Oval 12"/>
          <p:cNvSpPr/>
          <p:nvPr/>
        </p:nvSpPr>
        <p:spPr>
          <a:xfrm>
            <a:off x="5559425" y="2997200"/>
            <a:ext cx="165100" cy="163513"/>
          </a:xfrm>
          <a:prstGeom prst="ellipse">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p>
        </p:txBody>
      </p:sp>
      <p:sp>
        <p:nvSpPr>
          <p:cNvPr id="46084" name="Text Box 6"/>
          <p:cNvSpPr txBox="1">
            <a:spLocks noChangeArrowheads="1"/>
          </p:cNvSpPr>
          <p:nvPr/>
        </p:nvSpPr>
        <p:spPr bwMode="auto">
          <a:xfrm>
            <a:off x="8472488" y="5951538"/>
            <a:ext cx="671512"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a:ea typeface="新細明體" charset="-120"/>
              </a:rPr>
              <a:t>16</a:t>
            </a:r>
          </a:p>
        </p:txBody>
      </p:sp>
      <p:sp>
        <p:nvSpPr>
          <p:cNvPr id="46085" name="Footer Placeholder 3"/>
          <p:cNvSpPr>
            <a:spLocks noGrp="1"/>
          </p:cNvSpPr>
          <p:nvPr>
            <p:ph type="ftr" sz="quarter" idx="11"/>
          </p:nvPr>
        </p:nvSpPr>
        <p:spPr>
          <a:xfrm>
            <a:off x="685800" y="6477000"/>
            <a:ext cx="8077200" cy="381000"/>
          </a:xfrm>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smtClean="0">
                <a:solidFill>
                  <a:schemeClr val="tx2"/>
                </a:solidFill>
              </a:rPr>
              <a:t>11 th Biotechnology and Biotech Industries Meet., July 28-29, Berlin, 2016</a:t>
            </a:r>
          </a:p>
        </p:txBody>
      </p:sp>
      <p:sp>
        <p:nvSpPr>
          <p:cNvPr id="46086" name="Oval 5"/>
          <p:cNvSpPr>
            <a:spLocks noChangeArrowheads="1"/>
          </p:cNvSpPr>
          <p:nvPr/>
        </p:nvSpPr>
        <p:spPr bwMode="auto">
          <a:xfrm>
            <a:off x="7848600" y="1143000"/>
            <a:ext cx="152400" cy="4603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endParaRPr lang="en-US" altLang="en-US" sz="2800" b="0"/>
          </a:p>
        </p:txBody>
      </p:sp>
      <p:graphicFrame>
        <p:nvGraphicFramePr>
          <p:cNvPr id="2" name="Chart 6"/>
          <p:cNvGraphicFramePr>
            <a:graphicFrameLocks/>
          </p:cNvGraphicFramePr>
          <p:nvPr>
            <p:extLst>
              <p:ext uri="{D42A27DB-BD31-4B8C-83A1-F6EECF244321}">
                <p14:modId xmlns:p14="http://schemas.microsoft.com/office/powerpoint/2010/main" val="439449490"/>
              </p:ext>
            </p:extLst>
          </p:nvPr>
        </p:nvGraphicFramePr>
        <p:xfrm>
          <a:off x="1270000" y="1573530"/>
          <a:ext cx="67310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1"/>
          <p:cNvSpPr txBox="1"/>
          <p:nvPr/>
        </p:nvSpPr>
        <p:spPr>
          <a:xfrm>
            <a:off x="2971800" y="5290185"/>
            <a:ext cx="3505200" cy="70920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buNone/>
            </a:pPr>
            <a:r>
              <a:rPr lang="en-US" sz="2000" b="0" dirty="0" smtClean="0">
                <a:sym typeface="Symbol"/>
              </a:rPr>
              <a:t>254 nm UV-C  damages DNA</a:t>
            </a:r>
            <a:endParaRPr lang="en-US" sz="2000" b="0" dirty="0">
              <a:solidFill>
                <a:schemeClr val="tx1"/>
              </a:solidFill>
            </a:endParaRPr>
          </a:p>
        </p:txBody>
      </p:sp>
      <p:sp>
        <p:nvSpPr>
          <p:cNvPr id="9" name="TextBox 1"/>
          <p:cNvSpPr txBox="1"/>
          <p:nvPr/>
        </p:nvSpPr>
        <p:spPr>
          <a:xfrm>
            <a:off x="3018971" y="5691595"/>
            <a:ext cx="4372429" cy="70920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buNone/>
            </a:pPr>
            <a:r>
              <a:rPr lang="en-US" sz="2000" b="0" dirty="0" smtClean="0">
                <a:solidFill>
                  <a:schemeClr val="tx2"/>
                </a:solidFill>
                <a:sym typeface="Symbol"/>
              </a:rPr>
              <a:t>NPs &lt; 50 nm ZnO or 90 nm Fe</a:t>
            </a:r>
          </a:p>
          <a:p>
            <a:pPr>
              <a:buNone/>
            </a:pPr>
            <a:endParaRPr lang="en-US" sz="2000" b="0" dirty="0">
              <a:solidFill>
                <a:schemeClr val="tx2"/>
              </a:solidFill>
            </a:endParaRPr>
          </a:p>
        </p:txBody>
      </p:sp>
      <p:sp>
        <p:nvSpPr>
          <p:cNvPr id="10" name="TextBox 1"/>
          <p:cNvSpPr txBox="1"/>
          <p:nvPr/>
        </p:nvSpPr>
        <p:spPr>
          <a:xfrm>
            <a:off x="5559425" y="3429000"/>
            <a:ext cx="1679575" cy="48386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buNone/>
            </a:pPr>
            <a:r>
              <a:rPr lang="en-US" sz="2400" dirty="0" smtClean="0">
                <a:solidFill>
                  <a:schemeClr val="tx2"/>
                </a:solidFill>
                <a:sym typeface="Symbol"/>
              </a:rPr>
              <a:t> = 2 nd</a:t>
            </a:r>
            <a:endParaRPr lang="en-US" sz="2400" dirty="0">
              <a:solidFill>
                <a:schemeClr val="tx2"/>
              </a:solidFill>
            </a:endParaRPr>
          </a:p>
        </p:txBody>
      </p:sp>
      <p:sp>
        <p:nvSpPr>
          <p:cNvPr id="11" name="TextBox 1"/>
          <p:cNvSpPr txBox="1"/>
          <p:nvPr/>
        </p:nvSpPr>
        <p:spPr>
          <a:xfrm>
            <a:off x="3399630" y="5636533"/>
            <a:ext cx="3023735" cy="63001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buNone/>
            </a:pPr>
            <a:r>
              <a:rPr lang="en-US" sz="2000" b="0" dirty="0" smtClean="0">
                <a:solidFill>
                  <a:schemeClr val="tx2"/>
                </a:solidFill>
              </a:rPr>
              <a:t>CNTs &lt; 2 nm emit EUV </a:t>
            </a:r>
            <a:endParaRPr lang="en-US" sz="2000" b="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486" y="990600"/>
            <a:ext cx="7772400" cy="1143000"/>
          </a:xfrm>
        </p:spPr>
        <p:txBody>
          <a:bodyPr/>
          <a:lstStyle/>
          <a:p>
            <a:r>
              <a:rPr lang="en-US" dirty="0" smtClean="0"/>
              <a:t>Discussion</a:t>
            </a:r>
            <a:endParaRPr lang="en-US" dirty="0"/>
          </a:p>
        </p:txBody>
      </p:sp>
      <p:sp>
        <p:nvSpPr>
          <p:cNvPr id="3" name="Footer Placeholder 2"/>
          <p:cNvSpPr>
            <a:spLocks noGrp="1"/>
          </p:cNvSpPr>
          <p:nvPr>
            <p:ph type="ftr" sz="quarter" idx="11"/>
          </p:nvPr>
        </p:nvSpPr>
        <p:spPr/>
        <p:txBody>
          <a:bodyPr/>
          <a:lstStyle/>
          <a:p>
            <a:pPr>
              <a:defRPr/>
            </a:pPr>
            <a:r>
              <a:rPr lang="en-US" altLang="zh-TW" smtClean="0"/>
              <a:t>11 th Biotechnology and Biotech Industries Meet., July 28-29, Berlin, 2016</a:t>
            </a:r>
            <a:endParaRPr lang="en-US" altLang="zh-TW"/>
          </a:p>
        </p:txBody>
      </p:sp>
      <p:sp>
        <p:nvSpPr>
          <p:cNvPr id="4" name="Rectangle 3"/>
          <p:cNvSpPr/>
          <p:nvPr/>
        </p:nvSpPr>
        <p:spPr>
          <a:xfrm>
            <a:off x="609600" y="2743200"/>
            <a:ext cx="8229600" cy="3108543"/>
          </a:xfrm>
          <a:prstGeom prst="rect">
            <a:avLst/>
          </a:prstGeom>
        </p:spPr>
        <p:txBody>
          <a:bodyPr wrap="square">
            <a:spAutoFit/>
          </a:bodyPr>
          <a:lstStyle/>
          <a:p>
            <a:pPr algn="ctr">
              <a:buNone/>
            </a:pPr>
            <a:r>
              <a:rPr lang="en-US" b="0" dirty="0" smtClean="0"/>
              <a:t>Cell survival v. DNA damage</a:t>
            </a:r>
          </a:p>
          <a:p>
            <a:pPr algn="ctr">
              <a:buNone/>
            </a:pPr>
            <a:r>
              <a:rPr lang="en-US" b="0" dirty="0" smtClean="0"/>
              <a:t> </a:t>
            </a:r>
          </a:p>
          <a:p>
            <a:pPr algn="ctr">
              <a:buNone/>
            </a:pPr>
            <a:r>
              <a:rPr lang="en-US" b="0" dirty="0" smtClean="0"/>
              <a:t>Bulk v. Nano</a:t>
            </a:r>
          </a:p>
          <a:p>
            <a:pPr algn="ctr">
              <a:buNone/>
            </a:pPr>
            <a:endParaRPr lang="en-US" b="0" dirty="0" smtClean="0"/>
          </a:p>
          <a:p>
            <a:pPr algn="ctr">
              <a:buNone/>
            </a:pPr>
            <a:r>
              <a:rPr lang="en-US" b="0" dirty="0" smtClean="0"/>
              <a:t>QED v. Oxidative Stress</a:t>
            </a:r>
          </a:p>
          <a:p>
            <a:pPr algn="ctr">
              <a:buNone/>
            </a:pPr>
            <a:endParaRPr lang="en-US" b="0" dirty="0"/>
          </a:p>
        </p:txBody>
      </p:sp>
      <p:sp>
        <p:nvSpPr>
          <p:cNvPr id="5" name="Text Box 6"/>
          <p:cNvSpPr txBox="1">
            <a:spLocks noChangeArrowheads="1"/>
          </p:cNvSpPr>
          <p:nvPr/>
        </p:nvSpPr>
        <p:spPr bwMode="auto">
          <a:xfrm>
            <a:off x="8472488" y="5951538"/>
            <a:ext cx="671512"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17</a:t>
            </a:r>
            <a:endParaRPr lang="en-US" altLang="zh-TW" sz="2800" dirty="0">
              <a:ea typeface="新細明體" charset="-120"/>
            </a:endParaRPr>
          </a:p>
        </p:txBody>
      </p:sp>
    </p:spTree>
    <p:extLst>
      <p:ext uri="{BB962C8B-B14F-4D97-AF65-F5344CB8AC3E}">
        <p14:creationId xmlns:p14="http://schemas.microsoft.com/office/powerpoint/2010/main" val="4013765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056" y="228600"/>
            <a:ext cx="8077200" cy="1143000"/>
          </a:xfrm>
        </p:spPr>
        <p:txBody>
          <a:bodyPr/>
          <a:lstStyle/>
          <a:p>
            <a:r>
              <a:rPr lang="en-US" dirty="0" smtClean="0"/>
              <a:t>Cell survival v. DNA Damage</a:t>
            </a:r>
            <a:endParaRPr lang="en-US" dirty="0"/>
          </a:p>
        </p:txBody>
      </p:sp>
      <p:sp>
        <p:nvSpPr>
          <p:cNvPr id="3" name="Footer Placeholder 2"/>
          <p:cNvSpPr>
            <a:spLocks noGrp="1"/>
          </p:cNvSpPr>
          <p:nvPr>
            <p:ph type="ftr" sz="quarter" idx="11"/>
          </p:nvPr>
        </p:nvSpPr>
        <p:spPr>
          <a:xfrm>
            <a:off x="700088" y="6441168"/>
            <a:ext cx="7772400" cy="381000"/>
          </a:xfrm>
        </p:spPr>
        <p:txBody>
          <a:bodyPr/>
          <a:lstStyle/>
          <a:p>
            <a:pPr>
              <a:defRPr/>
            </a:pPr>
            <a:r>
              <a:rPr lang="en-US" altLang="zh-TW" dirty="0" smtClean="0"/>
              <a:t>11 </a:t>
            </a:r>
            <a:r>
              <a:rPr lang="en-US" altLang="zh-TW" dirty="0" err="1" smtClean="0"/>
              <a:t>th</a:t>
            </a:r>
            <a:r>
              <a:rPr lang="en-US" altLang="zh-TW" dirty="0" smtClean="0"/>
              <a:t> Biotechnology and Biotech Industries Meet., July 28-29, Berlin, 2016</a:t>
            </a:r>
            <a:endParaRPr lang="en-US" altLang="zh-TW" dirty="0"/>
          </a:p>
        </p:txBody>
      </p:sp>
      <p:sp>
        <p:nvSpPr>
          <p:cNvPr id="4" name="Rectangle 3"/>
          <p:cNvSpPr/>
          <p:nvPr/>
        </p:nvSpPr>
        <p:spPr>
          <a:xfrm>
            <a:off x="413656" y="1469571"/>
            <a:ext cx="8382000" cy="4672048"/>
          </a:xfrm>
          <a:prstGeom prst="rect">
            <a:avLst/>
          </a:prstGeom>
        </p:spPr>
        <p:txBody>
          <a:bodyPr wrap="square">
            <a:spAutoFit/>
          </a:bodyPr>
          <a:lstStyle/>
          <a:p>
            <a:pPr algn="ctr">
              <a:buNone/>
            </a:pPr>
            <a:r>
              <a:rPr lang="en-US" b="0" dirty="0"/>
              <a:t>S</a:t>
            </a:r>
            <a:r>
              <a:rPr lang="en-US" b="0" dirty="0" smtClean="0"/>
              <a:t>tudies </a:t>
            </a:r>
            <a:r>
              <a:rPr lang="en-US" b="0" dirty="0"/>
              <a:t>of </a:t>
            </a:r>
            <a:r>
              <a:rPr lang="en-US" b="0" dirty="0" smtClean="0">
                <a:solidFill>
                  <a:schemeClr val="tx2"/>
                </a:solidFill>
              </a:rPr>
              <a:t>NP </a:t>
            </a:r>
            <a:r>
              <a:rPr lang="en-US" b="0" dirty="0">
                <a:solidFill>
                  <a:schemeClr val="tx2"/>
                </a:solidFill>
              </a:rPr>
              <a:t>toxicity </a:t>
            </a:r>
            <a:r>
              <a:rPr lang="en-US" b="0" dirty="0"/>
              <a:t>have focused on </a:t>
            </a:r>
            <a:r>
              <a:rPr lang="en-US" b="0" dirty="0">
                <a:solidFill>
                  <a:schemeClr val="tx2"/>
                </a:solidFill>
              </a:rPr>
              <a:t>cell </a:t>
            </a:r>
            <a:r>
              <a:rPr lang="en-US" b="0" dirty="0" smtClean="0">
                <a:solidFill>
                  <a:schemeClr val="tx2"/>
                </a:solidFill>
              </a:rPr>
              <a:t>survival</a:t>
            </a:r>
          </a:p>
          <a:p>
            <a:pPr algn="ctr">
              <a:buNone/>
            </a:pPr>
            <a:endParaRPr lang="en-US" sz="800" b="0" dirty="0" smtClean="0">
              <a:solidFill>
                <a:schemeClr val="tx2"/>
              </a:solidFill>
            </a:endParaRPr>
          </a:p>
          <a:p>
            <a:pPr algn="ctr">
              <a:buNone/>
            </a:pPr>
            <a:r>
              <a:rPr lang="en-US" b="0" dirty="0" smtClean="0"/>
              <a:t>Very </a:t>
            </a:r>
            <a:r>
              <a:rPr lang="en-US" b="0" dirty="0"/>
              <a:t>few have examined genotoxicity, or </a:t>
            </a:r>
            <a:r>
              <a:rPr lang="en-US" b="0" dirty="0" smtClean="0">
                <a:solidFill>
                  <a:schemeClr val="tx2"/>
                </a:solidFill>
              </a:rPr>
              <a:t>DNA damage </a:t>
            </a:r>
            <a:r>
              <a:rPr lang="en-US" b="0" dirty="0" smtClean="0"/>
              <a:t>- that </a:t>
            </a:r>
            <a:r>
              <a:rPr lang="en-US" b="0" dirty="0">
                <a:solidFill>
                  <a:schemeClr val="tx2"/>
                </a:solidFill>
              </a:rPr>
              <a:t>may </a:t>
            </a:r>
            <a:r>
              <a:rPr lang="en-US" b="0" dirty="0" smtClean="0">
                <a:solidFill>
                  <a:schemeClr val="tx2"/>
                </a:solidFill>
              </a:rPr>
              <a:t>not</a:t>
            </a:r>
            <a:r>
              <a:rPr lang="en-US" b="0" dirty="0" smtClean="0"/>
              <a:t> </a:t>
            </a:r>
            <a:r>
              <a:rPr lang="en-US" b="0" dirty="0" smtClean="0">
                <a:solidFill>
                  <a:schemeClr val="tx2"/>
                </a:solidFill>
              </a:rPr>
              <a:t>damage </a:t>
            </a:r>
            <a:r>
              <a:rPr lang="en-US" b="0" dirty="0">
                <a:solidFill>
                  <a:schemeClr val="tx2"/>
                </a:solidFill>
              </a:rPr>
              <a:t>a </a:t>
            </a:r>
            <a:r>
              <a:rPr lang="en-US" b="0" dirty="0" smtClean="0">
                <a:solidFill>
                  <a:schemeClr val="tx2"/>
                </a:solidFill>
              </a:rPr>
              <a:t>cell</a:t>
            </a:r>
            <a:r>
              <a:rPr lang="en-US" b="0" dirty="0"/>
              <a:t> </a:t>
            </a:r>
            <a:r>
              <a:rPr lang="en-US" b="0" dirty="0" smtClean="0"/>
              <a:t>- </a:t>
            </a:r>
            <a:r>
              <a:rPr lang="en-US" b="0" dirty="0"/>
              <a:t>but </a:t>
            </a:r>
            <a:r>
              <a:rPr lang="en-US" b="0" dirty="0" smtClean="0"/>
              <a:t>can </a:t>
            </a:r>
            <a:r>
              <a:rPr lang="en-US" b="0" dirty="0"/>
              <a:t>lead to </a:t>
            </a:r>
            <a:r>
              <a:rPr lang="en-US" b="0" dirty="0" smtClean="0">
                <a:solidFill>
                  <a:schemeClr val="tx2"/>
                </a:solidFill>
              </a:rPr>
              <a:t>cancer</a:t>
            </a:r>
            <a:r>
              <a:rPr lang="en-US" b="0" dirty="0" smtClean="0"/>
              <a:t> </a:t>
            </a:r>
            <a:r>
              <a:rPr lang="en-US" b="0" dirty="0"/>
              <a:t>if the damage is </a:t>
            </a:r>
            <a:r>
              <a:rPr lang="en-US" b="0" dirty="0">
                <a:solidFill>
                  <a:schemeClr val="tx2"/>
                </a:solidFill>
              </a:rPr>
              <a:t>not repaired</a:t>
            </a:r>
            <a:r>
              <a:rPr lang="en-US" b="0" dirty="0" smtClean="0"/>
              <a:t>.</a:t>
            </a:r>
          </a:p>
          <a:p>
            <a:pPr algn="ctr">
              <a:buNone/>
            </a:pPr>
            <a:endParaRPr lang="en-US" sz="800" b="0" dirty="0"/>
          </a:p>
          <a:p>
            <a:pPr algn="ctr">
              <a:buNone/>
            </a:pPr>
            <a:r>
              <a:rPr lang="en-US" b="0" dirty="0" smtClean="0">
                <a:solidFill>
                  <a:schemeClr val="tx2"/>
                </a:solidFill>
              </a:rPr>
              <a:t>DNA </a:t>
            </a:r>
            <a:r>
              <a:rPr lang="en-US" b="0" dirty="0">
                <a:solidFill>
                  <a:schemeClr val="tx2"/>
                </a:solidFill>
              </a:rPr>
              <a:t>damage </a:t>
            </a:r>
            <a:r>
              <a:rPr lang="en-US" b="0" dirty="0"/>
              <a:t>in cells is </a:t>
            </a:r>
            <a:r>
              <a:rPr lang="en-US" b="0" dirty="0" smtClean="0"/>
              <a:t>measured by the "</a:t>
            </a:r>
            <a:r>
              <a:rPr lang="en-US" b="0" dirty="0">
                <a:solidFill>
                  <a:schemeClr val="tx2"/>
                </a:solidFill>
              </a:rPr>
              <a:t>comet assay</a:t>
            </a:r>
            <a:r>
              <a:rPr lang="en-US" b="0" dirty="0"/>
              <a:t>," named for the comet-shaped smear that damaged DNA forms during the </a:t>
            </a:r>
            <a:r>
              <a:rPr lang="en-US" b="0" dirty="0" smtClean="0"/>
              <a:t>test</a:t>
            </a:r>
          </a:p>
          <a:p>
            <a:pPr algn="ctr">
              <a:buNone/>
            </a:pPr>
            <a:endParaRPr lang="en-US" sz="800" b="0" dirty="0"/>
          </a:p>
          <a:p>
            <a:pPr algn="ctr">
              <a:buNone/>
            </a:pPr>
            <a:r>
              <a:rPr lang="en-US" b="0" dirty="0" smtClean="0"/>
              <a:t>Today, </a:t>
            </a:r>
            <a:r>
              <a:rPr lang="en-US" b="0" dirty="0" smtClean="0">
                <a:solidFill>
                  <a:schemeClr val="tx2"/>
                </a:solidFill>
              </a:rPr>
              <a:t>DNA damage </a:t>
            </a:r>
            <a:r>
              <a:rPr lang="en-US" b="0" dirty="0" smtClean="0"/>
              <a:t>is</a:t>
            </a:r>
            <a:r>
              <a:rPr lang="en-US" b="0" dirty="0" smtClean="0">
                <a:solidFill>
                  <a:schemeClr val="tx2"/>
                </a:solidFill>
              </a:rPr>
              <a:t> </a:t>
            </a:r>
            <a:r>
              <a:rPr lang="en-US" b="0" dirty="0" smtClean="0">
                <a:solidFill>
                  <a:schemeClr val="tx2"/>
                </a:solidFill>
              </a:rPr>
              <a:t>rarely </a:t>
            </a:r>
            <a:r>
              <a:rPr lang="en-US" b="0" dirty="0" smtClean="0"/>
              <a:t>reported,                 </a:t>
            </a:r>
            <a:r>
              <a:rPr lang="en-US" b="0" dirty="0" smtClean="0"/>
              <a:t>but should be</a:t>
            </a:r>
            <a:endParaRPr lang="en-US" b="0" dirty="0"/>
          </a:p>
        </p:txBody>
      </p:sp>
      <p:sp>
        <p:nvSpPr>
          <p:cNvPr id="5" name="Text Box 6"/>
          <p:cNvSpPr txBox="1">
            <a:spLocks noChangeArrowheads="1"/>
          </p:cNvSpPr>
          <p:nvPr/>
        </p:nvSpPr>
        <p:spPr bwMode="auto">
          <a:xfrm>
            <a:off x="8472488" y="5951538"/>
            <a:ext cx="671512"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18</a:t>
            </a:r>
            <a:endParaRPr lang="en-US" altLang="zh-TW" sz="2800" dirty="0">
              <a:ea typeface="新細明體" charset="-120"/>
            </a:endParaRPr>
          </a:p>
        </p:txBody>
      </p:sp>
    </p:spTree>
    <p:extLst>
      <p:ext uri="{BB962C8B-B14F-4D97-AF65-F5344CB8AC3E}">
        <p14:creationId xmlns:p14="http://schemas.microsoft.com/office/powerpoint/2010/main" val="49270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smtClean="0"/>
              <a:t>Bulk v. Nano</a:t>
            </a:r>
            <a:endParaRPr lang="en-US" dirty="0"/>
          </a:p>
        </p:txBody>
      </p:sp>
      <p:sp>
        <p:nvSpPr>
          <p:cNvPr id="3" name="Footer Placeholder 2"/>
          <p:cNvSpPr>
            <a:spLocks noGrp="1"/>
          </p:cNvSpPr>
          <p:nvPr>
            <p:ph type="ftr" sz="quarter" idx="11"/>
          </p:nvPr>
        </p:nvSpPr>
        <p:spPr/>
        <p:txBody>
          <a:bodyPr/>
          <a:lstStyle/>
          <a:p>
            <a:pPr>
              <a:defRPr/>
            </a:pPr>
            <a:r>
              <a:rPr lang="en-US" altLang="zh-TW" smtClean="0"/>
              <a:t>11 th Biotechnology and Biotech Industries Meet., July 28-29, Berlin, 2016</a:t>
            </a:r>
            <a:endParaRPr lang="en-US" altLang="zh-TW"/>
          </a:p>
        </p:txBody>
      </p:sp>
      <p:sp>
        <p:nvSpPr>
          <p:cNvPr id="4" name="Rectangle 3"/>
          <p:cNvSpPr/>
          <p:nvPr/>
        </p:nvSpPr>
        <p:spPr>
          <a:xfrm>
            <a:off x="350044" y="1272401"/>
            <a:ext cx="8458200" cy="4622804"/>
          </a:xfrm>
          <a:prstGeom prst="rect">
            <a:avLst/>
          </a:prstGeom>
        </p:spPr>
        <p:txBody>
          <a:bodyPr wrap="square">
            <a:spAutoFit/>
          </a:bodyPr>
          <a:lstStyle/>
          <a:p>
            <a:pPr algn="ctr">
              <a:buNone/>
            </a:pPr>
            <a:r>
              <a:rPr lang="en-US" b="0" dirty="0"/>
              <a:t>The </a:t>
            </a:r>
            <a:r>
              <a:rPr lang="en-US" b="0" dirty="0" smtClean="0">
                <a:solidFill>
                  <a:schemeClr val="tx2"/>
                </a:solidFill>
              </a:rPr>
              <a:t>FDA </a:t>
            </a:r>
            <a:r>
              <a:rPr lang="en-US" b="0" dirty="0" smtClean="0"/>
              <a:t>does </a:t>
            </a:r>
            <a:r>
              <a:rPr lang="en-US" b="0" dirty="0"/>
              <a:t>not require manufacturers </a:t>
            </a:r>
            <a:r>
              <a:rPr lang="en-US" b="0" dirty="0" smtClean="0"/>
              <a:t>test </a:t>
            </a:r>
            <a:r>
              <a:rPr lang="en-US" b="0" dirty="0" smtClean="0">
                <a:solidFill>
                  <a:schemeClr val="tx2"/>
                </a:solidFill>
              </a:rPr>
              <a:t>NPs</a:t>
            </a:r>
            <a:r>
              <a:rPr lang="en-US" b="0" dirty="0" smtClean="0"/>
              <a:t> of </a:t>
            </a:r>
            <a:r>
              <a:rPr lang="en-US" b="0" dirty="0"/>
              <a:t>a </a:t>
            </a:r>
            <a:r>
              <a:rPr lang="en-US" b="0" dirty="0" smtClean="0"/>
              <a:t>material </a:t>
            </a:r>
            <a:r>
              <a:rPr lang="en-US" b="0" dirty="0"/>
              <a:t>if the </a:t>
            </a:r>
            <a:r>
              <a:rPr lang="en-US" b="0" dirty="0">
                <a:solidFill>
                  <a:schemeClr val="tx2"/>
                </a:solidFill>
              </a:rPr>
              <a:t>bulk</a:t>
            </a:r>
            <a:r>
              <a:rPr lang="en-US" b="0" dirty="0"/>
              <a:t> </a:t>
            </a:r>
            <a:r>
              <a:rPr lang="en-US" b="0" dirty="0" smtClean="0"/>
              <a:t>has </a:t>
            </a:r>
            <a:r>
              <a:rPr lang="en-US" b="0" dirty="0"/>
              <a:t>already s</a:t>
            </a:r>
            <a:r>
              <a:rPr lang="en-US" b="0" dirty="0" smtClean="0"/>
              <a:t>hown </a:t>
            </a:r>
            <a:r>
              <a:rPr lang="en-US" b="0" dirty="0" smtClean="0">
                <a:solidFill>
                  <a:schemeClr val="tx2"/>
                </a:solidFill>
              </a:rPr>
              <a:t>safe</a:t>
            </a:r>
            <a:endParaRPr lang="en-US" b="0" dirty="0" smtClean="0"/>
          </a:p>
          <a:p>
            <a:pPr algn="ctr">
              <a:buNone/>
            </a:pPr>
            <a:endParaRPr lang="en-US" sz="800" b="0" dirty="0" smtClean="0"/>
          </a:p>
          <a:p>
            <a:pPr algn="ctr">
              <a:buNone/>
            </a:pPr>
            <a:r>
              <a:rPr lang="en-US" b="0" dirty="0" smtClean="0"/>
              <a:t>However</a:t>
            </a:r>
            <a:r>
              <a:rPr lang="en-US" b="0" dirty="0"/>
              <a:t>, </a:t>
            </a:r>
            <a:r>
              <a:rPr lang="en-US" b="0" dirty="0" smtClean="0">
                <a:solidFill>
                  <a:schemeClr val="tx2"/>
                </a:solidFill>
              </a:rPr>
              <a:t>experimental</a:t>
            </a:r>
            <a:r>
              <a:rPr lang="en-US" b="0" dirty="0" smtClean="0"/>
              <a:t> evidence </a:t>
            </a:r>
            <a:r>
              <a:rPr lang="en-US" b="0" dirty="0"/>
              <a:t>that </a:t>
            </a:r>
            <a:r>
              <a:rPr lang="en-US" b="0" dirty="0" smtClean="0">
                <a:solidFill>
                  <a:schemeClr val="tx2"/>
                </a:solidFill>
              </a:rPr>
              <a:t>NPs</a:t>
            </a:r>
            <a:r>
              <a:rPr lang="en-US" b="0" dirty="0" smtClean="0"/>
              <a:t> are safe or unsafe is </a:t>
            </a:r>
            <a:r>
              <a:rPr lang="en-US" b="0" dirty="0" smtClean="0">
                <a:solidFill>
                  <a:schemeClr val="tx2"/>
                </a:solidFill>
              </a:rPr>
              <a:t>conflicting</a:t>
            </a:r>
          </a:p>
          <a:p>
            <a:pPr algn="ctr">
              <a:buNone/>
            </a:pPr>
            <a:endParaRPr lang="en-US" sz="800" b="0" dirty="0" smtClean="0"/>
          </a:p>
          <a:p>
            <a:pPr algn="ctr">
              <a:buNone/>
            </a:pPr>
            <a:r>
              <a:rPr lang="en-US" b="0" dirty="0" smtClean="0"/>
              <a:t>What is</a:t>
            </a:r>
            <a:r>
              <a:rPr lang="en-US" b="0" dirty="0" smtClean="0">
                <a:solidFill>
                  <a:schemeClr val="tx2"/>
                </a:solidFill>
              </a:rPr>
              <a:t> needed </a:t>
            </a:r>
            <a:r>
              <a:rPr lang="en-US" b="0" dirty="0" smtClean="0"/>
              <a:t>is an argument </a:t>
            </a:r>
            <a:r>
              <a:rPr lang="en-US" b="0" dirty="0" smtClean="0">
                <a:solidFill>
                  <a:schemeClr val="tx2"/>
                </a:solidFill>
              </a:rPr>
              <a:t>independent</a:t>
            </a:r>
            <a:r>
              <a:rPr lang="en-US" b="0" dirty="0" smtClean="0"/>
              <a:t> of experiments that </a:t>
            </a:r>
            <a:r>
              <a:rPr lang="en-US" b="0" dirty="0" smtClean="0">
                <a:solidFill>
                  <a:schemeClr val="tx2"/>
                </a:solidFill>
              </a:rPr>
              <a:t>NPs</a:t>
            </a:r>
            <a:r>
              <a:rPr lang="en-US" b="0" dirty="0" smtClean="0"/>
              <a:t> </a:t>
            </a:r>
            <a:r>
              <a:rPr lang="en-US" b="0" dirty="0" smtClean="0">
                <a:solidFill>
                  <a:schemeClr val="tx2"/>
                </a:solidFill>
              </a:rPr>
              <a:t>damage</a:t>
            </a:r>
            <a:r>
              <a:rPr lang="en-US" b="0" dirty="0" smtClean="0"/>
              <a:t> the </a:t>
            </a:r>
            <a:r>
              <a:rPr lang="en-US" b="0" dirty="0" smtClean="0">
                <a:solidFill>
                  <a:schemeClr val="tx2"/>
                </a:solidFill>
              </a:rPr>
              <a:t>DNA, </a:t>
            </a:r>
            <a:r>
              <a:rPr lang="en-US" b="0" dirty="0" smtClean="0"/>
              <a:t>e.g.,</a:t>
            </a:r>
          </a:p>
          <a:p>
            <a:pPr algn="ctr">
              <a:buNone/>
            </a:pPr>
            <a:endParaRPr lang="en-US" sz="800" b="0" dirty="0" smtClean="0"/>
          </a:p>
          <a:p>
            <a:pPr algn="ctr">
              <a:buNone/>
            </a:pPr>
            <a:r>
              <a:rPr lang="en-US" b="0" dirty="0" smtClean="0">
                <a:solidFill>
                  <a:schemeClr val="tx2"/>
                </a:solidFill>
              </a:rPr>
              <a:t>UV </a:t>
            </a:r>
            <a:r>
              <a:rPr lang="en-US" b="0" dirty="0" smtClean="0"/>
              <a:t>from</a:t>
            </a:r>
            <a:r>
              <a:rPr lang="en-US" b="0" dirty="0" smtClean="0">
                <a:solidFill>
                  <a:schemeClr val="tx2"/>
                </a:solidFill>
              </a:rPr>
              <a:t> NPs damages DNA  </a:t>
            </a:r>
          </a:p>
          <a:p>
            <a:pPr algn="ctr">
              <a:buNone/>
            </a:pPr>
            <a:endParaRPr lang="en-US" sz="800" b="0" dirty="0" smtClean="0">
              <a:solidFill>
                <a:schemeClr val="tx2"/>
              </a:solidFill>
            </a:endParaRPr>
          </a:p>
          <a:p>
            <a:pPr algn="ctr">
              <a:buNone/>
            </a:pPr>
            <a:r>
              <a:rPr lang="en-US" b="0" dirty="0" smtClean="0">
                <a:solidFill>
                  <a:schemeClr val="tx2"/>
                </a:solidFill>
              </a:rPr>
              <a:t>FDA</a:t>
            </a:r>
            <a:r>
              <a:rPr lang="en-US" b="0" dirty="0" smtClean="0"/>
              <a:t> should</a:t>
            </a:r>
            <a:r>
              <a:rPr lang="en-US" b="0" dirty="0" smtClean="0">
                <a:solidFill>
                  <a:schemeClr val="tx2"/>
                </a:solidFill>
              </a:rPr>
              <a:t> revise </a:t>
            </a:r>
            <a:r>
              <a:rPr lang="en-US" b="0" dirty="0" smtClean="0"/>
              <a:t>bulk argument for </a:t>
            </a:r>
            <a:r>
              <a:rPr lang="en-US" b="0" dirty="0" smtClean="0">
                <a:solidFill>
                  <a:schemeClr val="tx2"/>
                </a:solidFill>
              </a:rPr>
              <a:t>NPs</a:t>
            </a:r>
          </a:p>
          <a:p>
            <a:pPr algn="ctr">
              <a:buNone/>
            </a:pPr>
            <a:endParaRPr lang="en-US" sz="800" b="0" dirty="0" smtClean="0"/>
          </a:p>
        </p:txBody>
      </p:sp>
      <p:sp>
        <p:nvSpPr>
          <p:cNvPr id="5" name="Text Box 6"/>
          <p:cNvSpPr txBox="1">
            <a:spLocks noChangeArrowheads="1"/>
          </p:cNvSpPr>
          <p:nvPr/>
        </p:nvSpPr>
        <p:spPr bwMode="auto">
          <a:xfrm>
            <a:off x="8472488" y="5951538"/>
            <a:ext cx="671512"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19</a:t>
            </a:r>
            <a:endParaRPr lang="en-US" altLang="zh-TW" sz="2800" dirty="0">
              <a:ea typeface="新細明體" charset="-120"/>
            </a:endParaRPr>
          </a:p>
        </p:txBody>
      </p:sp>
    </p:spTree>
    <p:extLst>
      <p:ext uri="{BB962C8B-B14F-4D97-AF65-F5344CB8AC3E}">
        <p14:creationId xmlns:p14="http://schemas.microsoft.com/office/powerpoint/2010/main" val="252904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anim calcmode="lin" valueType="num">
                                      <p:cBhvr additive="base">
                                        <p:cTn id="2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smtClean="0">
                <a:solidFill>
                  <a:schemeClr val="tx2"/>
                </a:solidFill>
              </a:rPr>
              <a:t>11 th Biotechnology and Biotech Industries Meet., July 28-29, Berlin, 2016</a:t>
            </a:r>
          </a:p>
        </p:txBody>
      </p:sp>
      <p:sp>
        <p:nvSpPr>
          <p:cNvPr id="31747" name="Rectangle 2"/>
          <p:cNvSpPr>
            <a:spLocks noGrp="1" noChangeArrowheads="1"/>
          </p:cNvSpPr>
          <p:nvPr>
            <p:ph type="title"/>
          </p:nvPr>
        </p:nvSpPr>
        <p:spPr>
          <a:xfrm>
            <a:off x="228600" y="685800"/>
            <a:ext cx="7772400" cy="1143000"/>
          </a:xfrm>
        </p:spPr>
        <p:txBody>
          <a:bodyPr/>
          <a:lstStyle/>
          <a:p>
            <a:r>
              <a:rPr lang="en-US" altLang="zh-TW" smtClean="0">
                <a:ea typeface="新細明體" charset="-120"/>
              </a:rPr>
              <a:t>Introduction</a:t>
            </a:r>
          </a:p>
        </p:txBody>
      </p:sp>
      <p:sp>
        <p:nvSpPr>
          <p:cNvPr id="31748" name="Rectangle 3"/>
          <p:cNvSpPr>
            <a:spLocks noGrp="1" noChangeArrowheads="1"/>
          </p:cNvSpPr>
          <p:nvPr>
            <p:ph type="body" idx="1"/>
          </p:nvPr>
        </p:nvSpPr>
        <p:spPr>
          <a:xfrm>
            <a:off x="-15316200" y="1133475"/>
            <a:ext cx="9601200" cy="47244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algn="ctr">
              <a:buFontTx/>
              <a:buNone/>
            </a:pPr>
            <a:r>
              <a:rPr lang="zh-TW" altLang="en-US" sz="3600" smtClean="0">
                <a:ea typeface="新細明體" charset="-120"/>
              </a:rPr>
              <a:t>   </a:t>
            </a:r>
            <a:r>
              <a:rPr lang="en-US" altLang="zh-TW" b="0" smtClean="0">
                <a:ea typeface="新細明體" charset="-120"/>
              </a:rPr>
              <a:t> </a:t>
            </a:r>
            <a:r>
              <a:rPr lang="en-US" altLang="en-US" sz="2800" smtClean="0"/>
              <a:t>Herbicide-resistant weeds now plague more than 60 million acres of US farmland.</a:t>
            </a:r>
          </a:p>
          <a:p>
            <a:pPr algn="ctr">
              <a:buFontTx/>
              <a:buNone/>
            </a:pPr>
            <a:r>
              <a:rPr lang="en-US" altLang="en-US" sz="2800" smtClean="0"/>
              <a:t>To control weeds, the non-selective herbicide glyphosate a that kills  most plants is widely sprayed on fields. </a:t>
            </a:r>
          </a:p>
          <a:p>
            <a:pPr algn="ctr">
              <a:buFontTx/>
              <a:buNone/>
            </a:pPr>
            <a:r>
              <a:rPr lang="en-US" altLang="en-US" sz="2800" smtClean="0"/>
              <a:t>But it is not possible to only spray weeds without spraying soy and corn crops. Glyphosate is therefore GM to kill only weeds while at the same time enhancing the growth of soy and corn crops. GM stands for genetically modified. However, glyphosate does not readily penetrate the leaves of weeds and crops, and therefore is mixed with adjuvants that aid leaf penetration. For decades, NPs and specifically CNTs that readily penetrate leaves have been used as adjuvants allowing glyphosate to be carried to plant roots for more efficient absorption. NPs stand for nanoparticles and CNTs for carbon nanotubes.</a:t>
            </a:r>
            <a:r>
              <a:rPr lang="en-US" altLang="zh-TW" sz="2800" b="0" smtClean="0">
                <a:ea typeface="新細明體" charset="-120"/>
              </a:rPr>
              <a:t>NPs offer significant technological advancements as antibacterial agents in food processing, reducing infections in burn treatment, sunscreen skin lotions, and treating cancer tumors.</a:t>
            </a:r>
          </a:p>
          <a:p>
            <a:pPr algn="ctr">
              <a:buFontTx/>
              <a:buNone/>
            </a:pPr>
            <a:endParaRPr lang="en-US" altLang="zh-TW" sz="1000" b="0" smtClean="0">
              <a:ea typeface="新細明體" charset="-120"/>
            </a:endParaRPr>
          </a:p>
          <a:p>
            <a:pPr algn="ctr">
              <a:buFontTx/>
              <a:buNone/>
            </a:pPr>
            <a:r>
              <a:rPr lang="en-US" altLang="zh-TW" sz="2800" smtClean="0">
                <a:solidFill>
                  <a:schemeClr val="tx2"/>
                </a:solidFill>
                <a:ea typeface="新細明體" charset="-120"/>
              </a:rPr>
              <a:t>However, NPs have a darkside</a:t>
            </a:r>
            <a:r>
              <a:rPr lang="en-US" altLang="zh-TW" b="0" smtClean="0">
                <a:ea typeface="新細明體" charset="-120"/>
              </a:rPr>
              <a:t> </a:t>
            </a:r>
          </a:p>
          <a:p>
            <a:pPr algn="ctr">
              <a:buFontTx/>
              <a:buNone/>
            </a:pPr>
            <a:endParaRPr lang="en-US" altLang="en-US" sz="2400" smtClean="0"/>
          </a:p>
        </p:txBody>
      </p:sp>
      <p:sp>
        <p:nvSpPr>
          <p:cNvPr id="31749" name="Text Box 4"/>
          <p:cNvSpPr txBox="1">
            <a:spLocks noChangeArrowheads="1"/>
          </p:cNvSpPr>
          <p:nvPr/>
        </p:nvSpPr>
        <p:spPr bwMode="auto">
          <a:xfrm>
            <a:off x="8310563" y="6142038"/>
            <a:ext cx="5334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a:ea typeface="新細明體" charset="-120"/>
              </a:rPr>
              <a:t>2</a:t>
            </a:r>
          </a:p>
        </p:txBody>
      </p:sp>
      <p:sp>
        <p:nvSpPr>
          <p:cNvPr id="2" name="Rectangle 1"/>
          <p:cNvSpPr>
            <a:spLocks noChangeArrowheads="1"/>
          </p:cNvSpPr>
          <p:nvPr/>
        </p:nvSpPr>
        <p:spPr bwMode="auto">
          <a:xfrm>
            <a:off x="344488" y="1939925"/>
            <a:ext cx="8302625" cy="4690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FontTx/>
              <a:buNone/>
            </a:pPr>
            <a:r>
              <a:rPr lang="en-US" altLang="en-US" sz="2400" b="0" dirty="0">
                <a:solidFill>
                  <a:schemeClr val="tx2"/>
                </a:solidFill>
              </a:rPr>
              <a:t>Herbicide-resistant weeds </a:t>
            </a:r>
            <a:r>
              <a:rPr lang="en-US" altLang="en-US" sz="2400" b="0" dirty="0"/>
              <a:t>now plague more than 60 million acres of US farmland. </a:t>
            </a:r>
          </a:p>
          <a:p>
            <a:pPr algn="ctr">
              <a:buFontTx/>
              <a:buNone/>
            </a:pPr>
            <a:endParaRPr lang="en-US" altLang="en-US" sz="800" b="0" dirty="0"/>
          </a:p>
          <a:p>
            <a:pPr algn="ctr">
              <a:buFontTx/>
              <a:buNone/>
            </a:pPr>
            <a:r>
              <a:rPr lang="en-US" altLang="en-US" sz="2400" b="0" dirty="0"/>
              <a:t>To control weeds, the </a:t>
            </a:r>
            <a:r>
              <a:rPr lang="en-US" altLang="en-US" sz="2400" b="0" dirty="0">
                <a:solidFill>
                  <a:schemeClr val="tx2"/>
                </a:solidFill>
              </a:rPr>
              <a:t>non-selective</a:t>
            </a:r>
            <a:r>
              <a:rPr lang="en-US" altLang="en-US" sz="2400" b="0" dirty="0"/>
              <a:t> herbicide </a:t>
            </a:r>
            <a:r>
              <a:rPr lang="en-US" altLang="en-US" sz="2400" b="0" dirty="0">
                <a:solidFill>
                  <a:schemeClr val="tx2"/>
                </a:solidFill>
              </a:rPr>
              <a:t>glyphosate </a:t>
            </a:r>
            <a:r>
              <a:rPr lang="en-US" altLang="en-US" sz="2400" b="0" dirty="0"/>
              <a:t>that</a:t>
            </a:r>
            <a:r>
              <a:rPr lang="en-US" altLang="en-US" sz="2400" b="0" dirty="0">
                <a:solidFill>
                  <a:schemeClr val="tx2"/>
                </a:solidFill>
              </a:rPr>
              <a:t> </a:t>
            </a:r>
            <a:r>
              <a:rPr lang="en-US" altLang="en-US" sz="2400" b="0" dirty="0" smtClean="0">
                <a:solidFill>
                  <a:schemeClr val="tx2"/>
                </a:solidFill>
              </a:rPr>
              <a:t>indiscriminately </a:t>
            </a:r>
            <a:r>
              <a:rPr lang="en-US" altLang="en-US" sz="2400" b="0" dirty="0" smtClean="0"/>
              <a:t>kills plants </a:t>
            </a:r>
            <a:r>
              <a:rPr lang="en-US" altLang="en-US" sz="2400" b="0" dirty="0"/>
              <a:t>is widely sprayed on fields. </a:t>
            </a:r>
          </a:p>
          <a:p>
            <a:pPr algn="ctr">
              <a:buFontTx/>
              <a:buNone/>
            </a:pPr>
            <a:endParaRPr lang="en-US" altLang="en-US" sz="900" b="0" dirty="0"/>
          </a:p>
          <a:p>
            <a:pPr algn="ctr">
              <a:buFontTx/>
              <a:buNone/>
            </a:pPr>
            <a:r>
              <a:rPr lang="en-US" altLang="en-US" sz="2400" b="0" dirty="0"/>
              <a:t>But it is </a:t>
            </a:r>
            <a:r>
              <a:rPr lang="en-US" altLang="en-US" sz="2400" b="0" dirty="0">
                <a:solidFill>
                  <a:schemeClr val="tx2"/>
                </a:solidFill>
              </a:rPr>
              <a:t>not possible </a:t>
            </a:r>
            <a:r>
              <a:rPr lang="en-US" altLang="en-US" sz="2400" b="0" dirty="0"/>
              <a:t>to </a:t>
            </a:r>
            <a:r>
              <a:rPr lang="en-US" altLang="en-US" sz="2400" b="0" dirty="0">
                <a:solidFill>
                  <a:schemeClr val="tx2"/>
                </a:solidFill>
              </a:rPr>
              <a:t>only spray weeds </a:t>
            </a:r>
            <a:r>
              <a:rPr lang="en-US" altLang="en-US" sz="2400" b="0" dirty="0"/>
              <a:t>without spraying soy and corn crops. Glyphosate is therefore </a:t>
            </a:r>
            <a:r>
              <a:rPr lang="en-US" altLang="en-US" sz="2400" b="0" dirty="0">
                <a:solidFill>
                  <a:schemeClr val="tx2"/>
                </a:solidFill>
              </a:rPr>
              <a:t>GM</a:t>
            </a:r>
            <a:r>
              <a:rPr lang="en-US" altLang="en-US" sz="2400" b="0" dirty="0"/>
              <a:t> to kill only weeds while at the same time enhancing the growth of  soy and corn crops.</a:t>
            </a:r>
          </a:p>
          <a:p>
            <a:pPr algn="ctr">
              <a:buFontTx/>
              <a:buNone/>
            </a:pPr>
            <a:endParaRPr lang="en-US" altLang="en-US" sz="800" b="0" dirty="0"/>
          </a:p>
          <a:p>
            <a:pPr algn="ctr">
              <a:buFontTx/>
              <a:buNone/>
            </a:pPr>
            <a:r>
              <a:rPr lang="en-US" altLang="en-US" sz="2400" b="0" dirty="0">
                <a:solidFill>
                  <a:schemeClr val="tx2"/>
                </a:solidFill>
              </a:rPr>
              <a:t>GM</a:t>
            </a:r>
            <a:r>
              <a:rPr lang="en-US" altLang="en-US" sz="2400" b="0" dirty="0"/>
              <a:t> =</a:t>
            </a:r>
            <a:r>
              <a:rPr lang="en-US" altLang="en-US" sz="2400" b="0" dirty="0" smtClean="0"/>
              <a:t> </a:t>
            </a:r>
            <a:r>
              <a:rPr lang="en-US" altLang="en-US" sz="2400" b="0" dirty="0">
                <a:solidFill>
                  <a:schemeClr val="tx2"/>
                </a:solidFill>
              </a:rPr>
              <a:t>genetically modified</a:t>
            </a:r>
            <a:r>
              <a:rPr lang="en-US" altLang="en-US" sz="2400" b="0" dirty="0"/>
              <a:t>. </a:t>
            </a:r>
          </a:p>
          <a:p>
            <a:pPr algn="ctr">
              <a:buFontTx/>
              <a:buNone/>
            </a:pPr>
            <a:endParaRPr lang="en-US" altLang="en-US" sz="800" b="0" dirty="0"/>
          </a:p>
          <a:p>
            <a:pPr algn="ctr">
              <a:buFontTx/>
              <a:buNone/>
            </a:pPr>
            <a:r>
              <a:rPr lang="en-US" altLang="en-US" sz="2400" b="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114" y="228600"/>
            <a:ext cx="7772400" cy="1143000"/>
          </a:xfrm>
        </p:spPr>
        <p:txBody>
          <a:bodyPr/>
          <a:lstStyle/>
          <a:p>
            <a:r>
              <a:rPr lang="en-US" dirty="0" smtClean="0"/>
              <a:t>Oxidative Stress v. QED</a:t>
            </a:r>
            <a:endParaRPr lang="en-US" dirty="0"/>
          </a:p>
        </p:txBody>
      </p:sp>
      <p:sp>
        <p:nvSpPr>
          <p:cNvPr id="3" name="Footer Placeholder 2"/>
          <p:cNvSpPr>
            <a:spLocks noGrp="1"/>
          </p:cNvSpPr>
          <p:nvPr>
            <p:ph type="ftr" sz="quarter" idx="11"/>
          </p:nvPr>
        </p:nvSpPr>
        <p:spPr/>
        <p:txBody>
          <a:bodyPr/>
          <a:lstStyle/>
          <a:p>
            <a:pPr>
              <a:defRPr/>
            </a:pPr>
            <a:r>
              <a:rPr lang="en-US" altLang="zh-TW" smtClean="0"/>
              <a:t>11 th Biotechnology and Biotech Industries Meet., July 28-29, Berlin, 2016</a:t>
            </a:r>
            <a:endParaRPr lang="en-US" altLang="zh-TW"/>
          </a:p>
        </p:txBody>
      </p:sp>
      <mc:AlternateContent xmlns:mc="http://schemas.openxmlformats.org/markup-compatibility/2006" xmlns:a14="http://schemas.microsoft.com/office/drawing/2010/main">
        <mc:Choice Requires="a14">
          <p:sp>
            <p:nvSpPr>
              <p:cNvPr id="4" name="Rectangle 3"/>
              <p:cNvSpPr/>
              <p:nvPr/>
            </p:nvSpPr>
            <p:spPr>
              <a:xfrm>
                <a:off x="290285" y="1219200"/>
                <a:ext cx="8686800" cy="4855432"/>
              </a:xfrm>
              <a:prstGeom prst="rect">
                <a:avLst/>
              </a:prstGeom>
            </p:spPr>
            <p:txBody>
              <a:bodyPr wrap="square">
                <a:spAutoFit/>
              </a:bodyPr>
              <a:lstStyle/>
              <a:p>
                <a:pPr algn="ctr">
                  <a:buNone/>
                </a:pPr>
                <a:r>
                  <a:rPr lang="en-US" b="0" dirty="0" smtClean="0"/>
                  <a:t>Contact of </a:t>
                </a:r>
                <a:r>
                  <a:rPr lang="en-US" b="0" dirty="0" smtClean="0">
                    <a:solidFill>
                      <a:schemeClr val="tx2"/>
                    </a:solidFill>
                  </a:rPr>
                  <a:t>NPs</a:t>
                </a:r>
                <a:r>
                  <a:rPr lang="en-US" b="0" dirty="0" smtClean="0"/>
                  <a:t> </a:t>
                </a:r>
                <a:r>
                  <a:rPr lang="en-US" b="0" dirty="0"/>
                  <a:t>with cell membranes </a:t>
                </a:r>
                <a:r>
                  <a:rPr lang="en-US" b="0" dirty="0" smtClean="0"/>
                  <a:t>is thought to  generate </a:t>
                </a:r>
                <a:r>
                  <a:rPr lang="en-US" b="0" dirty="0">
                    <a:solidFill>
                      <a:schemeClr val="tx2"/>
                    </a:solidFill>
                  </a:rPr>
                  <a:t>ROS</a:t>
                </a:r>
                <a:r>
                  <a:rPr lang="en-US" b="0" dirty="0"/>
                  <a:t> </a:t>
                </a:r>
                <a:r>
                  <a:rPr lang="en-US" b="0" dirty="0" smtClean="0"/>
                  <a:t>that </a:t>
                </a:r>
                <a:r>
                  <a:rPr lang="en-US" b="0" dirty="0" smtClean="0">
                    <a:solidFill>
                      <a:schemeClr val="tx2"/>
                    </a:solidFill>
                  </a:rPr>
                  <a:t>damages the DNA</a:t>
                </a:r>
                <a:r>
                  <a:rPr lang="en-US" b="0" dirty="0" smtClean="0"/>
                  <a:t>.</a:t>
                </a:r>
              </a:p>
              <a:p>
                <a:pPr algn="ctr">
                  <a:buNone/>
                </a:pPr>
                <a:endParaRPr lang="en-US" sz="800" b="0" dirty="0" smtClean="0"/>
              </a:p>
              <a:p>
                <a:pPr algn="ctr">
                  <a:buNone/>
                </a:pPr>
                <a:r>
                  <a:rPr lang="en-US" b="0" dirty="0" smtClean="0">
                    <a:solidFill>
                      <a:schemeClr val="tx2"/>
                    </a:solidFill>
                  </a:rPr>
                  <a:t>ROS</a:t>
                </a:r>
                <a:r>
                  <a:rPr lang="en-US" b="0" dirty="0" smtClean="0"/>
                  <a:t> = reactive </a:t>
                </a:r>
                <a:r>
                  <a:rPr lang="en-US" b="0" dirty="0"/>
                  <a:t>oxygen </a:t>
                </a:r>
                <a:r>
                  <a:rPr lang="en-US" b="0" dirty="0" smtClean="0"/>
                  <a:t>species</a:t>
                </a:r>
              </a:p>
              <a:p>
                <a:pPr algn="ctr">
                  <a:buNone/>
                </a:pPr>
                <a:endParaRPr lang="en-US" sz="800" b="0" dirty="0" smtClean="0"/>
              </a:p>
              <a:p>
                <a:pPr algn="ctr">
                  <a:buNone/>
                </a:pPr>
                <a:r>
                  <a:rPr lang="en-US" b="0" dirty="0" smtClean="0"/>
                  <a:t>But </a:t>
                </a:r>
                <a:r>
                  <a:rPr lang="en-US" b="0" dirty="0" smtClean="0">
                    <a:solidFill>
                      <a:schemeClr val="tx2"/>
                    </a:solidFill>
                  </a:rPr>
                  <a:t>ROS</a:t>
                </a:r>
                <a:r>
                  <a:rPr lang="en-US" b="0" dirty="0" smtClean="0"/>
                  <a:t> </a:t>
                </a:r>
                <a:r>
                  <a:rPr lang="en-US" b="0" dirty="0"/>
                  <a:t>formation </a:t>
                </a:r>
                <a:r>
                  <a:rPr lang="en-US" b="0" dirty="0" smtClean="0"/>
                  <a:t>requires </a:t>
                </a:r>
                <a:r>
                  <a:rPr lang="en-US" b="0" dirty="0" smtClean="0">
                    <a:solidFill>
                      <a:schemeClr val="tx2"/>
                    </a:solidFill>
                  </a:rPr>
                  <a:t>E &gt; 5 eV</a:t>
                </a:r>
              </a:p>
              <a:p>
                <a:pPr algn="ctr">
                  <a:buNone/>
                </a:pPr>
                <a:endParaRPr lang="en-US" sz="800" b="0" dirty="0">
                  <a:solidFill>
                    <a:schemeClr val="tx2"/>
                  </a:solidFill>
                </a:endParaRPr>
              </a:p>
              <a:p>
                <a:pPr algn="ctr">
                  <a:buNone/>
                </a:pPr>
                <a:r>
                  <a:rPr lang="en-US" b="0" dirty="0" smtClean="0"/>
                  <a:t>What </a:t>
                </a:r>
                <a:r>
                  <a:rPr lang="en-US" b="0" dirty="0"/>
                  <a:t>is </a:t>
                </a:r>
                <a:r>
                  <a:rPr lang="en-US" b="0" dirty="0" smtClean="0"/>
                  <a:t>the </a:t>
                </a:r>
                <a:r>
                  <a:rPr lang="en-US" b="0" dirty="0" smtClean="0">
                    <a:solidFill>
                      <a:schemeClr val="tx2"/>
                    </a:solidFill>
                  </a:rPr>
                  <a:t>ROS</a:t>
                </a:r>
                <a:r>
                  <a:rPr lang="en-US" b="0" dirty="0" smtClean="0"/>
                  <a:t> </a:t>
                </a:r>
                <a:r>
                  <a:rPr lang="en-US" b="0" dirty="0" smtClean="0">
                    <a:solidFill>
                      <a:schemeClr val="tx2"/>
                    </a:solidFill>
                  </a:rPr>
                  <a:t>source</a:t>
                </a:r>
                <a:r>
                  <a:rPr lang="en-US" b="0" dirty="0" smtClean="0"/>
                  <a:t>?</a:t>
                </a:r>
              </a:p>
              <a:p>
                <a:pPr algn="ctr">
                  <a:buNone/>
                </a:pPr>
                <a:endParaRPr lang="en-US" sz="800" b="0" dirty="0" smtClean="0"/>
              </a:p>
              <a:p>
                <a:pPr algn="ctr">
                  <a:buNone/>
                </a:pPr>
                <a:r>
                  <a:rPr lang="en-US" b="0" dirty="0" smtClean="0">
                    <a:solidFill>
                      <a:schemeClr val="tx2"/>
                    </a:solidFill>
                  </a:rPr>
                  <a:t>QED</a:t>
                </a:r>
                <a:r>
                  <a:rPr lang="en-US" b="0" dirty="0" smtClean="0"/>
                  <a:t> </a:t>
                </a:r>
                <a:r>
                  <a:rPr lang="en-US" b="0" dirty="0" smtClean="0">
                    <a:sym typeface="Symbol"/>
                  </a:rPr>
                  <a:t> </a:t>
                </a:r>
                <a:r>
                  <a:rPr lang="en-US" b="0" dirty="0" smtClean="0"/>
                  <a:t>50 nm </a:t>
                </a:r>
                <a:r>
                  <a:rPr lang="en-US" b="0" dirty="0" smtClean="0">
                    <a:solidFill>
                      <a:schemeClr val="tx2"/>
                    </a:solidFill>
                  </a:rPr>
                  <a:t>TiO</a:t>
                </a:r>
                <a:r>
                  <a:rPr lang="en-US" sz="1800" b="0" dirty="0" smtClean="0">
                    <a:solidFill>
                      <a:schemeClr val="tx2"/>
                    </a:solidFill>
                  </a:rPr>
                  <a:t>2 </a:t>
                </a:r>
                <a:r>
                  <a:rPr lang="en-US" b="0" dirty="0">
                    <a:solidFill>
                      <a:schemeClr val="tx2"/>
                    </a:solidFill>
                  </a:rPr>
                  <a:t>NPs</a:t>
                </a:r>
                <a:r>
                  <a:rPr lang="en-US" b="0" dirty="0"/>
                  <a:t>, n </a:t>
                </a:r>
                <a:r>
                  <a:rPr lang="en-US" b="0" dirty="0">
                    <a:sym typeface="Symbol"/>
                  </a:rPr>
                  <a:t> </a:t>
                </a:r>
                <a:r>
                  <a:rPr lang="en-US" b="0" dirty="0" smtClean="0">
                    <a:sym typeface="Symbol"/>
                  </a:rPr>
                  <a:t>2.5,  = 2 nd  250 nm</a:t>
                </a:r>
                <a:endParaRPr lang="en-US" b="0" dirty="0"/>
              </a:p>
              <a:p>
                <a:pPr algn="ctr">
                  <a:buNone/>
                </a:pPr>
                <a:endParaRPr lang="en-US" sz="800" b="0" dirty="0" smtClean="0"/>
              </a:p>
              <a:p>
                <a:pPr algn="ctr">
                  <a:buNone/>
                </a:pPr>
                <a:r>
                  <a:rPr lang="en-US" b="0" dirty="0" smtClean="0">
                    <a:latin typeface="Arial" panose="020B0604020202020204" pitchFamily="34" charset="0"/>
                    <a:cs typeface="Arial" panose="020B0604020202020204" pitchFamily="34" charset="0"/>
                  </a:rPr>
                  <a:t>E </a:t>
                </a:r>
                <a14:m>
                  <m:oMath xmlns:m="http://schemas.openxmlformats.org/officeDocument/2006/math">
                    <m:r>
                      <a:rPr lang="en-US" b="0" i="1" smtClean="0">
                        <a:latin typeface="Cambria Math"/>
                      </a:rPr>
                      <m:t>=</m:t>
                    </m:r>
                  </m:oMath>
                </a14:m>
                <a:r>
                  <a:rPr lang="en-US" b="0" dirty="0" smtClean="0"/>
                  <a:t> hc/</a:t>
                </a:r>
                <a:r>
                  <a:rPr lang="en-US" b="0" dirty="0" smtClean="0">
                    <a:sym typeface="Symbol"/>
                  </a:rPr>
                  <a:t></a:t>
                </a:r>
                <a:r>
                  <a:rPr lang="en-US" b="0" dirty="0" smtClean="0"/>
                  <a:t> </a:t>
                </a:r>
                <a:r>
                  <a:rPr lang="en-US" b="0" dirty="0"/>
                  <a:t>=</a:t>
                </a:r>
                <a:r>
                  <a:rPr lang="en-US" b="0" dirty="0" smtClean="0"/>
                  <a:t> 6.2 eV </a:t>
                </a:r>
                <a:r>
                  <a:rPr lang="en-US" b="0" dirty="0" smtClean="0">
                    <a:sym typeface="Symbol"/>
                  </a:rPr>
                  <a:t> 5 eV</a:t>
                </a:r>
              </a:p>
              <a:p>
                <a:pPr algn="ctr">
                  <a:buNone/>
                </a:pPr>
                <a:r>
                  <a:rPr lang="en-US" b="0" dirty="0" smtClean="0">
                    <a:sym typeface="Symbol"/>
                  </a:rPr>
                  <a:t>The </a:t>
                </a:r>
                <a:r>
                  <a:rPr lang="en-US" b="0" dirty="0" smtClean="0">
                    <a:solidFill>
                      <a:schemeClr val="tx2"/>
                    </a:solidFill>
                    <a:sym typeface="Symbol"/>
                  </a:rPr>
                  <a:t>ROS</a:t>
                </a:r>
                <a:r>
                  <a:rPr lang="en-US" b="0" dirty="0" smtClean="0">
                    <a:sym typeface="Symbol"/>
                  </a:rPr>
                  <a:t> source is the </a:t>
                </a:r>
                <a:r>
                  <a:rPr lang="en-US" b="0" dirty="0" smtClean="0">
                    <a:solidFill>
                      <a:schemeClr val="tx2"/>
                    </a:solidFill>
                    <a:sym typeface="Symbol"/>
                  </a:rPr>
                  <a:t>UV</a:t>
                </a:r>
                <a:r>
                  <a:rPr lang="en-US" b="0" dirty="0" smtClean="0">
                    <a:sym typeface="Symbol"/>
                  </a:rPr>
                  <a:t> from </a:t>
                </a:r>
                <a:r>
                  <a:rPr lang="en-US" b="0" dirty="0" smtClean="0">
                    <a:solidFill>
                      <a:schemeClr val="tx2"/>
                    </a:solidFill>
                    <a:sym typeface="Symbol"/>
                  </a:rPr>
                  <a:t>NPs</a:t>
                </a:r>
                <a:endParaRPr lang="en-US" b="0" dirty="0">
                  <a:solidFill>
                    <a:schemeClr val="tx2"/>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290285" y="1219200"/>
                <a:ext cx="8686800" cy="4855432"/>
              </a:xfrm>
              <a:prstGeom prst="rect">
                <a:avLst/>
              </a:prstGeom>
              <a:blipFill rotWithShape="1">
                <a:blip r:embed="rId2"/>
                <a:stretch>
                  <a:fillRect t="-1256" b="-1382"/>
                </a:stretch>
              </a:blipFill>
            </p:spPr>
            <p:txBody>
              <a:bodyPr/>
              <a:lstStyle/>
              <a:p>
                <a:r>
                  <a:rPr lang="en-US">
                    <a:noFill/>
                  </a:rPr>
                  <a:t> </a:t>
                </a:r>
              </a:p>
            </p:txBody>
          </p:sp>
        </mc:Fallback>
      </mc:AlternateContent>
      <p:sp>
        <p:nvSpPr>
          <p:cNvPr id="5" name="Text Box 6"/>
          <p:cNvSpPr txBox="1">
            <a:spLocks noChangeArrowheads="1"/>
          </p:cNvSpPr>
          <p:nvPr/>
        </p:nvSpPr>
        <p:spPr bwMode="auto">
          <a:xfrm>
            <a:off x="8472488" y="5951538"/>
            <a:ext cx="671512"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20</a:t>
            </a:r>
            <a:endParaRPr lang="en-US" altLang="zh-TW" sz="2800" dirty="0">
              <a:ea typeface="新細明體" charset="-120"/>
            </a:endParaRPr>
          </a:p>
        </p:txBody>
      </p:sp>
    </p:spTree>
    <p:extLst>
      <p:ext uri="{BB962C8B-B14F-4D97-AF65-F5344CB8AC3E}">
        <p14:creationId xmlns:p14="http://schemas.microsoft.com/office/powerpoint/2010/main" val="1870489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015" y="381000"/>
            <a:ext cx="7772400" cy="1143000"/>
          </a:xfrm>
        </p:spPr>
        <p:txBody>
          <a:bodyPr/>
          <a:lstStyle/>
          <a:p>
            <a:r>
              <a:rPr lang="en-US" dirty="0" smtClean="0"/>
              <a:t>Conclusions</a:t>
            </a:r>
            <a:endParaRPr lang="en-US" dirty="0"/>
          </a:p>
        </p:txBody>
      </p:sp>
      <p:sp>
        <p:nvSpPr>
          <p:cNvPr id="3" name="Footer Placeholder 2"/>
          <p:cNvSpPr>
            <a:spLocks noGrp="1"/>
          </p:cNvSpPr>
          <p:nvPr>
            <p:ph type="ftr" sz="quarter" idx="11"/>
          </p:nvPr>
        </p:nvSpPr>
        <p:spPr/>
        <p:txBody>
          <a:bodyPr/>
          <a:lstStyle/>
          <a:p>
            <a:pPr>
              <a:defRPr/>
            </a:pPr>
            <a:r>
              <a:rPr lang="en-US" altLang="zh-TW" smtClean="0"/>
              <a:t>11 th Biotechnology and Biotech Industries Meet., July 28-29, Berlin, 2016</a:t>
            </a:r>
            <a:endParaRPr lang="en-US" altLang="zh-TW"/>
          </a:p>
        </p:txBody>
      </p:sp>
      <p:sp>
        <p:nvSpPr>
          <p:cNvPr id="4" name="Rectangle 3"/>
          <p:cNvSpPr/>
          <p:nvPr/>
        </p:nvSpPr>
        <p:spPr>
          <a:xfrm>
            <a:off x="397215" y="1905000"/>
            <a:ext cx="8382000" cy="3921073"/>
          </a:xfrm>
          <a:prstGeom prst="rect">
            <a:avLst/>
          </a:prstGeom>
        </p:spPr>
        <p:txBody>
          <a:bodyPr wrap="square">
            <a:spAutoFit/>
          </a:bodyPr>
          <a:lstStyle/>
          <a:p>
            <a:pPr algn="ctr">
              <a:buNone/>
            </a:pPr>
            <a:r>
              <a:rPr lang="en-US" b="0" dirty="0" smtClean="0">
                <a:solidFill>
                  <a:schemeClr val="tx2"/>
                </a:solidFill>
              </a:rPr>
              <a:t>Huber’s pathogen</a:t>
            </a:r>
            <a:r>
              <a:rPr lang="en-US" b="0" dirty="0" smtClean="0"/>
              <a:t> most likely </a:t>
            </a:r>
            <a:r>
              <a:rPr lang="en-US" b="0" dirty="0" smtClean="0">
                <a:solidFill>
                  <a:schemeClr val="tx2"/>
                </a:solidFill>
              </a:rPr>
              <a:t>does not exist</a:t>
            </a:r>
            <a:r>
              <a:rPr lang="en-US" b="0" dirty="0" smtClean="0"/>
              <a:t> as the </a:t>
            </a:r>
            <a:r>
              <a:rPr lang="en-US" b="0" dirty="0" smtClean="0">
                <a:solidFill>
                  <a:schemeClr val="tx2"/>
                </a:solidFill>
              </a:rPr>
              <a:t>diversity</a:t>
            </a:r>
            <a:r>
              <a:rPr lang="en-US" b="0" dirty="0" smtClean="0"/>
              <a:t> of health </a:t>
            </a:r>
            <a:r>
              <a:rPr lang="en-US" b="0" dirty="0" smtClean="0">
                <a:solidFill>
                  <a:schemeClr val="tx2"/>
                </a:solidFill>
              </a:rPr>
              <a:t>problems </a:t>
            </a:r>
            <a:r>
              <a:rPr lang="en-US" b="0" dirty="0" smtClean="0"/>
              <a:t>linked to </a:t>
            </a:r>
            <a:r>
              <a:rPr lang="en-US" b="0" dirty="0" smtClean="0">
                <a:solidFill>
                  <a:schemeClr val="tx2"/>
                </a:solidFill>
              </a:rPr>
              <a:t>NPs</a:t>
            </a:r>
            <a:r>
              <a:rPr lang="en-US" b="0" dirty="0" smtClean="0"/>
              <a:t> cannot be explained by any </a:t>
            </a:r>
            <a:r>
              <a:rPr lang="en-US" b="0" dirty="0" smtClean="0">
                <a:solidFill>
                  <a:schemeClr val="tx2"/>
                </a:solidFill>
              </a:rPr>
              <a:t>one</a:t>
            </a:r>
            <a:r>
              <a:rPr lang="en-US" b="0" dirty="0" smtClean="0"/>
              <a:t> pathogen</a:t>
            </a:r>
          </a:p>
          <a:p>
            <a:pPr algn="ctr">
              <a:buNone/>
            </a:pPr>
            <a:endParaRPr lang="en-US" sz="800" b="0" dirty="0" smtClean="0"/>
          </a:p>
          <a:p>
            <a:pPr algn="ctr">
              <a:buNone/>
            </a:pPr>
            <a:r>
              <a:rPr lang="en-US" b="0" dirty="0" smtClean="0"/>
              <a:t>In contrast, </a:t>
            </a:r>
            <a:r>
              <a:rPr lang="en-US" b="0" dirty="0" smtClean="0">
                <a:solidFill>
                  <a:schemeClr val="tx2"/>
                </a:solidFill>
              </a:rPr>
              <a:t>DNA damage </a:t>
            </a:r>
            <a:r>
              <a:rPr lang="en-US" b="0" dirty="0" smtClean="0"/>
              <a:t>from </a:t>
            </a:r>
            <a:r>
              <a:rPr lang="en-US" b="0" dirty="0" smtClean="0">
                <a:solidFill>
                  <a:schemeClr val="tx2"/>
                </a:solidFill>
              </a:rPr>
              <a:t>EM radiation</a:t>
            </a:r>
            <a:r>
              <a:rPr lang="en-US" b="0" dirty="0" smtClean="0"/>
              <a:t> emitted  by </a:t>
            </a:r>
            <a:r>
              <a:rPr lang="en-US" b="0" dirty="0" smtClean="0">
                <a:solidFill>
                  <a:schemeClr val="tx2"/>
                </a:solidFill>
              </a:rPr>
              <a:t>NPs</a:t>
            </a:r>
            <a:r>
              <a:rPr lang="en-US" b="0" dirty="0" smtClean="0"/>
              <a:t>, the size dependent</a:t>
            </a:r>
            <a:r>
              <a:rPr lang="en-US" b="0" dirty="0" smtClean="0">
                <a:solidFill>
                  <a:schemeClr val="tx2"/>
                </a:solidFill>
              </a:rPr>
              <a:t> </a:t>
            </a:r>
            <a:r>
              <a:rPr lang="en-US" b="0" dirty="0">
                <a:solidFill>
                  <a:schemeClr val="tx2"/>
                </a:solidFill>
              </a:rPr>
              <a:t>UV </a:t>
            </a:r>
            <a:r>
              <a:rPr lang="en-US" b="0" dirty="0" smtClean="0">
                <a:solidFill>
                  <a:schemeClr val="tx2"/>
                </a:solidFill>
              </a:rPr>
              <a:t>wavelengths </a:t>
            </a:r>
            <a:r>
              <a:rPr lang="en-US" b="0" dirty="0" smtClean="0"/>
              <a:t>of which scramble genes differently to form </a:t>
            </a:r>
            <a:r>
              <a:rPr lang="en-US" b="0" dirty="0" smtClean="0">
                <a:solidFill>
                  <a:schemeClr val="tx2"/>
                </a:solidFill>
              </a:rPr>
              <a:t>numerous pathogens</a:t>
            </a:r>
            <a:r>
              <a:rPr lang="en-US" b="0" dirty="0" smtClean="0"/>
              <a:t>, thereby explaining the </a:t>
            </a:r>
            <a:r>
              <a:rPr lang="en-US" b="0" dirty="0" smtClean="0">
                <a:solidFill>
                  <a:schemeClr val="tx2"/>
                </a:solidFill>
              </a:rPr>
              <a:t>diversity</a:t>
            </a:r>
            <a:r>
              <a:rPr lang="en-US" b="0" dirty="0" smtClean="0"/>
              <a:t> of observed health </a:t>
            </a:r>
            <a:r>
              <a:rPr lang="en-US" b="0" dirty="0" smtClean="0">
                <a:solidFill>
                  <a:schemeClr val="tx2"/>
                </a:solidFill>
              </a:rPr>
              <a:t>problems</a:t>
            </a:r>
          </a:p>
          <a:p>
            <a:pPr algn="ctr">
              <a:buNone/>
            </a:pPr>
            <a:endParaRPr lang="en-US" sz="800" b="0" dirty="0"/>
          </a:p>
        </p:txBody>
      </p:sp>
      <p:sp>
        <p:nvSpPr>
          <p:cNvPr id="5" name="Text Box 6"/>
          <p:cNvSpPr txBox="1">
            <a:spLocks noChangeArrowheads="1"/>
          </p:cNvSpPr>
          <p:nvPr/>
        </p:nvSpPr>
        <p:spPr bwMode="auto">
          <a:xfrm>
            <a:off x="8472488" y="5951538"/>
            <a:ext cx="671512"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21</a:t>
            </a:r>
            <a:endParaRPr lang="en-US" altLang="zh-TW" sz="2800" dirty="0">
              <a:ea typeface="新細明體" charset="-120"/>
            </a:endParaRPr>
          </a:p>
        </p:txBody>
      </p:sp>
    </p:spTree>
    <p:extLst>
      <p:ext uri="{BB962C8B-B14F-4D97-AF65-F5344CB8AC3E}">
        <p14:creationId xmlns:p14="http://schemas.microsoft.com/office/powerpoint/2010/main" val="2449328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dirty="0" smtClean="0"/>
              <a:t>Nobel Laureates and Greenpeace</a:t>
            </a:r>
            <a:endParaRPr lang="en-US" dirty="0"/>
          </a:p>
        </p:txBody>
      </p:sp>
      <p:sp>
        <p:nvSpPr>
          <p:cNvPr id="3" name="Footer Placeholder 2"/>
          <p:cNvSpPr>
            <a:spLocks noGrp="1"/>
          </p:cNvSpPr>
          <p:nvPr>
            <p:ph type="ftr" sz="quarter" idx="11"/>
          </p:nvPr>
        </p:nvSpPr>
        <p:spPr/>
        <p:txBody>
          <a:bodyPr/>
          <a:lstStyle/>
          <a:p>
            <a:pPr>
              <a:defRPr/>
            </a:pPr>
            <a:r>
              <a:rPr lang="en-US" altLang="zh-TW" smtClean="0"/>
              <a:t>11 th Biotechnology and Biotech Industries Meet., July 28-29, Berlin, 2016</a:t>
            </a:r>
            <a:endParaRPr lang="en-US" altLang="zh-TW"/>
          </a:p>
        </p:txBody>
      </p:sp>
      <p:sp>
        <p:nvSpPr>
          <p:cNvPr id="7" name="TextBox 6"/>
          <p:cNvSpPr txBox="1"/>
          <p:nvPr/>
        </p:nvSpPr>
        <p:spPr>
          <a:xfrm>
            <a:off x="221343" y="1600200"/>
            <a:ext cx="8763000" cy="4610493"/>
          </a:xfrm>
          <a:prstGeom prst="rect">
            <a:avLst/>
          </a:prstGeom>
          <a:noFill/>
        </p:spPr>
        <p:txBody>
          <a:bodyPr wrap="square" rtlCol="0">
            <a:spAutoFit/>
          </a:bodyPr>
          <a:lstStyle/>
          <a:p>
            <a:pPr algn="ctr">
              <a:buNone/>
            </a:pPr>
            <a:r>
              <a:rPr lang="en-US" b="0" dirty="0" smtClean="0"/>
              <a:t>Over </a:t>
            </a:r>
            <a:r>
              <a:rPr lang="en-US" b="0" dirty="0">
                <a:solidFill>
                  <a:schemeClr val="tx2"/>
                </a:solidFill>
              </a:rPr>
              <a:t>100 Nobel </a:t>
            </a:r>
            <a:r>
              <a:rPr lang="en-US" b="0" dirty="0" smtClean="0">
                <a:solidFill>
                  <a:schemeClr val="tx2"/>
                </a:solidFill>
              </a:rPr>
              <a:t>Laureates </a:t>
            </a:r>
            <a:r>
              <a:rPr lang="en-US" b="0" dirty="0" smtClean="0"/>
              <a:t>signed </a:t>
            </a:r>
            <a:r>
              <a:rPr lang="en-US" b="0" dirty="0"/>
              <a:t>a letter asking </a:t>
            </a:r>
            <a:r>
              <a:rPr lang="en-US" b="0" dirty="0">
                <a:solidFill>
                  <a:schemeClr val="tx2"/>
                </a:solidFill>
              </a:rPr>
              <a:t>Greenpeace</a:t>
            </a:r>
            <a:r>
              <a:rPr lang="en-US" b="0" dirty="0"/>
              <a:t> to </a:t>
            </a:r>
            <a:r>
              <a:rPr lang="en-US" b="0" dirty="0">
                <a:solidFill>
                  <a:schemeClr val="tx2"/>
                </a:solidFill>
              </a:rPr>
              <a:t>halt</a:t>
            </a:r>
            <a:r>
              <a:rPr lang="en-US" b="0" dirty="0"/>
              <a:t> its </a:t>
            </a:r>
            <a:r>
              <a:rPr lang="en-US" b="0" dirty="0">
                <a:solidFill>
                  <a:schemeClr val="tx2"/>
                </a:solidFill>
              </a:rPr>
              <a:t>campaign</a:t>
            </a:r>
            <a:r>
              <a:rPr lang="en-US" b="0" dirty="0"/>
              <a:t> against </a:t>
            </a:r>
            <a:r>
              <a:rPr lang="en-US" b="0" dirty="0" smtClean="0">
                <a:solidFill>
                  <a:schemeClr val="tx2"/>
                </a:solidFill>
              </a:rPr>
              <a:t>GM</a:t>
            </a:r>
            <a:r>
              <a:rPr lang="en-US" b="0" dirty="0" smtClean="0"/>
              <a:t> </a:t>
            </a:r>
            <a:r>
              <a:rPr lang="en-US" b="0" dirty="0"/>
              <a:t>crops </a:t>
            </a:r>
            <a:r>
              <a:rPr lang="en-US" b="0" dirty="0" smtClean="0"/>
              <a:t>demanding:</a:t>
            </a:r>
            <a:endParaRPr lang="en-US" b="0" dirty="0"/>
          </a:p>
          <a:p>
            <a:pPr algn="ctr">
              <a:buNone/>
            </a:pPr>
            <a:r>
              <a:rPr lang="en-US" b="0" dirty="0" smtClean="0"/>
              <a:t>“</a:t>
            </a:r>
            <a:r>
              <a:rPr lang="en-US" b="0" dirty="0" smtClean="0">
                <a:solidFill>
                  <a:schemeClr val="tx2"/>
                </a:solidFill>
              </a:rPr>
              <a:t>Abandon</a:t>
            </a:r>
            <a:r>
              <a:rPr lang="en-US" b="0" dirty="0" smtClean="0"/>
              <a:t> </a:t>
            </a:r>
            <a:r>
              <a:rPr lang="en-US" b="0" dirty="0"/>
              <a:t>your </a:t>
            </a:r>
            <a:r>
              <a:rPr lang="en-US" b="0" dirty="0">
                <a:solidFill>
                  <a:schemeClr val="tx2"/>
                </a:solidFill>
              </a:rPr>
              <a:t>campaign</a:t>
            </a:r>
            <a:r>
              <a:rPr lang="en-US" b="0" dirty="0"/>
              <a:t> against </a:t>
            </a:r>
            <a:r>
              <a:rPr lang="en-US" b="0" dirty="0" smtClean="0"/>
              <a:t>GMOs”</a:t>
            </a:r>
          </a:p>
          <a:p>
            <a:pPr algn="ctr">
              <a:buNone/>
            </a:pPr>
            <a:endParaRPr lang="en-US" sz="800" b="0" dirty="0" smtClean="0">
              <a:solidFill>
                <a:schemeClr val="tx2"/>
              </a:solidFill>
            </a:endParaRPr>
          </a:p>
          <a:p>
            <a:pPr algn="ctr">
              <a:buNone/>
            </a:pPr>
            <a:r>
              <a:rPr lang="en-US" b="0" dirty="0" smtClean="0"/>
              <a:t>The </a:t>
            </a:r>
            <a:r>
              <a:rPr lang="en-US" b="0" dirty="0" smtClean="0">
                <a:solidFill>
                  <a:schemeClr val="tx2"/>
                </a:solidFill>
              </a:rPr>
              <a:t>Laureates </a:t>
            </a:r>
            <a:r>
              <a:rPr lang="en-US" b="0" dirty="0" smtClean="0"/>
              <a:t>argued </a:t>
            </a:r>
            <a:r>
              <a:rPr lang="en-US" b="0" dirty="0"/>
              <a:t>that </a:t>
            </a:r>
            <a:r>
              <a:rPr lang="en-US" b="0" dirty="0">
                <a:solidFill>
                  <a:schemeClr val="tx2"/>
                </a:solidFill>
              </a:rPr>
              <a:t>GMOs</a:t>
            </a:r>
            <a:r>
              <a:rPr lang="en-US" b="0" dirty="0"/>
              <a:t> can </a:t>
            </a:r>
            <a:r>
              <a:rPr lang="en-US" b="0" dirty="0">
                <a:solidFill>
                  <a:schemeClr val="tx2"/>
                </a:solidFill>
              </a:rPr>
              <a:t>offer</a:t>
            </a:r>
            <a:r>
              <a:rPr lang="en-US" b="0" dirty="0"/>
              <a:t> </a:t>
            </a:r>
            <a:r>
              <a:rPr lang="en-US" b="0" dirty="0" smtClean="0"/>
              <a:t>food </a:t>
            </a:r>
            <a:r>
              <a:rPr lang="en-US" b="0" dirty="0"/>
              <a:t>sources to the </a:t>
            </a:r>
            <a:r>
              <a:rPr lang="en-US" b="0" dirty="0">
                <a:solidFill>
                  <a:schemeClr val="tx2"/>
                </a:solidFill>
              </a:rPr>
              <a:t>world’s </a:t>
            </a:r>
            <a:r>
              <a:rPr lang="en-US" b="0" dirty="0" smtClean="0">
                <a:solidFill>
                  <a:schemeClr val="tx2"/>
                </a:solidFill>
              </a:rPr>
              <a:t> poorest </a:t>
            </a:r>
            <a:r>
              <a:rPr lang="en-US" b="0" dirty="0" smtClean="0"/>
              <a:t>concluding</a:t>
            </a:r>
            <a:r>
              <a:rPr lang="en-US" b="0" dirty="0" smtClean="0">
                <a:solidFill>
                  <a:schemeClr val="tx2"/>
                </a:solidFill>
              </a:rPr>
              <a:t> :</a:t>
            </a:r>
          </a:p>
          <a:p>
            <a:pPr algn="ctr">
              <a:buNone/>
            </a:pPr>
            <a:endParaRPr lang="en-US" sz="800" b="0" dirty="0">
              <a:solidFill>
                <a:schemeClr val="tx2"/>
              </a:solidFill>
            </a:endParaRPr>
          </a:p>
          <a:p>
            <a:pPr algn="ctr">
              <a:buNone/>
            </a:pPr>
            <a:r>
              <a:rPr lang="en-US" b="0" dirty="0" smtClean="0"/>
              <a:t>How </a:t>
            </a:r>
            <a:r>
              <a:rPr lang="en-US" b="0" dirty="0"/>
              <a:t>many </a:t>
            </a:r>
            <a:r>
              <a:rPr lang="en-US" b="0" dirty="0" smtClean="0">
                <a:solidFill>
                  <a:schemeClr val="tx2"/>
                </a:solidFill>
              </a:rPr>
              <a:t>people</a:t>
            </a:r>
            <a:r>
              <a:rPr lang="en-US" b="0" dirty="0" smtClean="0"/>
              <a:t> </a:t>
            </a:r>
            <a:r>
              <a:rPr lang="en-US" b="0" dirty="0"/>
              <a:t>in the world must die before we consider this </a:t>
            </a:r>
            <a:r>
              <a:rPr lang="en-US" b="0" dirty="0" smtClean="0">
                <a:solidFill>
                  <a:schemeClr val="tx2"/>
                </a:solidFill>
              </a:rPr>
              <a:t>Greenpeace</a:t>
            </a:r>
            <a:r>
              <a:rPr lang="en-US" b="0" dirty="0" smtClean="0"/>
              <a:t> action a</a:t>
            </a:r>
          </a:p>
          <a:p>
            <a:pPr algn="ctr">
              <a:buNone/>
            </a:pPr>
            <a:r>
              <a:rPr lang="en-US" b="0" dirty="0" smtClean="0"/>
              <a:t> </a:t>
            </a:r>
            <a:r>
              <a:rPr lang="en-US" b="0" dirty="0"/>
              <a:t>‘</a:t>
            </a:r>
            <a:r>
              <a:rPr lang="en-US" b="0" dirty="0">
                <a:solidFill>
                  <a:schemeClr val="tx2"/>
                </a:solidFill>
              </a:rPr>
              <a:t>crime against humanity</a:t>
            </a:r>
            <a:r>
              <a:rPr lang="en-US" b="0" dirty="0" smtClean="0"/>
              <a:t>’?</a:t>
            </a:r>
            <a:endParaRPr lang="en-US" b="0" dirty="0"/>
          </a:p>
        </p:txBody>
      </p:sp>
      <p:cxnSp>
        <p:nvCxnSpPr>
          <p:cNvPr id="9" name="Straight Arrow Connector 8"/>
          <p:cNvCxnSpPr/>
          <p:nvPr/>
        </p:nvCxnSpPr>
        <p:spPr bwMode="auto">
          <a:xfrm>
            <a:off x="8839200" y="5791200"/>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 Box 6"/>
          <p:cNvSpPr txBox="1">
            <a:spLocks noChangeArrowheads="1"/>
          </p:cNvSpPr>
          <p:nvPr/>
        </p:nvSpPr>
        <p:spPr bwMode="auto">
          <a:xfrm>
            <a:off x="8472488" y="5951538"/>
            <a:ext cx="671512"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22</a:t>
            </a:r>
            <a:endParaRPr lang="en-US" altLang="zh-TW" sz="2800" dirty="0">
              <a:ea typeface="新細明體" charset="-120"/>
            </a:endParaRPr>
          </a:p>
        </p:txBody>
      </p:sp>
    </p:spTree>
    <p:extLst>
      <p:ext uri="{BB962C8B-B14F-4D97-AF65-F5344CB8AC3E}">
        <p14:creationId xmlns:p14="http://schemas.microsoft.com/office/powerpoint/2010/main" val="391884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869" y="97971"/>
            <a:ext cx="7772400" cy="1143000"/>
          </a:xfrm>
        </p:spPr>
        <p:txBody>
          <a:bodyPr/>
          <a:lstStyle/>
          <a:p>
            <a:r>
              <a:rPr lang="en-US" dirty="0"/>
              <a:t>L</a:t>
            </a:r>
            <a:r>
              <a:rPr lang="en-US" dirty="0" smtClean="0"/>
              <a:t>etter</a:t>
            </a:r>
            <a:endParaRPr lang="en-US" dirty="0"/>
          </a:p>
        </p:txBody>
      </p:sp>
      <p:sp>
        <p:nvSpPr>
          <p:cNvPr id="3" name="Footer Placeholder 2"/>
          <p:cNvSpPr>
            <a:spLocks noGrp="1"/>
          </p:cNvSpPr>
          <p:nvPr>
            <p:ph type="ftr" sz="quarter" idx="11"/>
          </p:nvPr>
        </p:nvSpPr>
        <p:spPr/>
        <p:txBody>
          <a:bodyPr/>
          <a:lstStyle/>
          <a:p>
            <a:pPr>
              <a:defRPr/>
            </a:pPr>
            <a:r>
              <a:rPr lang="en-US" altLang="zh-TW" smtClean="0"/>
              <a:t>11 th Biotechnology and Biotech Industries Meet., July 28-29, Berlin, 2016</a:t>
            </a:r>
            <a:endParaRPr lang="en-US" altLang="zh-TW"/>
          </a:p>
        </p:txBody>
      </p:sp>
      <p:sp>
        <p:nvSpPr>
          <p:cNvPr id="4" name="Rectangle 3"/>
          <p:cNvSpPr/>
          <p:nvPr/>
        </p:nvSpPr>
        <p:spPr>
          <a:xfrm>
            <a:off x="148769" y="990600"/>
            <a:ext cx="8610600" cy="1815882"/>
          </a:xfrm>
          <a:prstGeom prst="rect">
            <a:avLst/>
          </a:prstGeom>
        </p:spPr>
        <p:txBody>
          <a:bodyPr wrap="square">
            <a:spAutoFit/>
          </a:bodyPr>
          <a:lstStyle/>
          <a:p>
            <a:pPr algn="ctr">
              <a:buNone/>
            </a:pPr>
            <a:r>
              <a:rPr lang="en-US" b="0" dirty="0"/>
              <a:t>The letter campaign was organized by </a:t>
            </a:r>
            <a:r>
              <a:rPr lang="en-US" b="0" dirty="0">
                <a:solidFill>
                  <a:schemeClr val="tx2"/>
                </a:solidFill>
              </a:rPr>
              <a:t>Richard </a:t>
            </a:r>
            <a:r>
              <a:rPr lang="en-US" b="0" dirty="0" smtClean="0">
                <a:solidFill>
                  <a:schemeClr val="tx2"/>
                </a:solidFill>
              </a:rPr>
              <a:t>Roberts </a:t>
            </a:r>
            <a:r>
              <a:rPr lang="en-US" b="0" dirty="0" smtClean="0"/>
              <a:t>and </a:t>
            </a:r>
            <a:r>
              <a:rPr lang="en-US" b="0" dirty="0" smtClean="0">
                <a:solidFill>
                  <a:schemeClr val="tx2"/>
                </a:solidFill>
              </a:rPr>
              <a:t>Phillip </a:t>
            </a:r>
            <a:r>
              <a:rPr lang="en-US" b="0" dirty="0">
                <a:solidFill>
                  <a:schemeClr val="tx2"/>
                </a:solidFill>
              </a:rPr>
              <a:t>Sharp</a:t>
            </a:r>
            <a:r>
              <a:rPr lang="en-US" b="0" dirty="0"/>
              <a:t>, the </a:t>
            </a:r>
            <a:r>
              <a:rPr lang="en-US" b="0" dirty="0" smtClean="0"/>
              <a:t>winners of </a:t>
            </a:r>
            <a:r>
              <a:rPr lang="en-US" b="0" dirty="0"/>
              <a:t>the 1993 Nobel Prize in </a:t>
            </a:r>
            <a:r>
              <a:rPr lang="en-US" b="0" dirty="0" smtClean="0"/>
              <a:t>medicine </a:t>
            </a:r>
            <a:r>
              <a:rPr lang="en-US" b="0" dirty="0"/>
              <a:t>for </a:t>
            </a:r>
            <a:r>
              <a:rPr lang="en-US" b="0" dirty="0" smtClean="0"/>
              <a:t>their independent discovery </a:t>
            </a:r>
            <a:r>
              <a:rPr lang="en-US" b="0" dirty="0"/>
              <a:t>of </a:t>
            </a:r>
            <a:r>
              <a:rPr lang="en-US" b="0" dirty="0" smtClean="0">
                <a:solidFill>
                  <a:schemeClr val="tx2"/>
                </a:solidFill>
              </a:rPr>
              <a:t>split genes in DNA</a:t>
            </a:r>
            <a:r>
              <a:rPr lang="en-US" b="0" dirty="0" smtClean="0"/>
              <a:t>. </a:t>
            </a:r>
            <a:endParaRPr lang="en-US" b="0" dirty="0"/>
          </a:p>
        </p:txBody>
      </p:sp>
      <p:sp>
        <p:nvSpPr>
          <p:cNvPr id="5" name="Rectangle 4"/>
          <p:cNvSpPr/>
          <p:nvPr/>
        </p:nvSpPr>
        <p:spPr>
          <a:xfrm>
            <a:off x="3628345" y="3276495"/>
            <a:ext cx="5421312" cy="2763834"/>
          </a:xfrm>
          <a:prstGeom prst="rect">
            <a:avLst/>
          </a:prstGeom>
        </p:spPr>
        <p:txBody>
          <a:bodyPr wrap="square">
            <a:spAutoFit/>
          </a:bodyPr>
          <a:lstStyle/>
          <a:p>
            <a:pPr algn="ctr">
              <a:buNone/>
            </a:pPr>
            <a:r>
              <a:rPr lang="en-US" b="0" dirty="0" smtClean="0"/>
              <a:t>At the National Press Club, </a:t>
            </a:r>
            <a:r>
              <a:rPr lang="en-US" b="0" dirty="0" smtClean="0">
                <a:solidFill>
                  <a:schemeClr val="tx2"/>
                </a:solidFill>
              </a:rPr>
              <a:t>Roberts</a:t>
            </a:r>
            <a:r>
              <a:rPr lang="en-US" b="0" dirty="0" smtClean="0"/>
              <a:t> stated:</a:t>
            </a:r>
          </a:p>
          <a:p>
            <a:pPr algn="ctr">
              <a:buNone/>
            </a:pPr>
            <a:r>
              <a:rPr lang="en-US" b="0" dirty="0" smtClean="0"/>
              <a:t>“We’re </a:t>
            </a:r>
            <a:r>
              <a:rPr lang="en-US" b="0" dirty="0">
                <a:solidFill>
                  <a:schemeClr val="tx2"/>
                </a:solidFill>
              </a:rPr>
              <a:t>scientists</a:t>
            </a:r>
            <a:r>
              <a:rPr lang="en-US" b="0" dirty="0"/>
              <a:t>. We understand the logic of science. It’s easy to see what </a:t>
            </a:r>
            <a:r>
              <a:rPr lang="en-US" b="0" dirty="0">
                <a:solidFill>
                  <a:schemeClr val="tx2"/>
                </a:solidFill>
              </a:rPr>
              <a:t>Greenpeace</a:t>
            </a:r>
            <a:r>
              <a:rPr lang="en-US" b="0" dirty="0"/>
              <a:t> is doing is damaging and is</a:t>
            </a:r>
            <a:r>
              <a:rPr lang="en-US" b="0" dirty="0">
                <a:solidFill>
                  <a:schemeClr val="tx2"/>
                </a:solidFill>
              </a:rPr>
              <a:t> </a:t>
            </a:r>
            <a:r>
              <a:rPr lang="en-US" b="0" dirty="0" smtClean="0">
                <a:solidFill>
                  <a:schemeClr val="tx2"/>
                </a:solidFill>
              </a:rPr>
              <a:t>anti-science</a:t>
            </a:r>
            <a:r>
              <a:rPr lang="en-US" b="0" dirty="0" smtClean="0"/>
              <a:t>”</a:t>
            </a:r>
            <a:endParaRPr lang="en-US" b="0" dirty="0"/>
          </a:p>
        </p:txBody>
      </p:sp>
      <p:sp>
        <p:nvSpPr>
          <p:cNvPr id="6" name="Text Box 6"/>
          <p:cNvSpPr txBox="1">
            <a:spLocks noChangeArrowheads="1"/>
          </p:cNvSpPr>
          <p:nvPr/>
        </p:nvSpPr>
        <p:spPr bwMode="auto">
          <a:xfrm>
            <a:off x="8472488" y="5966052"/>
            <a:ext cx="671512"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23</a:t>
            </a:r>
            <a:endParaRPr lang="en-US" altLang="zh-TW" sz="2800" dirty="0">
              <a:ea typeface="新細明體" charset="-120"/>
            </a:endParaRPr>
          </a:p>
        </p:txBody>
      </p:sp>
      <p:pic>
        <p:nvPicPr>
          <p:cNvPr id="46082" name="Picture 2" descr="D:\ \TODAY\roberts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20000">
            <a:off x="355374" y="3026795"/>
            <a:ext cx="320040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2945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0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529" y="838200"/>
            <a:ext cx="7772400" cy="1143000"/>
          </a:xfrm>
        </p:spPr>
        <p:txBody>
          <a:bodyPr/>
          <a:lstStyle/>
          <a:p>
            <a:r>
              <a:rPr lang="en-US" dirty="0" smtClean="0"/>
              <a:t>Question</a:t>
            </a:r>
            <a:endParaRPr lang="en-US" dirty="0"/>
          </a:p>
        </p:txBody>
      </p:sp>
      <p:sp>
        <p:nvSpPr>
          <p:cNvPr id="3" name="Footer Placeholder 2"/>
          <p:cNvSpPr>
            <a:spLocks noGrp="1"/>
          </p:cNvSpPr>
          <p:nvPr>
            <p:ph type="ftr" sz="quarter" idx="11"/>
          </p:nvPr>
        </p:nvSpPr>
        <p:spPr/>
        <p:txBody>
          <a:bodyPr/>
          <a:lstStyle/>
          <a:p>
            <a:pPr>
              <a:defRPr/>
            </a:pPr>
            <a:r>
              <a:rPr lang="en-US" altLang="zh-TW" smtClean="0"/>
              <a:t>11 th Biotechnology and Biotech Industries Meet., July 28-29, Berlin, 2016</a:t>
            </a:r>
            <a:endParaRPr lang="en-US" altLang="zh-TW"/>
          </a:p>
        </p:txBody>
      </p:sp>
      <p:sp>
        <p:nvSpPr>
          <p:cNvPr id="4" name="Rectangle 3"/>
          <p:cNvSpPr/>
          <p:nvPr/>
        </p:nvSpPr>
        <p:spPr>
          <a:xfrm>
            <a:off x="308429" y="1828800"/>
            <a:ext cx="8610600" cy="3317831"/>
          </a:xfrm>
          <a:prstGeom prst="rect">
            <a:avLst/>
          </a:prstGeom>
        </p:spPr>
        <p:txBody>
          <a:bodyPr wrap="square">
            <a:spAutoFit/>
          </a:bodyPr>
          <a:lstStyle/>
          <a:p>
            <a:pPr algn="ctr">
              <a:buNone/>
            </a:pPr>
            <a:r>
              <a:rPr lang="en-US" dirty="0"/>
              <a:t/>
            </a:r>
            <a:br>
              <a:rPr lang="en-US" dirty="0"/>
            </a:br>
            <a:r>
              <a:rPr lang="en-US" b="0" dirty="0"/>
              <a:t>I</a:t>
            </a:r>
            <a:r>
              <a:rPr lang="en-US" b="0" dirty="0" smtClean="0"/>
              <a:t>s </a:t>
            </a:r>
            <a:r>
              <a:rPr lang="en-US" b="0" dirty="0"/>
              <a:t>there a </a:t>
            </a:r>
            <a:r>
              <a:rPr lang="en-US" b="0" dirty="0">
                <a:solidFill>
                  <a:schemeClr val="tx2"/>
                </a:solidFill>
              </a:rPr>
              <a:t>scientific argument </a:t>
            </a:r>
            <a:r>
              <a:rPr lang="en-US" b="0" dirty="0"/>
              <a:t>that the Laureates </a:t>
            </a:r>
            <a:r>
              <a:rPr lang="en-US" b="0" dirty="0">
                <a:solidFill>
                  <a:schemeClr val="tx2"/>
                </a:solidFill>
              </a:rPr>
              <a:t>knew </a:t>
            </a:r>
            <a:r>
              <a:rPr lang="en-US" b="0" dirty="0"/>
              <a:t>or </a:t>
            </a:r>
            <a:r>
              <a:rPr lang="en-US" b="0" dirty="0">
                <a:solidFill>
                  <a:schemeClr val="tx2"/>
                </a:solidFill>
              </a:rPr>
              <a:t>should have known </a:t>
            </a:r>
            <a:r>
              <a:rPr lang="en-US" b="0" dirty="0"/>
              <a:t>that GM food may </a:t>
            </a:r>
            <a:r>
              <a:rPr lang="en-US" b="0" dirty="0">
                <a:solidFill>
                  <a:schemeClr val="tx2"/>
                </a:solidFill>
              </a:rPr>
              <a:t>damage </a:t>
            </a:r>
            <a:r>
              <a:rPr lang="en-US" b="0" dirty="0"/>
              <a:t>human health? </a:t>
            </a:r>
            <a:endParaRPr lang="en-US" b="0" dirty="0" smtClean="0"/>
          </a:p>
          <a:p>
            <a:pPr lvl="8" algn="ctr"/>
            <a:endParaRPr lang="en-US" sz="800" b="0" dirty="0"/>
          </a:p>
          <a:p>
            <a:pPr algn="ctr">
              <a:buNone/>
            </a:pPr>
            <a:r>
              <a:rPr lang="en-US" b="0" dirty="0" smtClean="0"/>
              <a:t>If </a:t>
            </a:r>
            <a:r>
              <a:rPr lang="en-US" b="0" dirty="0"/>
              <a:t>so, a </a:t>
            </a:r>
            <a:r>
              <a:rPr lang="en-US" b="0" dirty="0">
                <a:solidFill>
                  <a:schemeClr val="tx2"/>
                </a:solidFill>
              </a:rPr>
              <a:t>jury </a:t>
            </a:r>
            <a:r>
              <a:rPr lang="en-US" b="0" dirty="0"/>
              <a:t>would find the Laureates </a:t>
            </a:r>
            <a:r>
              <a:rPr lang="en-US" b="0" dirty="0" smtClean="0">
                <a:solidFill>
                  <a:schemeClr val="tx2"/>
                </a:solidFill>
              </a:rPr>
              <a:t>falsely </a:t>
            </a:r>
            <a:r>
              <a:rPr lang="en-US" b="0" dirty="0" smtClean="0"/>
              <a:t>signed </a:t>
            </a:r>
            <a:r>
              <a:rPr lang="en-US" b="0" dirty="0"/>
              <a:t>the </a:t>
            </a:r>
            <a:r>
              <a:rPr lang="en-US" b="0" dirty="0" smtClean="0"/>
              <a:t>letter, </a:t>
            </a:r>
            <a:r>
              <a:rPr lang="en-US" b="0" dirty="0"/>
              <a:t>an </a:t>
            </a:r>
            <a:r>
              <a:rPr lang="en-US" b="0" dirty="0">
                <a:solidFill>
                  <a:schemeClr val="tx2"/>
                </a:solidFill>
              </a:rPr>
              <a:t>unpardonable</a:t>
            </a:r>
            <a:r>
              <a:rPr lang="en-US" b="0" dirty="0"/>
              <a:t> act </a:t>
            </a:r>
            <a:r>
              <a:rPr lang="en-US" b="0" dirty="0" smtClean="0"/>
              <a:t>as </a:t>
            </a:r>
            <a:r>
              <a:rPr lang="en-US" b="0" dirty="0"/>
              <a:t>Nobel Laureates hold the highest </a:t>
            </a:r>
            <a:r>
              <a:rPr lang="en-US" b="0" dirty="0">
                <a:solidFill>
                  <a:schemeClr val="tx2"/>
                </a:solidFill>
              </a:rPr>
              <a:t>esteem</a:t>
            </a:r>
            <a:r>
              <a:rPr lang="en-US" b="0" dirty="0"/>
              <a:t> in science.</a:t>
            </a:r>
          </a:p>
        </p:txBody>
      </p:sp>
      <p:sp>
        <p:nvSpPr>
          <p:cNvPr id="5" name="Text Box 6"/>
          <p:cNvSpPr txBox="1">
            <a:spLocks noChangeArrowheads="1"/>
          </p:cNvSpPr>
          <p:nvPr/>
        </p:nvSpPr>
        <p:spPr bwMode="auto">
          <a:xfrm>
            <a:off x="8472488" y="5966052"/>
            <a:ext cx="671512"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24</a:t>
            </a:r>
            <a:endParaRPr lang="en-US" altLang="zh-TW" sz="2800" dirty="0">
              <a:ea typeface="新細明體" charset="-120"/>
            </a:endParaRPr>
          </a:p>
        </p:txBody>
      </p:sp>
    </p:spTree>
    <p:extLst>
      <p:ext uri="{BB962C8B-B14F-4D97-AF65-F5344CB8AC3E}">
        <p14:creationId xmlns:p14="http://schemas.microsoft.com/office/powerpoint/2010/main" val="381797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Causal Relation </a:t>
            </a:r>
          </a:p>
        </p:txBody>
      </p:sp>
      <p:sp>
        <p:nvSpPr>
          <p:cNvPr id="3" name="Footer Placeholder 2"/>
          <p:cNvSpPr>
            <a:spLocks noGrp="1"/>
          </p:cNvSpPr>
          <p:nvPr>
            <p:ph type="ftr" sz="quarter" idx="11"/>
          </p:nvPr>
        </p:nvSpPr>
        <p:spPr/>
        <p:txBody>
          <a:bodyPr/>
          <a:lstStyle/>
          <a:p>
            <a:pPr>
              <a:defRPr/>
            </a:pPr>
            <a:r>
              <a:rPr lang="en-US" altLang="zh-TW" dirty="0" smtClean="0"/>
              <a:t>11 </a:t>
            </a:r>
            <a:r>
              <a:rPr lang="en-US" altLang="zh-TW" dirty="0" err="1" smtClean="0"/>
              <a:t>th</a:t>
            </a:r>
            <a:r>
              <a:rPr lang="en-US" altLang="zh-TW" dirty="0" smtClean="0"/>
              <a:t> Biotechnology and Biotech Industries Meet., July 28-29, Berlin, 2016</a:t>
            </a:r>
            <a:endParaRPr lang="en-US" altLang="zh-TW" dirty="0"/>
          </a:p>
        </p:txBody>
      </p:sp>
      <p:sp>
        <p:nvSpPr>
          <p:cNvPr id="4" name="Rectangle 3"/>
          <p:cNvSpPr/>
          <p:nvPr/>
        </p:nvSpPr>
        <p:spPr>
          <a:xfrm>
            <a:off x="152400" y="1592080"/>
            <a:ext cx="8763000" cy="4635115"/>
          </a:xfrm>
          <a:prstGeom prst="rect">
            <a:avLst/>
          </a:prstGeom>
        </p:spPr>
        <p:txBody>
          <a:bodyPr wrap="square">
            <a:spAutoFit/>
          </a:bodyPr>
          <a:lstStyle/>
          <a:p>
            <a:pPr algn="ctr">
              <a:buNone/>
            </a:pPr>
            <a:r>
              <a:rPr lang="en-US" b="0" dirty="0"/>
              <a:t/>
            </a:r>
            <a:br>
              <a:rPr lang="en-US" b="0" dirty="0"/>
            </a:br>
            <a:r>
              <a:rPr lang="en-US" b="0" dirty="0" smtClean="0"/>
              <a:t>Generally, the </a:t>
            </a:r>
            <a:r>
              <a:rPr lang="en-US" b="0" dirty="0">
                <a:solidFill>
                  <a:schemeClr val="tx2"/>
                </a:solidFill>
              </a:rPr>
              <a:t>causal relation </a:t>
            </a:r>
            <a:r>
              <a:rPr lang="en-US" b="0" dirty="0"/>
              <a:t>between </a:t>
            </a:r>
            <a:r>
              <a:rPr lang="en-US" b="0" dirty="0" smtClean="0">
                <a:solidFill>
                  <a:schemeClr val="tx2"/>
                </a:solidFill>
              </a:rPr>
              <a:t>NPs </a:t>
            </a:r>
            <a:r>
              <a:rPr lang="en-US" b="0" dirty="0" smtClean="0"/>
              <a:t>and </a:t>
            </a:r>
            <a:r>
              <a:rPr lang="en-US" b="0" dirty="0"/>
              <a:t>human health is the </a:t>
            </a:r>
            <a:r>
              <a:rPr lang="en-US" b="0" dirty="0" smtClean="0">
                <a:solidFill>
                  <a:schemeClr val="tx2"/>
                </a:solidFill>
              </a:rPr>
              <a:t>DNA damage</a:t>
            </a:r>
            <a:r>
              <a:rPr lang="en-US" b="0" dirty="0" smtClean="0"/>
              <a:t> from </a:t>
            </a:r>
            <a:r>
              <a:rPr lang="en-US" b="0" dirty="0" smtClean="0">
                <a:solidFill>
                  <a:schemeClr val="tx2"/>
                </a:solidFill>
              </a:rPr>
              <a:t>UV radiation </a:t>
            </a:r>
            <a:r>
              <a:rPr lang="en-US" b="0" dirty="0" smtClean="0"/>
              <a:t>emitted from </a:t>
            </a:r>
            <a:r>
              <a:rPr lang="en-US" b="0" dirty="0" smtClean="0">
                <a:solidFill>
                  <a:schemeClr val="tx2"/>
                </a:solidFill>
              </a:rPr>
              <a:t>NPs </a:t>
            </a:r>
            <a:r>
              <a:rPr lang="en-US" b="0" dirty="0" smtClean="0"/>
              <a:t>, e.g., </a:t>
            </a:r>
          </a:p>
          <a:p>
            <a:pPr algn="ctr"/>
            <a:endParaRPr lang="en-US" sz="800" b="0" dirty="0"/>
          </a:p>
          <a:p>
            <a:pPr algn="ctr">
              <a:buNone/>
            </a:pPr>
            <a:r>
              <a:rPr lang="en-US" b="0" dirty="0"/>
              <a:t>I</a:t>
            </a:r>
            <a:r>
              <a:rPr lang="en-US" b="0" dirty="0" smtClean="0"/>
              <a:t>n </a:t>
            </a:r>
            <a:r>
              <a:rPr lang="en-US" b="0" dirty="0">
                <a:solidFill>
                  <a:schemeClr val="tx2"/>
                </a:solidFill>
              </a:rPr>
              <a:t>Monsanto's Roundup</a:t>
            </a:r>
            <a:r>
              <a:rPr lang="en-US" b="0" dirty="0"/>
              <a:t>, </a:t>
            </a:r>
            <a:r>
              <a:rPr lang="en-US" b="0" dirty="0" smtClean="0">
                <a:solidFill>
                  <a:schemeClr val="tx2"/>
                </a:solidFill>
              </a:rPr>
              <a:t>CNTs</a:t>
            </a:r>
            <a:r>
              <a:rPr lang="en-US" b="0" dirty="0" smtClean="0"/>
              <a:t> </a:t>
            </a:r>
            <a:r>
              <a:rPr lang="en-US" b="0" dirty="0"/>
              <a:t>are used to enhance the plant's absorption of the weed-killer </a:t>
            </a:r>
            <a:r>
              <a:rPr lang="en-US" b="0" dirty="0">
                <a:solidFill>
                  <a:schemeClr val="tx2"/>
                </a:solidFill>
              </a:rPr>
              <a:t>glyphosate</a:t>
            </a:r>
            <a:r>
              <a:rPr lang="en-US" b="0" dirty="0"/>
              <a:t> </a:t>
            </a:r>
            <a:r>
              <a:rPr lang="en-US" b="0" dirty="0" smtClean="0"/>
              <a:t>that enter </a:t>
            </a:r>
            <a:r>
              <a:rPr lang="en-US" b="0" dirty="0"/>
              <a:t>the corn or soybean crop, the </a:t>
            </a:r>
            <a:r>
              <a:rPr lang="en-US" b="0" dirty="0">
                <a:solidFill>
                  <a:schemeClr val="tx2"/>
                </a:solidFill>
              </a:rPr>
              <a:t>residue</a:t>
            </a:r>
            <a:r>
              <a:rPr lang="en-US" b="0" dirty="0"/>
              <a:t> of </a:t>
            </a:r>
            <a:r>
              <a:rPr lang="en-US" b="0" dirty="0" smtClean="0"/>
              <a:t>which remains </a:t>
            </a:r>
            <a:r>
              <a:rPr lang="en-US" b="0" dirty="0"/>
              <a:t>to </a:t>
            </a:r>
            <a:r>
              <a:rPr lang="en-US" b="0" dirty="0">
                <a:solidFill>
                  <a:schemeClr val="tx2"/>
                </a:solidFill>
              </a:rPr>
              <a:t>produce UV </a:t>
            </a:r>
            <a:r>
              <a:rPr lang="en-US" b="0" dirty="0" smtClean="0">
                <a:solidFill>
                  <a:schemeClr val="tx2"/>
                </a:solidFill>
              </a:rPr>
              <a:t>radiation </a:t>
            </a:r>
            <a:r>
              <a:rPr lang="en-US" b="0" dirty="0" smtClean="0"/>
              <a:t>that     </a:t>
            </a:r>
            <a:r>
              <a:rPr lang="en-US" b="0" dirty="0" smtClean="0">
                <a:solidFill>
                  <a:schemeClr val="tx2"/>
                </a:solidFill>
              </a:rPr>
              <a:t>damages DNA </a:t>
            </a:r>
            <a:r>
              <a:rPr lang="en-US" b="0" dirty="0" smtClean="0"/>
              <a:t>in </a:t>
            </a:r>
            <a:r>
              <a:rPr lang="en-US" b="0" dirty="0"/>
              <a:t>the </a:t>
            </a:r>
            <a:r>
              <a:rPr lang="en-US" b="0" dirty="0" smtClean="0"/>
              <a:t>gut</a:t>
            </a:r>
            <a:r>
              <a:rPr lang="en-US" b="0" dirty="0"/>
              <a:t>.</a:t>
            </a:r>
            <a:br>
              <a:rPr lang="en-US" b="0" dirty="0"/>
            </a:br>
            <a:endParaRPr lang="en-US" b="0" dirty="0"/>
          </a:p>
        </p:txBody>
      </p:sp>
      <p:sp>
        <p:nvSpPr>
          <p:cNvPr id="5" name="Text Box 6"/>
          <p:cNvSpPr txBox="1">
            <a:spLocks noChangeArrowheads="1"/>
          </p:cNvSpPr>
          <p:nvPr/>
        </p:nvSpPr>
        <p:spPr bwMode="auto">
          <a:xfrm>
            <a:off x="8472488" y="5966052"/>
            <a:ext cx="671512"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25</a:t>
            </a:r>
            <a:endParaRPr lang="en-US" altLang="zh-TW" sz="2800" dirty="0">
              <a:ea typeface="新細明體" charset="-120"/>
            </a:endParaRPr>
          </a:p>
        </p:txBody>
      </p:sp>
    </p:spTree>
    <p:extLst>
      <p:ext uri="{BB962C8B-B14F-4D97-AF65-F5344CB8AC3E}">
        <p14:creationId xmlns:p14="http://schemas.microsoft.com/office/powerpoint/2010/main" val="3202915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772400" cy="1143000"/>
          </a:xfrm>
        </p:spPr>
        <p:txBody>
          <a:bodyPr/>
          <a:lstStyle/>
          <a:p>
            <a:r>
              <a:rPr lang="en-US" dirty="0" smtClean="0"/>
              <a:t>Legal </a:t>
            </a:r>
            <a:r>
              <a:rPr lang="en-US" dirty="0" smtClean="0"/>
              <a:t>Argument</a:t>
            </a:r>
            <a:endParaRPr lang="en-US" dirty="0"/>
          </a:p>
        </p:txBody>
      </p:sp>
      <p:sp>
        <p:nvSpPr>
          <p:cNvPr id="3" name="Footer Placeholder 2"/>
          <p:cNvSpPr>
            <a:spLocks noGrp="1"/>
          </p:cNvSpPr>
          <p:nvPr>
            <p:ph type="ftr" sz="quarter" idx="11"/>
          </p:nvPr>
        </p:nvSpPr>
        <p:spPr/>
        <p:txBody>
          <a:bodyPr/>
          <a:lstStyle/>
          <a:p>
            <a:pPr>
              <a:defRPr/>
            </a:pPr>
            <a:r>
              <a:rPr lang="en-US" altLang="zh-TW" smtClean="0"/>
              <a:t>11 th Biotechnology and Biotech Industries Meet., July 28-29, Berlin, 2016</a:t>
            </a:r>
            <a:endParaRPr lang="en-US" altLang="zh-TW"/>
          </a:p>
        </p:txBody>
      </p:sp>
      <p:sp>
        <p:nvSpPr>
          <p:cNvPr id="4" name="Rectangle 3"/>
          <p:cNvSpPr/>
          <p:nvPr/>
        </p:nvSpPr>
        <p:spPr>
          <a:xfrm>
            <a:off x="228600" y="1600199"/>
            <a:ext cx="8610600" cy="4007251"/>
          </a:xfrm>
          <a:prstGeom prst="rect">
            <a:avLst/>
          </a:prstGeom>
        </p:spPr>
        <p:txBody>
          <a:bodyPr wrap="square">
            <a:spAutoFit/>
          </a:bodyPr>
          <a:lstStyle/>
          <a:p>
            <a:pPr algn="ctr">
              <a:buNone/>
            </a:pPr>
            <a:r>
              <a:rPr lang="en-US" b="0" dirty="0"/>
              <a:t>The Nobel </a:t>
            </a:r>
            <a:r>
              <a:rPr lang="en-US" b="0" dirty="0" smtClean="0"/>
              <a:t>Laureates, in particular </a:t>
            </a:r>
            <a:r>
              <a:rPr lang="en-US" b="0" dirty="0" smtClean="0">
                <a:solidFill>
                  <a:schemeClr val="tx2"/>
                </a:solidFill>
              </a:rPr>
              <a:t>Roberts</a:t>
            </a:r>
            <a:r>
              <a:rPr lang="en-US" b="0" dirty="0" smtClean="0"/>
              <a:t> and </a:t>
            </a:r>
            <a:r>
              <a:rPr lang="en-US" b="0" dirty="0" smtClean="0">
                <a:solidFill>
                  <a:schemeClr val="tx2"/>
                </a:solidFill>
              </a:rPr>
              <a:t>Sharp</a:t>
            </a:r>
            <a:r>
              <a:rPr lang="en-US" b="0" dirty="0" smtClean="0"/>
              <a:t> by their </a:t>
            </a:r>
            <a:r>
              <a:rPr lang="en-US" b="0" dirty="0" smtClean="0">
                <a:solidFill>
                  <a:schemeClr val="tx2"/>
                </a:solidFill>
              </a:rPr>
              <a:t>Nobel</a:t>
            </a:r>
            <a:r>
              <a:rPr lang="en-US" b="0" dirty="0" smtClean="0"/>
              <a:t> prize on</a:t>
            </a:r>
            <a:r>
              <a:rPr lang="en-US" b="0" dirty="0" smtClean="0">
                <a:solidFill>
                  <a:schemeClr val="tx2"/>
                </a:solidFill>
              </a:rPr>
              <a:t> DNA  </a:t>
            </a:r>
            <a:r>
              <a:rPr lang="en-US" b="0" dirty="0" smtClean="0"/>
              <a:t>knew </a:t>
            </a:r>
            <a:r>
              <a:rPr lang="en-US" b="0" dirty="0"/>
              <a:t>or should have known </a:t>
            </a:r>
            <a:r>
              <a:rPr lang="en-US" b="0" dirty="0" smtClean="0"/>
              <a:t>that </a:t>
            </a:r>
            <a:r>
              <a:rPr lang="en-US" b="0" dirty="0" smtClean="0">
                <a:solidFill>
                  <a:schemeClr val="tx2"/>
                </a:solidFill>
              </a:rPr>
              <a:t>UV radiation </a:t>
            </a:r>
            <a:r>
              <a:rPr lang="en-US" b="0" dirty="0" smtClean="0"/>
              <a:t>from </a:t>
            </a:r>
            <a:r>
              <a:rPr lang="en-US" b="0" dirty="0" smtClean="0">
                <a:solidFill>
                  <a:schemeClr val="tx2"/>
                </a:solidFill>
              </a:rPr>
              <a:t>CNTs </a:t>
            </a:r>
            <a:r>
              <a:rPr lang="en-US" b="0" dirty="0" smtClean="0"/>
              <a:t>in </a:t>
            </a:r>
            <a:r>
              <a:rPr lang="en-US" b="0" dirty="0" smtClean="0">
                <a:solidFill>
                  <a:schemeClr val="tx2"/>
                </a:solidFill>
              </a:rPr>
              <a:t>Monsanto’s Roundup </a:t>
            </a:r>
            <a:r>
              <a:rPr lang="en-US" b="0" dirty="0" smtClean="0"/>
              <a:t>scrambles human genes and therefore the </a:t>
            </a:r>
            <a:r>
              <a:rPr lang="en-US" b="0" dirty="0">
                <a:solidFill>
                  <a:schemeClr val="tx2"/>
                </a:solidFill>
              </a:rPr>
              <a:t>scientific basis </a:t>
            </a:r>
            <a:r>
              <a:rPr lang="en-US" b="0" dirty="0"/>
              <a:t>of </a:t>
            </a:r>
            <a:r>
              <a:rPr lang="en-US" b="0" dirty="0" smtClean="0"/>
              <a:t>their </a:t>
            </a:r>
            <a:r>
              <a:rPr lang="en-US" b="0" dirty="0"/>
              <a:t>letter was </a:t>
            </a:r>
            <a:r>
              <a:rPr lang="en-US" b="0" dirty="0" smtClean="0">
                <a:solidFill>
                  <a:schemeClr val="tx2"/>
                </a:solidFill>
              </a:rPr>
              <a:t>false</a:t>
            </a:r>
            <a:r>
              <a:rPr lang="en-US" b="0" dirty="0" smtClean="0"/>
              <a:t>.</a:t>
            </a:r>
          </a:p>
          <a:p>
            <a:pPr algn="ctr">
              <a:buNone/>
            </a:pPr>
            <a:endParaRPr lang="en-US" sz="800" b="0" dirty="0" smtClean="0"/>
          </a:p>
          <a:p>
            <a:pPr algn="ctr">
              <a:buNone/>
            </a:pPr>
            <a:r>
              <a:rPr lang="en-US" b="0" dirty="0" smtClean="0"/>
              <a:t> Hence, the </a:t>
            </a:r>
            <a:r>
              <a:rPr lang="en-US" b="0" dirty="0" smtClean="0">
                <a:solidFill>
                  <a:schemeClr val="tx2"/>
                </a:solidFill>
              </a:rPr>
              <a:t>Laureates themselves </a:t>
            </a:r>
            <a:r>
              <a:rPr lang="en-US" b="0" dirty="0" smtClean="0"/>
              <a:t>are </a:t>
            </a:r>
            <a:r>
              <a:rPr lang="en-US" b="0" dirty="0">
                <a:solidFill>
                  <a:schemeClr val="tx2"/>
                </a:solidFill>
              </a:rPr>
              <a:t>complicit </a:t>
            </a:r>
            <a:r>
              <a:rPr lang="en-US" b="0" dirty="0"/>
              <a:t>in the crime of the </a:t>
            </a:r>
            <a:r>
              <a:rPr lang="en-US" b="0" dirty="0">
                <a:solidFill>
                  <a:schemeClr val="tx2"/>
                </a:solidFill>
              </a:rPr>
              <a:t>GM industry </a:t>
            </a:r>
            <a:r>
              <a:rPr lang="en-US" b="0" dirty="0"/>
              <a:t>against </a:t>
            </a:r>
            <a:r>
              <a:rPr lang="en-US" b="0" dirty="0">
                <a:solidFill>
                  <a:schemeClr val="tx2"/>
                </a:solidFill>
              </a:rPr>
              <a:t>humanity</a:t>
            </a:r>
            <a:r>
              <a:rPr lang="en-US" b="0" dirty="0"/>
              <a:t>. </a:t>
            </a:r>
            <a:endParaRPr lang="en-US" b="0" dirty="0" smtClean="0"/>
          </a:p>
          <a:p>
            <a:pPr algn="ctr">
              <a:buNone/>
            </a:pPr>
            <a:endParaRPr lang="en-US" sz="800" b="0" dirty="0"/>
          </a:p>
          <a:p>
            <a:pPr algn="ctr">
              <a:buNone/>
            </a:pPr>
            <a:r>
              <a:rPr lang="en-US" b="0" dirty="0" smtClean="0"/>
              <a:t>The </a:t>
            </a:r>
            <a:r>
              <a:rPr lang="en-US" b="0" dirty="0">
                <a:solidFill>
                  <a:schemeClr val="tx2"/>
                </a:solidFill>
              </a:rPr>
              <a:t>Nobel </a:t>
            </a:r>
            <a:r>
              <a:rPr lang="en-US" b="0" dirty="0" smtClean="0">
                <a:solidFill>
                  <a:schemeClr val="tx2"/>
                </a:solidFill>
              </a:rPr>
              <a:t>Laureates </a:t>
            </a:r>
            <a:r>
              <a:rPr lang="en-US" b="0" dirty="0"/>
              <a:t>should </a:t>
            </a:r>
            <a:r>
              <a:rPr lang="en-US" b="0" dirty="0" smtClean="0">
                <a:solidFill>
                  <a:schemeClr val="tx2"/>
                </a:solidFill>
              </a:rPr>
              <a:t>retract</a:t>
            </a:r>
            <a:r>
              <a:rPr lang="en-US" b="0" dirty="0" smtClean="0"/>
              <a:t> </a:t>
            </a:r>
            <a:r>
              <a:rPr lang="en-US" b="0" dirty="0"/>
              <a:t>their </a:t>
            </a:r>
            <a:r>
              <a:rPr lang="en-US" b="0" dirty="0">
                <a:solidFill>
                  <a:schemeClr val="tx2"/>
                </a:solidFill>
              </a:rPr>
              <a:t>signatures</a:t>
            </a:r>
            <a:r>
              <a:rPr lang="en-US" b="0" dirty="0"/>
              <a:t>.</a:t>
            </a:r>
          </a:p>
        </p:txBody>
      </p:sp>
      <p:sp>
        <p:nvSpPr>
          <p:cNvPr id="6" name="Text Box 6"/>
          <p:cNvSpPr txBox="1">
            <a:spLocks noChangeArrowheads="1"/>
          </p:cNvSpPr>
          <p:nvPr/>
        </p:nvSpPr>
        <p:spPr bwMode="auto">
          <a:xfrm>
            <a:off x="8472488" y="5966052"/>
            <a:ext cx="671512"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26</a:t>
            </a:r>
            <a:endParaRPr lang="en-US" altLang="zh-TW" sz="2800" dirty="0">
              <a:ea typeface="新細明體" charset="-120"/>
            </a:endParaRPr>
          </a:p>
        </p:txBody>
      </p:sp>
    </p:spTree>
    <p:extLst>
      <p:ext uri="{BB962C8B-B14F-4D97-AF65-F5344CB8AC3E}">
        <p14:creationId xmlns:p14="http://schemas.microsoft.com/office/powerpoint/2010/main" val="895675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304800"/>
            <a:ext cx="7772400" cy="1143000"/>
          </a:xfrm>
        </p:spPr>
        <p:txBody>
          <a:bodyPr/>
          <a:lstStyle/>
          <a:p>
            <a:r>
              <a:rPr lang="en-US" dirty="0" smtClean="0"/>
              <a:t>FDA and US Politics</a:t>
            </a:r>
            <a:endParaRPr lang="en-US" dirty="0"/>
          </a:p>
        </p:txBody>
      </p:sp>
      <p:sp>
        <p:nvSpPr>
          <p:cNvPr id="3" name="Footer Placeholder 2"/>
          <p:cNvSpPr>
            <a:spLocks noGrp="1"/>
          </p:cNvSpPr>
          <p:nvPr>
            <p:ph type="ftr" sz="quarter" idx="11"/>
          </p:nvPr>
        </p:nvSpPr>
        <p:spPr/>
        <p:txBody>
          <a:bodyPr/>
          <a:lstStyle/>
          <a:p>
            <a:pPr>
              <a:defRPr/>
            </a:pPr>
            <a:r>
              <a:rPr lang="en-US" altLang="zh-TW" dirty="0" smtClean="0"/>
              <a:t>11 </a:t>
            </a:r>
            <a:r>
              <a:rPr lang="en-US" altLang="zh-TW" dirty="0" err="1" smtClean="0"/>
              <a:t>th</a:t>
            </a:r>
            <a:r>
              <a:rPr lang="en-US" altLang="zh-TW" smtClean="0"/>
              <a:t> Biotechnology and Biotech Industries Meet., July 28-29, Berlin, 2016</a:t>
            </a:r>
            <a:endParaRPr lang="en-US" altLang="zh-TW"/>
          </a:p>
        </p:txBody>
      </p:sp>
      <p:sp>
        <p:nvSpPr>
          <p:cNvPr id="4" name="Rectangle 3"/>
          <p:cNvSpPr/>
          <p:nvPr/>
        </p:nvSpPr>
        <p:spPr>
          <a:xfrm>
            <a:off x="364558" y="1600200"/>
            <a:ext cx="8458200" cy="4179606"/>
          </a:xfrm>
          <a:prstGeom prst="rect">
            <a:avLst/>
          </a:prstGeom>
        </p:spPr>
        <p:txBody>
          <a:bodyPr wrap="square">
            <a:spAutoFit/>
          </a:bodyPr>
          <a:lstStyle/>
          <a:p>
            <a:pPr algn="ctr">
              <a:buNone/>
            </a:pPr>
            <a:r>
              <a:rPr lang="en-US" b="0" dirty="0" smtClean="0"/>
              <a:t>Recently, </a:t>
            </a:r>
            <a:r>
              <a:rPr lang="en-US" b="0" dirty="0" smtClean="0">
                <a:solidFill>
                  <a:schemeClr val="tx2"/>
                </a:solidFill>
              </a:rPr>
              <a:t>Obama</a:t>
            </a:r>
            <a:r>
              <a:rPr lang="en-US" b="0" dirty="0" smtClean="0"/>
              <a:t> signed </a:t>
            </a:r>
            <a:r>
              <a:rPr lang="en-US" b="0" dirty="0" smtClean="0">
                <a:solidFill>
                  <a:schemeClr val="tx2"/>
                </a:solidFill>
              </a:rPr>
              <a:t>Monsanto’s</a:t>
            </a:r>
            <a:r>
              <a:rPr lang="en-US" b="0" dirty="0" smtClean="0"/>
              <a:t> protection Act into law even though he and his family only eat </a:t>
            </a:r>
            <a:r>
              <a:rPr lang="en-US" b="0" dirty="0" smtClean="0">
                <a:solidFill>
                  <a:schemeClr val="tx2"/>
                </a:solidFill>
              </a:rPr>
              <a:t>organic</a:t>
            </a:r>
            <a:r>
              <a:rPr lang="en-US" b="0" dirty="0" smtClean="0"/>
              <a:t> food, but</a:t>
            </a:r>
          </a:p>
          <a:p>
            <a:pPr algn="ctr">
              <a:buNone/>
            </a:pPr>
            <a:endParaRPr lang="en-US" sz="800" b="0" dirty="0" smtClean="0"/>
          </a:p>
          <a:p>
            <a:pPr algn="ctr">
              <a:buNone/>
            </a:pPr>
            <a:r>
              <a:rPr lang="en-US" b="0" dirty="0" smtClean="0"/>
              <a:t>It is not inconsequential that in 2010</a:t>
            </a:r>
            <a:r>
              <a:rPr lang="en-US" b="0" dirty="0"/>
              <a:t>, </a:t>
            </a:r>
            <a:endParaRPr lang="en-US" b="0" dirty="0" smtClean="0"/>
          </a:p>
          <a:p>
            <a:pPr algn="ctr">
              <a:buNone/>
            </a:pPr>
            <a:r>
              <a:rPr lang="en-US" b="0" dirty="0" smtClean="0">
                <a:solidFill>
                  <a:schemeClr val="tx2"/>
                </a:solidFill>
              </a:rPr>
              <a:t>Obama </a:t>
            </a:r>
            <a:r>
              <a:rPr lang="en-US" b="0" dirty="0" smtClean="0"/>
              <a:t>appointed </a:t>
            </a:r>
            <a:r>
              <a:rPr lang="en-US" b="0" dirty="0" smtClean="0">
                <a:solidFill>
                  <a:schemeClr val="tx2"/>
                </a:solidFill>
              </a:rPr>
              <a:t>Michael Taylor</a:t>
            </a:r>
            <a:r>
              <a:rPr lang="en-US" b="0" dirty="0" smtClean="0"/>
              <a:t>, former </a:t>
            </a:r>
            <a:r>
              <a:rPr lang="en-US" b="0" dirty="0" smtClean="0">
                <a:solidFill>
                  <a:schemeClr val="tx2"/>
                </a:solidFill>
              </a:rPr>
              <a:t>Monsanto </a:t>
            </a:r>
            <a:r>
              <a:rPr lang="en-US" b="0" dirty="0" smtClean="0"/>
              <a:t>vice president as the FDA </a:t>
            </a:r>
            <a:r>
              <a:rPr lang="en-US" b="0" dirty="0" smtClean="0">
                <a:solidFill>
                  <a:schemeClr val="tx2"/>
                </a:solidFill>
              </a:rPr>
              <a:t>commissioner </a:t>
            </a:r>
            <a:r>
              <a:rPr lang="en-US" b="0" dirty="0"/>
              <a:t>for </a:t>
            </a:r>
            <a:r>
              <a:rPr lang="en-US" b="0" dirty="0" smtClean="0"/>
              <a:t>foods.</a:t>
            </a:r>
          </a:p>
          <a:p>
            <a:pPr algn="ctr">
              <a:buNone/>
            </a:pPr>
            <a:r>
              <a:rPr lang="en-US" b="0" dirty="0" smtClean="0"/>
              <a:t>In a </a:t>
            </a:r>
            <a:r>
              <a:rPr lang="en-US" b="0" dirty="0" smtClean="0">
                <a:solidFill>
                  <a:schemeClr val="tx2"/>
                </a:solidFill>
              </a:rPr>
              <a:t>US election</a:t>
            </a:r>
            <a:r>
              <a:rPr lang="en-US" b="0" dirty="0" smtClean="0"/>
              <a:t> year, </a:t>
            </a:r>
          </a:p>
          <a:p>
            <a:pPr algn="ctr">
              <a:buNone/>
            </a:pPr>
            <a:r>
              <a:rPr lang="en-US" b="0" dirty="0" smtClean="0"/>
              <a:t>Is </a:t>
            </a:r>
            <a:r>
              <a:rPr lang="en-US" b="0" dirty="0" smtClean="0">
                <a:solidFill>
                  <a:schemeClr val="tx2"/>
                </a:solidFill>
              </a:rPr>
              <a:t>Obama </a:t>
            </a:r>
            <a:r>
              <a:rPr lang="en-US" b="0" dirty="0" smtClean="0"/>
              <a:t>complicit in a </a:t>
            </a:r>
            <a:r>
              <a:rPr lang="en-US" b="0" dirty="0" smtClean="0">
                <a:solidFill>
                  <a:schemeClr val="tx2"/>
                </a:solidFill>
              </a:rPr>
              <a:t>crime against humanity</a:t>
            </a:r>
            <a:r>
              <a:rPr lang="en-US" b="0" dirty="0" smtClean="0"/>
              <a:t>? </a:t>
            </a:r>
          </a:p>
        </p:txBody>
      </p:sp>
      <p:sp>
        <p:nvSpPr>
          <p:cNvPr id="5" name="Text Box 6"/>
          <p:cNvSpPr txBox="1">
            <a:spLocks noChangeArrowheads="1"/>
          </p:cNvSpPr>
          <p:nvPr/>
        </p:nvSpPr>
        <p:spPr bwMode="auto">
          <a:xfrm>
            <a:off x="8472488" y="5966052"/>
            <a:ext cx="671512"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27</a:t>
            </a:r>
            <a:endParaRPr lang="en-US" altLang="zh-TW" sz="2800" dirty="0">
              <a:ea typeface="新細明體" charset="-120"/>
            </a:endParaRPr>
          </a:p>
        </p:txBody>
      </p:sp>
    </p:spTree>
    <p:extLst>
      <p:ext uri="{BB962C8B-B14F-4D97-AF65-F5344CB8AC3E}">
        <p14:creationId xmlns:p14="http://schemas.microsoft.com/office/powerpoint/2010/main" val="312374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smtClean="0">
                <a:solidFill>
                  <a:schemeClr val="tx2"/>
                </a:solidFill>
              </a:rPr>
              <a:t>11 th Biotechnology and Biotech Industries Meet., July 28-29, Berlin, 2016</a:t>
            </a:r>
          </a:p>
        </p:txBody>
      </p:sp>
      <p:sp>
        <p:nvSpPr>
          <p:cNvPr id="47107" name="Rectangle 2"/>
          <p:cNvSpPr>
            <a:spLocks noGrp="1" noChangeArrowheads="1"/>
          </p:cNvSpPr>
          <p:nvPr>
            <p:ph type="title"/>
          </p:nvPr>
        </p:nvSpPr>
        <p:spPr>
          <a:xfrm>
            <a:off x="595086" y="1295400"/>
            <a:ext cx="7772400" cy="611188"/>
          </a:xfrm>
        </p:spPr>
        <p:txBody>
          <a:bodyPr/>
          <a:lstStyle/>
          <a:p>
            <a:r>
              <a:rPr lang="zh-TW" altLang="en-US" dirty="0" smtClean="0">
                <a:solidFill>
                  <a:srgbClr val="FFFF00"/>
                </a:solidFill>
                <a:ea typeface="新細明體" charset="-120"/>
              </a:rPr>
              <a:t>      </a:t>
            </a:r>
            <a:r>
              <a:rPr lang="en-US" altLang="zh-TW" dirty="0" smtClean="0">
                <a:solidFill>
                  <a:srgbClr val="FFFF00"/>
                </a:solidFill>
                <a:ea typeface="新細明體" charset="-120"/>
              </a:rPr>
              <a:t>Questions &amp; Papers</a:t>
            </a:r>
          </a:p>
        </p:txBody>
      </p:sp>
      <p:sp>
        <p:nvSpPr>
          <p:cNvPr id="47108" name="Rectangle 3"/>
          <p:cNvSpPr>
            <a:spLocks noGrp="1" noChangeArrowheads="1"/>
          </p:cNvSpPr>
          <p:nvPr>
            <p:ph type="body" idx="1"/>
          </p:nvPr>
        </p:nvSpPr>
        <p:spPr>
          <a:xfrm>
            <a:off x="381000" y="2667000"/>
            <a:ext cx="8382000" cy="1066800"/>
          </a:xfrm>
          <a:noFill/>
        </p:spPr>
        <p:txBody>
          <a:bodyPr/>
          <a:lstStyle/>
          <a:p>
            <a:pPr algn="ctr">
              <a:buFontTx/>
              <a:buNone/>
            </a:pPr>
            <a:r>
              <a:rPr lang="en-US" altLang="zh-CN" smtClean="0">
                <a:solidFill>
                  <a:schemeClr val="tx2"/>
                </a:solidFill>
                <a:ea typeface="宋体" pitchFamily="2" charset="-122"/>
              </a:rPr>
              <a:t>        </a:t>
            </a:r>
            <a:r>
              <a:rPr lang="en-US" altLang="zh-CN" sz="2800" b="0" smtClean="0">
                <a:ea typeface="宋体" pitchFamily="2" charset="-122"/>
              </a:rPr>
              <a:t>Email: nanoqed@gmail.com</a:t>
            </a:r>
          </a:p>
          <a:p>
            <a:pPr algn="ctr">
              <a:buFontTx/>
              <a:buNone/>
            </a:pPr>
            <a:endParaRPr lang="en-US" altLang="zh-CN" b="0" smtClean="0">
              <a:solidFill>
                <a:schemeClr val="tx2"/>
              </a:solidFill>
              <a:ea typeface="宋体" pitchFamily="2" charset="-122"/>
            </a:endParaRPr>
          </a:p>
          <a:p>
            <a:pPr algn="ctr">
              <a:buFontTx/>
              <a:buNone/>
            </a:pPr>
            <a:r>
              <a:rPr lang="en-US" altLang="zh-CN" b="0" smtClean="0">
                <a:ea typeface="宋体" pitchFamily="2" charset="-122"/>
              </a:rPr>
              <a:t>     </a:t>
            </a:r>
            <a:r>
              <a:rPr lang="en-US" altLang="zh-CN" sz="2800" b="0" smtClean="0">
                <a:solidFill>
                  <a:schemeClr val="tx2"/>
                </a:solidFill>
                <a:ea typeface="宋体" pitchFamily="2" charset="-122"/>
                <a:hlinkClick r:id="rId3"/>
              </a:rPr>
              <a:t>http://www.nanoqed.org</a:t>
            </a:r>
            <a:endParaRPr lang="en-US" altLang="zh-CN" sz="2800" b="0" smtClean="0">
              <a:solidFill>
                <a:schemeClr val="tx2"/>
              </a:solidFill>
              <a:ea typeface="宋体" pitchFamily="2" charset="-122"/>
            </a:endParaRPr>
          </a:p>
          <a:p>
            <a:pPr algn="ctr">
              <a:buFontTx/>
              <a:buNone/>
            </a:pPr>
            <a:endParaRPr lang="en-US" altLang="zh-CN" sz="2800" b="0" smtClean="0">
              <a:solidFill>
                <a:schemeClr val="tx2"/>
              </a:solidFill>
              <a:ea typeface="宋体" pitchFamily="2" charset="-122"/>
            </a:endParaRPr>
          </a:p>
          <a:p>
            <a:pPr algn="ctr">
              <a:buFontTx/>
              <a:buNone/>
            </a:pPr>
            <a:r>
              <a:rPr lang="en-US" altLang="zh-CN" sz="2800" b="0" smtClean="0">
                <a:solidFill>
                  <a:schemeClr val="tx2"/>
                </a:solidFill>
                <a:ea typeface="宋体" pitchFamily="2" charset="-122"/>
              </a:rPr>
              <a:t>     </a:t>
            </a:r>
            <a:endParaRPr lang="en-US" altLang="zh-CN" sz="2800" b="0" smtClean="0">
              <a:ea typeface="宋体" pitchFamily="2" charset="-122"/>
            </a:endParaRPr>
          </a:p>
        </p:txBody>
      </p:sp>
      <p:sp>
        <p:nvSpPr>
          <p:cNvPr id="47109" name="Text Box 5"/>
          <p:cNvSpPr txBox="1">
            <a:spLocks noChangeArrowheads="1"/>
          </p:cNvSpPr>
          <p:nvPr/>
        </p:nvSpPr>
        <p:spPr bwMode="auto">
          <a:xfrm>
            <a:off x="8382000" y="6019800"/>
            <a:ext cx="76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dirty="0" smtClean="0">
                <a:ea typeface="新細明體" charset="-120"/>
              </a:rPr>
              <a:t>28</a:t>
            </a:r>
            <a:endParaRPr lang="en-US" altLang="zh-TW" sz="2800" dirty="0">
              <a:ea typeface="新細明體" charset="-12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smtClean="0">
                <a:solidFill>
                  <a:schemeClr val="tx2"/>
                </a:solidFill>
              </a:rPr>
              <a:t>11 th Biotechnology and Biotech Industries Meet., July 28-29, Berlin, 2016</a:t>
            </a:r>
          </a:p>
        </p:txBody>
      </p:sp>
      <p:sp>
        <p:nvSpPr>
          <p:cNvPr id="32771" name="Rectangle 2"/>
          <p:cNvSpPr>
            <a:spLocks noGrp="1" noChangeArrowheads="1"/>
          </p:cNvSpPr>
          <p:nvPr>
            <p:ph type="title"/>
          </p:nvPr>
        </p:nvSpPr>
        <p:spPr>
          <a:xfrm>
            <a:off x="-152400" y="304800"/>
            <a:ext cx="9144000" cy="1143000"/>
          </a:xfrm>
        </p:spPr>
        <p:txBody>
          <a:bodyPr/>
          <a:lstStyle/>
          <a:p>
            <a:r>
              <a:rPr lang="en-US" altLang="en-US" smtClean="0"/>
              <a:t>Problem</a:t>
            </a:r>
          </a:p>
        </p:txBody>
      </p:sp>
      <p:sp>
        <p:nvSpPr>
          <p:cNvPr id="271363" name="Rectangle 3"/>
          <p:cNvSpPr>
            <a:spLocks noGrp="1" noChangeArrowheads="1"/>
          </p:cNvSpPr>
          <p:nvPr>
            <p:ph type="body" idx="1"/>
          </p:nvPr>
        </p:nvSpPr>
        <p:spPr>
          <a:xfrm>
            <a:off x="0" y="1371600"/>
            <a:ext cx="9144000" cy="4114800"/>
          </a:xfrm>
        </p:spPr>
        <p:txBody>
          <a:bodyPr/>
          <a:lstStyle/>
          <a:p>
            <a:pPr algn="ctr">
              <a:buFontTx/>
              <a:buNone/>
            </a:pPr>
            <a:r>
              <a:rPr lang="en-US" altLang="en-US" sz="2800" b="0" dirty="0" smtClean="0">
                <a:solidFill>
                  <a:schemeClr val="tx2"/>
                </a:solidFill>
              </a:rPr>
              <a:t> Glyphosate </a:t>
            </a:r>
            <a:r>
              <a:rPr lang="en-US" altLang="en-US" sz="2800" b="0" dirty="0" smtClean="0"/>
              <a:t>does not readily </a:t>
            </a:r>
            <a:r>
              <a:rPr lang="en-US" altLang="en-US" sz="2800" b="0" dirty="0" smtClean="0">
                <a:solidFill>
                  <a:schemeClr val="tx2"/>
                </a:solidFill>
              </a:rPr>
              <a:t>penetrate</a:t>
            </a:r>
            <a:r>
              <a:rPr lang="en-US" altLang="en-US" sz="2800" b="0" dirty="0" smtClean="0"/>
              <a:t> the leaves of weeds and crops, and therefore is mixed with </a:t>
            </a:r>
            <a:r>
              <a:rPr lang="en-US" altLang="en-US" sz="2800" b="0" dirty="0" smtClean="0">
                <a:solidFill>
                  <a:schemeClr val="tx2"/>
                </a:solidFill>
              </a:rPr>
              <a:t>adjuvants</a:t>
            </a:r>
            <a:r>
              <a:rPr lang="en-US" altLang="en-US" sz="2800" b="0" dirty="0" smtClean="0"/>
              <a:t> that aid leaf penetration. </a:t>
            </a:r>
          </a:p>
          <a:p>
            <a:pPr algn="ctr">
              <a:buFontTx/>
              <a:buNone/>
            </a:pPr>
            <a:endParaRPr lang="en-US" altLang="en-US" sz="800" b="0" dirty="0" smtClean="0"/>
          </a:p>
          <a:p>
            <a:pPr algn="ctr">
              <a:buFontTx/>
              <a:buNone/>
            </a:pPr>
            <a:r>
              <a:rPr lang="en-US" altLang="en-US" sz="2800" b="0" dirty="0" smtClean="0"/>
              <a:t>For decades, </a:t>
            </a:r>
            <a:r>
              <a:rPr lang="en-US" altLang="en-US" sz="2800" b="0" dirty="0" smtClean="0">
                <a:solidFill>
                  <a:schemeClr val="tx2"/>
                </a:solidFill>
              </a:rPr>
              <a:t>NPs</a:t>
            </a:r>
            <a:r>
              <a:rPr lang="en-US" altLang="en-US" sz="2800" b="0" dirty="0" smtClean="0"/>
              <a:t> and specifically </a:t>
            </a:r>
            <a:r>
              <a:rPr lang="en-US" altLang="en-US" sz="2800" b="0" dirty="0" smtClean="0">
                <a:solidFill>
                  <a:schemeClr val="tx2"/>
                </a:solidFill>
              </a:rPr>
              <a:t>CNTs</a:t>
            </a:r>
            <a:r>
              <a:rPr lang="en-US" altLang="en-US" sz="2800" b="0" dirty="0" smtClean="0"/>
              <a:t> that readily penetrate leaves have been used as </a:t>
            </a:r>
            <a:r>
              <a:rPr lang="en-US" altLang="en-US" sz="2800" b="0" dirty="0" smtClean="0">
                <a:solidFill>
                  <a:schemeClr val="tx2"/>
                </a:solidFill>
              </a:rPr>
              <a:t>adjuvants </a:t>
            </a:r>
            <a:r>
              <a:rPr lang="en-US" altLang="en-US" sz="2800" b="0" dirty="0" smtClean="0"/>
              <a:t>allowing </a:t>
            </a:r>
            <a:r>
              <a:rPr lang="en-US" altLang="en-US" sz="2800" b="0" dirty="0" smtClean="0">
                <a:solidFill>
                  <a:schemeClr val="tx2"/>
                </a:solidFill>
              </a:rPr>
              <a:t>glyphosate</a:t>
            </a:r>
            <a:r>
              <a:rPr lang="en-US" altLang="en-US" sz="2800" b="0" dirty="0" smtClean="0"/>
              <a:t> to be carried to plant roots for more efficient </a:t>
            </a:r>
            <a:r>
              <a:rPr lang="en-US" altLang="en-US" sz="2800" b="0" dirty="0" smtClean="0">
                <a:solidFill>
                  <a:schemeClr val="tx2"/>
                </a:solidFill>
              </a:rPr>
              <a:t>absorption</a:t>
            </a:r>
            <a:r>
              <a:rPr lang="en-US" altLang="en-US" sz="2800" b="0" dirty="0" smtClean="0"/>
              <a:t>. </a:t>
            </a:r>
          </a:p>
          <a:p>
            <a:pPr algn="ctr">
              <a:buFontTx/>
              <a:buNone/>
            </a:pPr>
            <a:endParaRPr lang="en-US" altLang="en-US" sz="800" b="0" dirty="0" smtClean="0"/>
          </a:p>
          <a:p>
            <a:pPr algn="ctr">
              <a:buFontTx/>
              <a:buNone/>
            </a:pPr>
            <a:r>
              <a:rPr lang="en-US" altLang="en-US" sz="2800" b="0" dirty="0" smtClean="0">
                <a:solidFill>
                  <a:schemeClr val="tx2"/>
                </a:solidFill>
              </a:rPr>
              <a:t>NPs</a:t>
            </a:r>
            <a:r>
              <a:rPr lang="en-US" altLang="en-US" sz="2800" b="0" dirty="0" smtClean="0"/>
              <a:t> </a:t>
            </a:r>
            <a:r>
              <a:rPr lang="en-US" altLang="en-US" sz="2800" b="0" dirty="0"/>
              <a:t>=</a:t>
            </a:r>
            <a:r>
              <a:rPr lang="en-US" altLang="en-US" sz="2800" b="0" dirty="0" smtClean="0"/>
              <a:t> nanoparticles </a:t>
            </a:r>
          </a:p>
          <a:p>
            <a:pPr algn="ctr">
              <a:buFontTx/>
              <a:buNone/>
            </a:pPr>
            <a:r>
              <a:rPr lang="en-US" altLang="en-US" sz="2800" b="0" dirty="0" smtClean="0">
                <a:solidFill>
                  <a:schemeClr val="tx2"/>
                </a:solidFill>
              </a:rPr>
              <a:t>CNTs</a:t>
            </a:r>
            <a:r>
              <a:rPr lang="en-US" altLang="en-US" sz="2800" b="0" dirty="0" smtClean="0"/>
              <a:t> = carbon nanotubes</a:t>
            </a:r>
            <a:endParaRPr lang="en-US" altLang="en-US" sz="1200" b="0" dirty="0" smtClean="0"/>
          </a:p>
        </p:txBody>
      </p:sp>
      <p:sp>
        <p:nvSpPr>
          <p:cNvPr id="32773" name="Text Box 4"/>
          <p:cNvSpPr txBox="1">
            <a:spLocks noChangeArrowheads="1"/>
          </p:cNvSpPr>
          <p:nvPr/>
        </p:nvSpPr>
        <p:spPr bwMode="auto">
          <a:xfrm>
            <a:off x="8610600" y="60198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a:ea typeface="新細明體" charset="-120"/>
              </a:rPr>
              <a:t>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71363">
                                            <p:txEl>
                                              <p:pRg st="0" end="0"/>
                                            </p:txEl>
                                          </p:spTgt>
                                        </p:tgtEl>
                                        <p:attrNameLst>
                                          <p:attrName>style.visibility</p:attrName>
                                        </p:attrNameLst>
                                      </p:cBhvr>
                                      <p:to>
                                        <p:strVal val="visible"/>
                                      </p:to>
                                    </p:set>
                                    <p:animEffect transition="in" filter="dissolve">
                                      <p:cBhvr>
                                        <p:cTn id="7" dur="500"/>
                                        <p:tgtEl>
                                          <p:spTgt spid="271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71363">
                                            <p:txEl>
                                              <p:pRg st="2" end="2"/>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271363">
                                            <p:txEl>
                                              <p:pRg st="4" end="4"/>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71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smtClean="0">
                <a:solidFill>
                  <a:schemeClr val="tx2"/>
                </a:solidFill>
              </a:rPr>
              <a:t>11 th Biotechnology and Biotech Industries Meet., July 28-29, Berlin, 2016</a:t>
            </a:r>
          </a:p>
        </p:txBody>
      </p:sp>
      <p:sp>
        <p:nvSpPr>
          <p:cNvPr id="33795" name="Rectangle 2"/>
          <p:cNvSpPr>
            <a:spLocks noGrp="1" noChangeArrowheads="1"/>
          </p:cNvSpPr>
          <p:nvPr>
            <p:ph type="title"/>
          </p:nvPr>
        </p:nvSpPr>
        <p:spPr>
          <a:xfrm>
            <a:off x="805543" y="838200"/>
            <a:ext cx="7772400" cy="1143000"/>
          </a:xfrm>
        </p:spPr>
        <p:txBody>
          <a:bodyPr/>
          <a:lstStyle/>
          <a:p>
            <a:r>
              <a:rPr lang="en-US" altLang="en-US" dirty="0" smtClean="0"/>
              <a:t> Question</a:t>
            </a:r>
          </a:p>
        </p:txBody>
      </p:sp>
      <p:sp>
        <p:nvSpPr>
          <p:cNvPr id="33796" name="Text Box 6"/>
          <p:cNvSpPr txBox="1">
            <a:spLocks noChangeArrowheads="1"/>
          </p:cNvSpPr>
          <p:nvPr/>
        </p:nvSpPr>
        <p:spPr bwMode="auto">
          <a:xfrm>
            <a:off x="8610600" y="60198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a:ea typeface="新細明體" charset="-120"/>
              </a:rPr>
              <a:t>4</a:t>
            </a:r>
          </a:p>
        </p:txBody>
      </p:sp>
      <p:sp>
        <p:nvSpPr>
          <p:cNvPr id="2" name="Content Placeholder 1"/>
          <p:cNvSpPr>
            <a:spLocks noGrp="1"/>
          </p:cNvSpPr>
          <p:nvPr>
            <p:ph idx="1"/>
          </p:nvPr>
        </p:nvSpPr>
        <p:spPr>
          <a:xfrm>
            <a:off x="815975" y="1828800"/>
            <a:ext cx="7772400" cy="3810000"/>
          </a:xfrm>
        </p:spPr>
        <p:txBody>
          <a:bodyPr/>
          <a:lstStyle/>
          <a:p>
            <a:pPr marL="0" indent="0" algn="ctr">
              <a:buFontTx/>
              <a:buNone/>
              <a:defRPr/>
            </a:pPr>
            <a:r>
              <a:rPr lang="en-US" b="0" dirty="0"/>
              <a:t/>
            </a:r>
            <a:br>
              <a:rPr lang="en-US" b="0" dirty="0"/>
            </a:br>
            <a:r>
              <a:rPr lang="en-US" sz="2400" b="0" dirty="0"/>
              <a:t>Upon </a:t>
            </a:r>
            <a:r>
              <a:rPr lang="en-US" sz="2400" b="0" dirty="0" smtClean="0">
                <a:solidFill>
                  <a:schemeClr val="tx2"/>
                </a:solidFill>
              </a:rPr>
              <a:t>inges</a:t>
            </a:r>
            <a:r>
              <a:rPr lang="en-US" sz="2400" b="0" dirty="0" smtClean="0">
                <a:solidFill>
                  <a:schemeClr val="tx2"/>
                </a:solidFill>
              </a:rPr>
              <a:t>tion </a:t>
            </a:r>
            <a:r>
              <a:rPr lang="en-US" sz="2400" b="0" dirty="0"/>
              <a:t>of </a:t>
            </a:r>
            <a:r>
              <a:rPr lang="en-US" sz="2400" b="0" dirty="0">
                <a:solidFill>
                  <a:schemeClr val="tx2"/>
                </a:solidFill>
              </a:rPr>
              <a:t>GM</a:t>
            </a:r>
            <a:r>
              <a:rPr lang="en-US" sz="2400" b="0" dirty="0"/>
              <a:t> foods, most </a:t>
            </a:r>
            <a:r>
              <a:rPr lang="en-US" sz="2400" b="0" dirty="0">
                <a:solidFill>
                  <a:schemeClr val="tx2"/>
                </a:solidFill>
              </a:rPr>
              <a:t>glyphosate</a:t>
            </a:r>
            <a:r>
              <a:rPr lang="en-US" sz="2400" b="0" dirty="0"/>
              <a:t> and </a:t>
            </a:r>
            <a:r>
              <a:rPr lang="en-US" sz="2400" b="0" dirty="0" smtClean="0"/>
              <a:t>included </a:t>
            </a:r>
            <a:r>
              <a:rPr lang="en-US" sz="2400" b="0" dirty="0" smtClean="0">
                <a:solidFill>
                  <a:schemeClr val="tx2"/>
                </a:solidFill>
              </a:rPr>
              <a:t>CNTs</a:t>
            </a:r>
            <a:r>
              <a:rPr lang="en-US" sz="2400" b="0" dirty="0" smtClean="0"/>
              <a:t> ingested are </a:t>
            </a:r>
            <a:r>
              <a:rPr lang="en-US" sz="2400" b="0" dirty="0"/>
              <a:t>rapidly </a:t>
            </a:r>
            <a:r>
              <a:rPr lang="en-US" sz="2400" b="0" dirty="0">
                <a:solidFill>
                  <a:schemeClr val="tx2"/>
                </a:solidFill>
              </a:rPr>
              <a:t>excreted</a:t>
            </a:r>
            <a:r>
              <a:rPr lang="en-US" sz="2400" b="0" dirty="0"/>
              <a:t>, but  residues </a:t>
            </a:r>
            <a:r>
              <a:rPr lang="en-US" sz="2400" b="0" dirty="0" smtClean="0">
                <a:solidFill>
                  <a:schemeClr val="tx2"/>
                </a:solidFill>
              </a:rPr>
              <a:t>remain</a:t>
            </a:r>
            <a:r>
              <a:rPr lang="en-US" sz="2400" b="0" dirty="0" smtClean="0"/>
              <a:t> </a:t>
            </a:r>
            <a:r>
              <a:rPr lang="en-US" sz="2400" b="0" dirty="0"/>
              <a:t>in the </a:t>
            </a:r>
            <a:r>
              <a:rPr lang="en-US" sz="2400" b="0" dirty="0" smtClean="0">
                <a:solidFill>
                  <a:schemeClr val="tx2"/>
                </a:solidFill>
              </a:rPr>
              <a:t>gut</a:t>
            </a:r>
          </a:p>
          <a:p>
            <a:pPr marL="0" indent="0" algn="ctr">
              <a:buFontTx/>
              <a:buNone/>
              <a:defRPr/>
            </a:pPr>
            <a:endParaRPr lang="en-US" sz="800" b="0" dirty="0" smtClean="0">
              <a:solidFill>
                <a:schemeClr val="tx2"/>
              </a:solidFill>
            </a:endParaRPr>
          </a:p>
          <a:p>
            <a:pPr marL="0" indent="0" algn="ctr">
              <a:buFontTx/>
              <a:buNone/>
              <a:defRPr/>
            </a:pPr>
            <a:r>
              <a:rPr lang="en-US" sz="2400" b="0" dirty="0" smtClean="0"/>
              <a:t>But are ingested</a:t>
            </a:r>
            <a:r>
              <a:rPr lang="en-US" sz="2400" b="0" dirty="0" smtClean="0">
                <a:solidFill>
                  <a:schemeClr val="tx2"/>
                </a:solidFill>
              </a:rPr>
              <a:t> NPs </a:t>
            </a:r>
            <a:r>
              <a:rPr lang="en-US" sz="2400" b="0" dirty="0" smtClean="0"/>
              <a:t>a</a:t>
            </a:r>
            <a:r>
              <a:rPr lang="en-US" sz="2400" b="0" dirty="0" smtClean="0">
                <a:solidFill>
                  <a:schemeClr val="tx2"/>
                </a:solidFill>
              </a:rPr>
              <a:t> health problem?</a:t>
            </a:r>
            <a:endParaRPr lang="en-US" sz="2400" b="0" dirty="0" smtClean="0"/>
          </a:p>
          <a:p>
            <a:pPr algn="ctr">
              <a:defRPr/>
            </a:pPr>
            <a:endParaRPr lang="en-US" sz="800" b="0" dirty="0" smtClean="0"/>
          </a:p>
          <a:p>
            <a:pPr marL="0" indent="0" algn="ctr">
              <a:buFontTx/>
              <a:buNone/>
              <a:defRPr/>
            </a:pPr>
            <a:r>
              <a:rPr lang="en-US" sz="2400" b="0" dirty="0" smtClean="0"/>
              <a:t>Indeed, </a:t>
            </a:r>
            <a:r>
              <a:rPr lang="en-US" sz="2400" b="0" dirty="0">
                <a:solidFill>
                  <a:schemeClr val="tx2"/>
                </a:solidFill>
              </a:rPr>
              <a:t>NPs </a:t>
            </a:r>
            <a:r>
              <a:rPr lang="en-US" sz="2400" b="0" dirty="0" smtClean="0"/>
              <a:t>are one of the wide range of  </a:t>
            </a:r>
            <a:r>
              <a:rPr lang="en-US" sz="2400" b="0" dirty="0" smtClean="0">
                <a:solidFill>
                  <a:schemeClr val="tx2"/>
                </a:solidFill>
              </a:rPr>
              <a:t>health concerns </a:t>
            </a:r>
            <a:r>
              <a:rPr lang="en-US" sz="2400" b="0" dirty="0" smtClean="0"/>
              <a:t>linked to </a:t>
            </a:r>
            <a:r>
              <a:rPr lang="en-US" sz="2400" b="0" dirty="0" smtClean="0">
                <a:solidFill>
                  <a:schemeClr val="tx2"/>
                </a:solidFill>
              </a:rPr>
              <a:t>nanotechnology </a:t>
            </a:r>
            <a:r>
              <a:rPr lang="en-US" sz="2400" b="0" dirty="0" smtClean="0"/>
              <a:t>that require labelling to </a:t>
            </a:r>
            <a:r>
              <a:rPr lang="en-US" sz="2400" b="0" dirty="0" smtClean="0">
                <a:solidFill>
                  <a:schemeClr val="tx2"/>
                </a:solidFill>
              </a:rPr>
              <a:t>warn</a:t>
            </a:r>
            <a:r>
              <a:rPr lang="en-US" sz="2400" b="0" dirty="0" smtClean="0"/>
              <a:t> the consumer of the danger of </a:t>
            </a:r>
            <a:r>
              <a:rPr lang="en-US" sz="2400" b="0" dirty="0" smtClean="0">
                <a:solidFill>
                  <a:schemeClr val="tx2"/>
                </a:solidFill>
              </a:rPr>
              <a:t>NPs</a:t>
            </a:r>
            <a:r>
              <a:rPr lang="en-US" sz="2400" b="0" dirty="0" smtClean="0"/>
              <a:t>     </a:t>
            </a:r>
          </a:p>
          <a:p>
            <a:pPr marL="0" indent="0" algn="ctr">
              <a:buFontTx/>
              <a:buNone/>
              <a:defRPr/>
            </a:pPr>
            <a:r>
              <a:rPr lang="en-US" sz="2400" b="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957263" y="87313"/>
            <a:ext cx="7772400" cy="1143000"/>
          </a:xfrm>
        </p:spPr>
        <p:txBody>
          <a:bodyPr/>
          <a:lstStyle/>
          <a:p>
            <a:r>
              <a:rPr lang="en-US" altLang="en-US" smtClean="0"/>
              <a:t>Health Concerns</a:t>
            </a:r>
          </a:p>
        </p:txBody>
      </p:sp>
      <p:sp>
        <p:nvSpPr>
          <p:cNvPr id="34819" name="Footer Placeholder 2"/>
          <p:cNvSpPr>
            <a:spLocks noGrp="1"/>
          </p:cNvSpPr>
          <p:nvPr>
            <p:ph type="ftr" sz="quarter" idx="11"/>
          </p:nvPr>
        </p:nvSpPr>
        <p:spPr>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smtClean="0">
                <a:solidFill>
                  <a:schemeClr val="tx2"/>
                </a:solidFill>
              </a:rPr>
              <a:t>11 th Biotechnology and Biotech Industries Meet., July 28-29, Berlin, 2016</a:t>
            </a:r>
          </a:p>
        </p:txBody>
      </p:sp>
      <p:sp>
        <p:nvSpPr>
          <p:cNvPr id="34820" name="Text Box 6"/>
          <p:cNvSpPr txBox="1">
            <a:spLocks noChangeArrowheads="1"/>
          </p:cNvSpPr>
          <p:nvPr/>
        </p:nvSpPr>
        <p:spPr bwMode="auto">
          <a:xfrm>
            <a:off x="8610600" y="60198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a:ea typeface="新細明體" charset="-120"/>
              </a:rPr>
              <a:t>5</a:t>
            </a:r>
          </a:p>
        </p:txBody>
      </p:sp>
      <p:pic>
        <p:nvPicPr>
          <p:cNvPr id="34821" name="Picture 5" descr="D:\ \TODAY\12558216-human-health-and-nanoparticles-in-gm-foo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458913"/>
            <a:ext cx="4572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723900" y="304800"/>
            <a:ext cx="7772400" cy="1143000"/>
          </a:xfrm>
        </p:spPr>
        <p:txBody>
          <a:bodyPr/>
          <a:lstStyle/>
          <a:p>
            <a:r>
              <a:rPr lang="en-US" altLang="en-US" smtClean="0"/>
              <a:t>Pros and Cons</a:t>
            </a:r>
          </a:p>
        </p:txBody>
      </p:sp>
      <p:sp>
        <p:nvSpPr>
          <p:cNvPr id="35843" name="Footer Placeholder 2"/>
          <p:cNvSpPr>
            <a:spLocks noGrp="1"/>
          </p:cNvSpPr>
          <p:nvPr>
            <p:ph type="ftr" sz="quarter" idx="11"/>
          </p:nvPr>
        </p:nvSpPr>
        <p:spPr>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smtClean="0">
                <a:solidFill>
                  <a:schemeClr val="tx2"/>
                </a:solidFill>
              </a:rPr>
              <a:t>11 th Biotechnology and Biotech Industries Meet., July 28-29, Berlin, 2016</a:t>
            </a:r>
          </a:p>
        </p:txBody>
      </p:sp>
      <p:sp>
        <p:nvSpPr>
          <p:cNvPr id="4" name="Rectangle 3"/>
          <p:cNvSpPr>
            <a:spLocks noChangeArrowheads="1"/>
          </p:cNvSpPr>
          <p:nvPr/>
        </p:nvSpPr>
        <p:spPr bwMode="auto">
          <a:xfrm>
            <a:off x="167142" y="1524000"/>
            <a:ext cx="8458200" cy="289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FontTx/>
              <a:buNone/>
            </a:pPr>
            <a:r>
              <a:rPr lang="en-US" altLang="en-US" sz="2400" b="0" dirty="0">
                <a:solidFill>
                  <a:schemeClr val="tx2"/>
                </a:solidFill>
              </a:rPr>
              <a:t>Donald Huber</a:t>
            </a:r>
            <a:r>
              <a:rPr lang="en-US" altLang="en-US" sz="2400" b="0" dirty="0"/>
              <a:t>, the </a:t>
            </a:r>
            <a:r>
              <a:rPr lang="en-US" altLang="en-US" sz="2400" b="0" dirty="0">
                <a:solidFill>
                  <a:schemeClr val="tx2"/>
                </a:solidFill>
              </a:rPr>
              <a:t>prominent critic </a:t>
            </a:r>
            <a:r>
              <a:rPr lang="en-US" altLang="en-US" sz="2400" b="0" dirty="0"/>
              <a:t>of </a:t>
            </a:r>
            <a:r>
              <a:rPr lang="en-US" altLang="en-US" sz="2400" b="0" dirty="0">
                <a:solidFill>
                  <a:schemeClr val="tx2"/>
                </a:solidFill>
              </a:rPr>
              <a:t>GM foods </a:t>
            </a:r>
            <a:r>
              <a:rPr lang="en-US" altLang="en-US" sz="2400" b="0" dirty="0"/>
              <a:t>claims a  </a:t>
            </a:r>
            <a:r>
              <a:rPr lang="en-US" altLang="en-US" sz="2400" b="0" dirty="0">
                <a:solidFill>
                  <a:schemeClr val="tx2"/>
                </a:solidFill>
              </a:rPr>
              <a:t>pathogen</a:t>
            </a:r>
            <a:r>
              <a:rPr lang="en-US" altLang="en-US" sz="2400" b="0" dirty="0"/>
              <a:t> is produced that </a:t>
            </a:r>
            <a:r>
              <a:rPr lang="en-US" altLang="en-US" sz="2400" b="0" dirty="0" smtClean="0"/>
              <a:t>harms human </a:t>
            </a:r>
            <a:r>
              <a:rPr lang="en-US" altLang="en-US" sz="2400" b="0" dirty="0"/>
              <a:t>health, e.g., residents living close to </a:t>
            </a:r>
            <a:r>
              <a:rPr lang="en-US" altLang="en-US" sz="2400" b="0" dirty="0">
                <a:solidFill>
                  <a:schemeClr val="tx2"/>
                </a:solidFill>
              </a:rPr>
              <a:t>sprayed GM soybean fields </a:t>
            </a:r>
            <a:r>
              <a:rPr lang="en-US" altLang="en-US" sz="2400" b="0" dirty="0"/>
              <a:t>in Argentina developed </a:t>
            </a:r>
            <a:r>
              <a:rPr lang="en-US" altLang="en-US" sz="2400" b="0" dirty="0">
                <a:solidFill>
                  <a:schemeClr val="tx2"/>
                </a:solidFill>
              </a:rPr>
              <a:t>cancers</a:t>
            </a:r>
            <a:r>
              <a:rPr lang="en-US" altLang="en-US" sz="2400" b="0" dirty="0"/>
              <a:t> and </a:t>
            </a:r>
            <a:r>
              <a:rPr lang="en-US" altLang="en-US" sz="2400" b="0" dirty="0">
                <a:solidFill>
                  <a:schemeClr val="tx2"/>
                </a:solidFill>
              </a:rPr>
              <a:t>birth defects</a:t>
            </a:r>
            <a:r>
              <a:rPr lang="en-US" altLang="en-US" sz="2400" b="0" dirty="0"/>
              <a:t>. </a:t>
            </a:r>
          </a:p>
          <a:p>
            <a:pPr algn="ctr"/>
            <a:endParaRPr lang="en-US" altLang="en-US" sz="800" b="0" dirty="0"/>
          </a:p>
          <a:p>
            <a:pPr algn="ctr">
              <a:buFontTx/>
              <a:buNone/>
            </a:pPr>
            <a:r>
              <a:rPr lang="en-US" altLang="en-US" sz="2400" b="0" dirty="0"/>
              <a:t>However, </a:t>
            </a:r>
            <a:r>
              <a:rPr lang="en-US" altLang="en-US" sz="2400" b="0" dirty="0">
                <a:solidFill>
                  <a:schemeClr val="tx2"/>
                </a:solidFill>
              </a:rPr>
              <a:t>GM food proponents </a:t>
            </a:r>
            <a:r>
              <a:rPr lang="en-US" altLang="en-US" sz="2400" b="0" dirty="0"/>
              <a:t>argue science is still </a:t>
            </a:r>
            <a:r>
              <a:rPr lang="en-US" altLang="en-US" sz="2400" b="0" dirty="0">
                <a:solidFill>
                  <a:schemeClr val="tx2"/>
                </a:solidFill>
              </a:rPr>
              <a:t>looking</a:t>
            </a:r>
            <a:r>
              <a:rPr lang="en-US" altLang="en-US" sz="2400" b="0" dirty="0"/>
              <a:t> for, but not found </a:t>
            </a:r>
            <a:r>
              <a:rPr lang="en-US" altLang="en-US" sz="2400" b="0" dirty="0">
                <a:solidFill>
                  <a:schemeClr val="tx2"/>
                </a:solidFill>
              </a:rPr>
              <a:t>Huber’s pathogen </a:t>
            </a:r>
            <a:r>
              <a:rPr lang="en-US" altLang="en-US" sz="2400" b="0" dirty="0"/>
              <a:t>to establish the </a:t>
            </a:r>
            <a:r>
              <a:rPr lang="en-US" altLang="en-US" sz="2400" b="0" dirty="0">
                <a:solidFill>
                  <a:schemeClr val="tx2"/>
                </a:solidFill>
              </a:rPr>
              <a:t>causal link </a:t>
            </a:r>
            <a:r>
              <a:rPr lang="en-US" altLang="en-US" sz="2400" b="0" dirty="0"/>
              <a:t>between </a:t>
            </a:r>
            <a:r>
              <a:rPr lang="en-US" altLang="en-US" sz="2400" b="0" dirty="0">
                <a:solidFill>
                  <a:schemeClr val="tx2"/>
                </a:solidFill>
              </a:rPr>
              <a:t>glyphosate</a:t>
            </a:r>
            <a:r>
              <a:rPr lang="en-US" altLang="en-US" sz="2400" b="0" dirty="0"/>
              <a:t> and human </a:t>
            </a:r>
            <a:r>
              <a:rPr lang="en-US" altLang="en-US" sz="2400" b="0" dirty="0">
                <a:solidFill>
                  <a:schemeClr val="tx2"/>
                </a:solidFill>
              </a:rPr>
              <a:t>health problems</a:t>
            </a:r>
            <a:r>
              <a:rPr lang="en-US" altLang="en-US" sz="2400" b="0" dirty="0"/>
              <a:t>.</a:t>
            </a:r>
          </a:p>
        </p:txBody>
      </p:sp>
      <p:sp>
        <p:nvSpPr>
          <p:cNvPr id="7173" name="Rectangle 4"/>
          <p:cNvSpPr>
            <a:spLocks noChangeArrowheads="1"/>
          </p:cNvSpPr>
          <p:nvPr/>
        </p:nvSpPr>
        <p:spPr bwMode="auto">
          <a:xfrm>
            <a:off x="762000" y="4983163"/>
            <a:ext cx="78486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FontTx/>
              <a:buNone/>
            </a:pPr>
            <a:r>
              <a:rPr lang="en-US" altLang="en-US" sz="2400" b="0"/>
              <a:t>See Pros and Cons in:  </a:t>
            </a:r>
          </a:p>
          <a:p>
            <a:pPr>
              <a:buFontTx/>
              <a:buNone/>
            </a:pPr>
            <a:r>
              <a:rPr lang="en-US" altLang="en-US" sz="1600" b="0" u="sng">
                <a:hlinkClick r:id="rId2"/>
              </a:rPr>
              <a:t>https://www.geneticliteracyproject/gip-facts/don-huber-science-still-looking-for-purdue-professors-gmo-pathogen-time-bomb/</a:t>
            </a:r>
            <a:endParaRPr lang="en-US" altLang="en-US" sz="1600" b="0"/>
          </a:p>
        </p:txBody>
      </p:sp>
      <p:sp>
        <p:nvSpPr>
          <p:cNvPr id="35846" name="Text Box 6"/>
          <p:cNvSpPr txBox="1">
            <a:spLocks noChangeArrowheads="1"/>
          </p:cNvSpPr>
          <p:nvPr/>
        </p:nvSpPr>
        <p:spPr bwMode="auto">
          <a:xfrm>
            <a:off x="8610600" y="60198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a:ea typeface="新細明體" charset="-120"/>
              </a:rPr>
              <a:t>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85800" y="381000"/>
            <a:ext cx="7772400" cy="1143000"/>
          </a:xfrm>
        </p:spPr>
        <p:txBody>
          <a:bodyPr/>
          <a:lstStyle/>
          <a:p>
            <a:r>
              <a:rPr lang="en-US" altLang="en-US" dirty="0" smtClean="0"/>
              <a:t>Proposal</a:t>
            </a:r>
          </a:p>
        </p:txBody>
      </p:sp>
      <p:sp>
        <p:nvSpPr>
          <p:cNvPr id="36867" name="Footer Placeholder 2"/>
          <p:cNvSpPr>
            <a:spLocks noGrp="1"/>
          </p:cNvSpPr>
          <p:nvPr>
            <p:ph type="ftr" sz="quarter" idx="11"/>
          </p:nvPr>
        </p:nvSpPr>
        <p:spPr>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smtClean="0">
                <a:solidFill>
                  <a:schemeClr val="tx2"/>
                </a:solidFill>
              </a:rPr>
              <a:t>11 th Biotechnology and Biotech Industries Meet., July 28-29, Berlin, 2016</a:t>
            </a:r>
          </a:p>
        </p:txBody>
      </p:sp>
      <p:sp>
        <p:nvSpPr>
          <p:cNvPr id="8196" name="Rectangle 3"/>
          <p:cNvSpPr>
            <a:spLocks noChangeArrowheads="1"/>
          </p:cNvSpPr>
          <p:nvPr/>
        </p:nvSpPr>
        <p:spPr bwMode="auto">
          <a:xfrm>
            <a:off x="266700" y="1524000"/>
            <a:ext cx="8610600" cy="5484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FontTx/>
              <a:buNone/>
            </a:pPr>
            <a:endParaRPr lang="en-US" altLang="en-US" sz="800" b="0" dirty="0">
              <a:solidFill>
                <a:schemeClr val="tx2"/>
              </a:solidFill>
            </a:endParaRPr>
          </a:p>
          <a:p>
            <a:pPr algn="ctr">
              <a:buFontTx/>
              <a:buNone/>
            </a:pPr>
            <a:r>
              <a:rPr lang="en-US" altLang="en-US" sz="2800" b="0" dirty="0" smtClean="0"/>
              <a:t>Given: </a:t>
            </a:r>
            <a:r>
              <a:rPr lang="en-US" altLang="en-US" sz="2800" b="0" dirty="0" smtClean="0">
                <a:solidFill>
                  <a:schemeClr val="tx2"/>
                </a:solidFill>
              </a:rPr>
              <a:t>UV </a:t>
            </a:r>
            <a:r>
              <a:rPr lang="en-US" altLang="en-US" sz="2800" b="0" dirty="0" smtClean="0"/>
              <a:t>from </a:t>
            </a:r>
            <a:r>
              <a:rPr lang="en-US" altLang="en-US" sz="2800" b="0" dirty="0" smtClean="0">
                <a:solidFill>
                  <a:schemeClr val="tx2"/>
                </a:solidFill>
              </a:rPr>
              <a:t>any</a:t>
            </a:r>
            <a:r>
              <a:rPr lang="en-US" altLang="en-US" sz="2800" b="0" dirty="0" smtClean="0"/>
              <a:t> source </a:t>
            </a:r>
            <a:r>
              <a:rPr lang="en-US" altLang="en-US" sz="2800" b="0" dirty="0" smtClean="0"/>
              <a:t>causes  </a:t>
            </a:r>
            <a:r>
              <a:rPr lang="en-US" altLang="en-US" sz="2800" b="0" dirty="0" smtClean="0">
                <a:solidFill>
                  <a:schemeClr val="tx2"/>
                </a:solidFill>
              </a:rPr>
              <a:t>DNA  damage</a:t>
            </a:r>
          </a:p>
          <a:p>
            <a:pPr algn="ctr">
              <a:buNone/>
            </a:pPr>
            <a:r>
              <a:rPr lang="en-US" altLang="zh-TW" sz="2800" b="0" dirty="0" smtClean="0">
                <a:ea typeface="新細明體" charset="-120"/>
              </a:rPr>
              <a:t>and </a:t>
            </a:r>
            <a:r>
              <a:rPr lang="en-US" altLang="zh-TW" sz="2800" b="0" dirty="0">
                <a:ea typeface="新細明體" charset="-120"/>
              </a:rPr>
              <a:t>the pathway of </a:t>
            </a:r>
            <a:r>
              <a:rPr lang="en-US" altLang="zh-TW" sz="2800" b="0" dirty="0">
                <a:solidFill>
                  <a:schemeClr val="tx2"/>
                </a:solidFill>
                <a:ea typeface="新細明體" charset="-120"/>
              </a:rPr>
              <a:t>DNA damage</a:t>
            </a:r>
            <a:r>
              <a:rPr lang="en-US" altLang="zh-TW" sz="2800" b="0" dirty="0">
                <a:ea typeface="新細明體" charset="-120"/>
              </a:rPr>
              <a:t> by </a:t>
            </a:r>
            <a:r>
              <a:rPr lang="en-US" altLang="zh-TW" sz="2800" b="0" dirty="0" smtClean="0">
                <a:solidFill>
                  <a:schemeClr val="tx2"/>
                </a:solidFill>
                <a:ea typeface="新細明體" charset="-120"/>
              </a:rPr>
              <a:t>NPs</a:t>
            </a:r>
            <a:r>
              <a:rPr lang="en-US" altLang="zh-TW" sz="2800" b="0" dirty="0" smtClean="0">
                <a:ea typeface="新細明體" charset="-120"/>
              </a:rPr>
              <a:t>  </a:t>
            </a:r>
            <a:r>
              <a:rPr lang="en-US" altLang="zh-TW" sz="2800" b="0" dirty="0">
                <a:ea typeface="新細明體" charset="-120"/>
              </a:rPr>
              <a:t>is known  to </a:t>
            </a:r>
            <a:r>
              <a:rPr lang="en-US" altLang="zh-TW" sz="2800" b="0" dirty="0">
                <a:solidFill>
                  <a:schemeClr val="tx2"/>
                </a:solidFill>
                <a:ea typeface="新細明體" charset="-120"/>
              </a:rPr>
              <a:t>mimic</a:t>
            </a:r>
            <a:r>
              <a:rPr lang="en-US" altLang="zh-TW" sz="2800" b="0" dirty="0">
                <a:ea typeface="新細明體" charset="-120"/>
              </a:rPr>
              <a:t> that by  </a:t>
            </a:r>
            <a:r>
              <a:rPr lang="en-US" altLang="zh-TW" sz="2800" b="0" dirty="0" smtClean="0">
                <a:ea typeface="新細明體" charset="-120"/>
              </a:rPr>
              <a:t>conventional </a:t>
            </a:r>
            <a:r>
              <a:rPr lang="en-US" altLang="zh-TW" sz="2800" b="0" dirty="0">
                <a:solidFill>
                  <a:schemeClr val="tx2"/>
                </a:solidFill>
                <a:ea typeface="新細明體" charset="-120"/>
              </a:rPr>
              <a:t>UV</a:t>
            </a:r>
            <a:r>
              <a:rPr lang="en-US" altLang="zh-TW" sz="2800" b="0" dirty="0">
                <a:ea typeface="新細明體" charset="-120"/>
              </a:rPr>
              <a:t> sources.</a:t>
            </a:r>
            <a:endParaRPr lang="en-US" altLang="en-US" sz="2800" dirty="0"/>
          </a:p>
          <a:p>
            <a:pPr algn="ctr">
              <a:buFontTx/>
              <a:buNone/>
            </a:pPr>
            <a:endParaRPr lang="en-US" altLang="en-US" sz="800" b="0" dirty="0"/>
          </a:p>
          <a:p>
            <a:pPr algn="ctr">
              <a:buNone/>
            </a:pPr>
            <a:r>
              <a:rPr lang="en-US" altLang="en-US" sz="2800" b="0" dirty="0" smtClean="0"/>
              <a:t>The </a:t>
            </a:r>
            <a:r>
              <a:rPr lang="en-US" altLang="en-US" sz="2800" b="0" dirty="0">
                <a:solidFill>
                  <a:schemeClr val="tx2"/>
                </a:solidFill>
              </a:rPr>
              <a:t>causal link </a:t>
            </a:r>
            <a:r>
              <a:rPr lang="en-US" altLang="en-US" sz="2800" b="0" dirty="0"/>
              <a:t>between </a:t>
            </a:r>
            <a:r>
              <a:rPr lang="en-US" altLang="en-US" sz="2800" b="0" dirty="0">
                <a:solidFill>
                  <a:schemeClr val="tx2"/>
                </a:solidFill>
              </a:rPr>
              <a:t>ingested GM foods </a:t>
            </a:r>
            <a:r>
              <a:rPr lang="en-US" altLang="en-US" sz="2800" b="0" dirty="0"/>
              <a:t>and human </a:t>
            </a:r>
            <a:r>
              <a:rPr lang="en-US" altLang="en-US" sz="2800" b="0" dirty="0">
                <a:solidFill>
                  <a:schemeClr val="tx2"/>
                </a:solidFill>
              </a:rPr>
              <a:t>health</a:t>
            </a:r>
            <a:r>
              <a:rPr lang="en-US" altLang="en-US" sz="2800" b="0" dirty="0"/>
              <a:t> is proposed to be the </a:t>
            </a:r>
            <a:r>
              <a:rPr lang="en-US" altLang="en-US" sz="2800" b="0" dirty="0">
                <a:solidFill>
                  <a:schemeClr val="tx2"/>
                </a:solidFill>
              </a:rPr>
              <a:t>DNA damage </a:t>
            </a:r>
            <a:r>
              <a:rPr lang="en-US" altLang="en-US" sz="2800" b="0" dirty="0"/>
              <a:t>by </a:t>
            </a:r>
            <a:r>
              <a:rPr lang="en-US" altLang="en-US" sz="2800" b="0" dirty="0">
                <a:solidFill>
                  <a:schemeClr val="tx2"/>
                </a:solidFill>
              </a:rPr>
              <a:t>UV radiation </a:t>
            </a:r>
            <a:r>
              <a:rPr lang="en-US" altLang="en-US" sz="2800" b="0" dirty="0"/>
              <a:t>from </a:t>
            </a:r>
            <a:r>
              <a:rPr lang="en-US" altLang="en-US" sz="2800" b="0" dirty="0">
                <a:solidFill>
                  <a:schemeClr val="tx2"/>
                </a:solidFill>
              </a:rPr>
              <a:t>CNTs</a:t>
            </a:r>
            <a:r>
              <a:rPr lang="en-US" altLang="en-US" sz="2800" b="0" dirty="0"/>
              <a:t> in glyphosate </a:t>
            </a:r>
            <a:r>
              <a:rPr lang="en-US" altLang="en-US" sz="2800" b="0" dirty="0" smtClean="0">
                <a:solidFill>
                  <a:schemeClr val="tx2"/>
                </a:solidFill>
              </a:rPr>
              <a:t>residues</a:t>
            </a:r>
          </a:p>
          <a:p>
            <a:pPr algn="ctr">
              <a:buNone/>
            </a:pPr>
            <a:endParaRPr lang="en-US" altLang="en-US" sz="800" b="0" dirty="0" smtClean="0">
              <a:solidFill>
                <a:schemeClr val="tx2"/>
              </a:solidFill>
            </a:endParaRPr>
          </a:p>
          <a:p>
            <a:pPr algn="ctr">
              <a:buNone/>
            </a:pPr>
            <a:r>
              <a:rPr lang="en-US" altLang="en-US" sz="2800" b="0" dirty="0" smtClean="0"/>
              <a:t>Absent conventional </a:t>
            </a:r>
            <a:r>
              <a:rPr lang="en-US" altLang="en-US" sz="2800" b="0" dirty="0" smtClean="0">
                <a:solidFill>
                  <a:schemeClr val="tx2"/>
                </a:solidFill>
              </a:rPr>
              <a:t>UV</a:t>
            </a:r>
            <a:r>
              <a:rPr lang="en-US" altLang="en-US" sz="2800" b="0" dirty="0" smtClean="0"/>
              <a:t> sources, how </a:t>
            </a:r>
            <a:r>
              <a:rPr lang="en-US" altLang="en-US" sz="2800" b="0" dirty="0"/>
              <a:t>then do </a:t>
            </a:r>
            <a:r>
              <a:rPr lang="en-US" altLang="en-US" sz="2800" b="0" dirty="0">
                <a:solidFill>
                  <a:schemeClr val="tx2"/>
                </a:solidFill>
              </a:rPr>
              <a:t>CNTs </a:t>
            </a:r>
            <a:r>
              <a:rPr lang="en-US" altLang="en-US" sz="2800" b="0" dirty="0"/>
              <a:t>in</a:t>
            </a:r>
            <a:r>
              <a:rPr lang="en-US" altLang="en-US" sz="2800" b="0" dirty="0">
                <a:solidFill>
                  <a:schemeClr val="tx2"/>
                </a:solidFill>
              </a:rPr>
              <a:t> glyphosate </a:t>
            </a:r>
            <a:r>
              <a:rPr lang="en-US" altLang="en-US" sz="2800" b="0" dirty="0"/>
              <a:t> produce </a:t>
            </a:r>
            <a:r>
              <a:rPr lang="en-US" altLang="en-US" sz="2800" b="0" dirty="0">
                <a:solidFill>
                  <a:schemeClr val="tx2"/>
                </a:solidFill>
              </a:rPr>
              <a:t>UV</a:t>
            </a:r>
            <a:r>
              <a:rPr lang="en-US" altLang="en-US" sz="2800" b="0" dirty="0"/>
              <a:t> radiation?</a:t>
            </a:r>
          </a:p>
          <a:p>
            <a:pPr algn="ctr">
              <a:buNone/>
            </a:pPr>
            <a:endParaRPr lang="en-US" altLang="en-US" sz="2800" b="0" dirty="0">
              <a:solidFill>
                <a:schemeClr val="tx2"/>
              </a:solidFill>
            </a:endParaRPr>
          </a:p>
          <a:p>
            <a:pPr algn="ctr">
              <a:buFontTx/>
              <a:buNone/>
            </a:pPr>
            <a:endParaRPr lang="en-US" altLang="en-US" sz="2800" b="0" dirty="0"/>
          </a:p>
        </p:txBody>
      </p:sp>
      <p:sp>
        <p:nvSpPr>
          <p:cNvPr id="36869" name="Text Box 6"/>
          <p:cNvSpPr txBox="1">
            <a:spLocks noChangeArrowheads="1"/>
          </p:cNvSpPr>
          <p:nvPr/>
        </p:nvSpPr>
        <p:spPr bwMode="auto">
          <a:xfrm>
            <a:off x="8610600" y="60198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a:ea typeface="新細明體" charset="-120"/>
              </a:rPr>
              <a:t>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47700" y="228600"/>
            <a:ext cx="7772400" cy="1143000"/>
          </a:xfrm>
        </p:spPr>
        <p:txBody>
          <a:bodyPr/>
          <a:lstStyle/>
          <a:p>
            <a:r>
              <a:rPr lang="en-US" altLang="en-US" dirty="0" smtClean="0"/>
              <a:t>UV Mechanism </a:t>
            </a:r>
          </a:p>
        </p:txBody>
      </p:sp>
      <p:sp>
        <p:nvSpPr>
          <p:cNvPr id="37891" name="Footer Placeholder 2"/>
          <p:cNvSpPr>
            <a:spLocks noGrp="1"/>
          </p:cNvSpPr>
          <p:nvPr>
            <p:ph type="ftr" sz="quarter" idx="11"/>
          </p:nvPr>
        </p:nvSpPr>
        <p:spPr>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smtClean="0">
                <a:solidFill>
                  <a:schemeClr val="tx2"/>
                </a:solidFill>
              </a:rPr>
              <a:t>11 th Biotechnology and Biotech Industries Meet., July 28-29, Berlin, 2016</a:t>
            </a:r>
          </a:p>
        </p:txBody>
      </p:sp>
      <p:sp>
        <p:nvSpPr>
          <p:cNvPr id="4" name="Rectangle 3"/>
          <p:cNvSpPr>
            <a:spLocks noChangeArrowheads="1"/>
          </p:cNvSpPr>
          <p:nvPr/>
        </p:nvSpPr>
        <p:spPr bwMode="auto">
          <a:xfrm>
            <a:off x="250825" y="1371600"/>
            <a:ext cx="8610600" cy="466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endParaRPr lang="en-US" altLang="en-US" sz="900" b="0" dirty="0"/>
          </a:p>
          <a:p>
            <a:pPr algn="ctr">
              <a:buFontTx/>
              <a:buNone/>
            </a:pPr>
            <a:r>
              <a:rPr lang="en-US" altLang="en-US" sz="2800" b="0" dirty="0" smtClean="0">
                <a:solidFill>
                  <a:schemeClr val="tx2"/>
                </a:solidFill>
              </a:rPr>
              <a:t>CNTs</a:t>
            </a:r>
            <a:r>
              <a:rPr lang="en-US" altLang="en-US" sz="2800" b="0" dirty="0" smtClean="0"/>
              <a:t> </a:t>
            </a:r>
            <a:r>
              <a:rPr lang="en-US" altLang="en-US" sz="2800" b="0" dirty="0"/>
              <a:t>in glyphosate residues </a:t>
            </a:r>
            <a:r>
              <a:rPr lang="en-US" altLang="en-US" sz="2800" b="0" dirty="0">
                <a:solidFill>
                  <a:schemeClr val="tx2"/>
                </a:solidFill>
              </a:rPr>
              <a:t>produce UV radiation </a:t>
            </a:r>
            <a:r>
              <a:rPr lang="en-US" altLang="en-US" sz="2800" b="0" dirty="0"/>
              <a:t>that </a:t>
            </a:r>
            <a:r>
              <a:rPr lang="en-US" altLang="en-US" sz="2800" b="0" dirty="0">
                <a:solidFill>
                  <a:schemeClr val="tx2"/>
                </a:solidFill>
              </a:rPr>
              <a:t>damages DNA </a:t>
            </a:r>
            <a:r>
              <a:rPr lang="en-US" altLang="en-US" sz="2800" b="0" dirty="0"/>
              <a:t>because </a:t>
            </a:r>
            <a:r>
              <a:rPr lang="en-US" altLang="en-US" sz="2800" b="0" dirty="0">
                <a:solidFill>
                  <a:schemeClr val="tx2"/>
                </a:solidFill>
              </a:rPr>
              <a:t>QM </a:t>
            </a:r>
            <a:r>
              <a:rPr lang="en-US" altLang="en-US" sz="2800" b="0" dirty="0"/>
              <a:t>precludes conservation of</a:t>
            </a:r>
            <a:r>
              <a:rPr lang="en-US" altLang="en-US" sz="2800" b="0" dirty="0">
                <a:solidFill>
                  <a:schemeClr val="tx2"/>
                </a:solidFill>
              </a:rPr>
              <a:t> heat </a:t>
            </a:r>
            <a:r>
              <a:rPr lang="en-US" altLang="en-US" sz="2800" b="0" dirty="0"/>
              <a:t>from the gut by the </a:t>
            </a:r>
            <a:r>
              <a:rPr lang="en-US" altLang="en-US" sz="2800" b="0" dirty="0">
                <a:solidFill>
                  <a:schemeClr val="tx2"/>
                </a:solidFill>
              </a:rPr>
              <a:t>usual</a:t>
            </a:r>
            <a:r>
              <a:rPr lang="en-US" altLang="en-US" sz="2800" b="0" dirty="0"/>
              <a:t> increase in </a:t>
            </a:r>
            <a:r>
              <a:rPr lang="en-US" altLang="en-US" sz="2800" b="0" dirty="0">
                <a:solidFill>
                  <a:schemeClr val="tx2"/>
                </a:solidFill>
              </a:rPr>
              <a:t>temperature</a:t>
            </a:r>
          </a:p>
          <a:p>
            <a:pPr algn="ctr">
              <a:buFontTx/>
              <a:buNone/>
            </a:pPr>
            <a:endParaRPr lang="en-US" altLang="en-US" sz="800" b="0" dirty="0">
              <a:solidFill>
                <a:schemeClr val="tx2"/>
              </a:solidFill>
            </a:endParaRPr>
          </a:p>
          <a:p>
            <a:pPr algn="ctr">
              <a:buFontTx/>
              <a:buNone/>
            </a:pPr>
            <a:r>
              <a:rPr lang="en-US" altLang="en-US" sz="2800" b="0" dirty="0">
                <a:solidFill>
                  <a:schemeClr val="tx2"/>
                </a:solidFill>
              </a:rPr>
              <a:t>QM = </a:t>
            </a:r>
            <a:r>
              <a:rPr lang="en-US" altLang="en-US" sz="2800" b="0" dirty="0"/>
              <a:t>quantum mechanics </a:t>
            </a:r>
          </a:p>
          <a:p>
            <a:pPr algn="ctr">
              <a:buFontTx/>
              <a:buNone/>
            </a:pPr>
            <a:endParaRPr lang="en-US" altLang="en-US" sz="800" b="0" dirty="0"/>
          </a:p>
          <a:p>
            <a:pPr algn="ctr">
              <a:buFontTx/>
              <a:buNone/>
            </a:pPr>
            <a:r>
              <a:rPr lang="en-US" altLang="en-US" sz="2800" b="0" dirty="0"/>
              <a:t>Similarity is found with </a:t>
            </a:r>
            <a:r>
              <a:rPr lang="en-US" altLang="en-US" sz="2800" b="0" dirty="0">
                <a:solidFill>
                  <a:schemeClr val="tx2"/>
                </a:solidFill>
              </a:rPr>
              <a:t>ovarian cancer </a:t>
            </a:r>
            <a:r>
              <a:rPr lang="en-US" altLang="en-US" sz="2800" b="0" dirty="0"/>
              <a:t>from </a:t>
            </a:r>
            <a:r>
              <a:rPr lang="en-US" altLang="en-US" sz="2800" b="0" dirty="0">
                <a:solidFill>
                  <a:schemeClr val="tx2"/>
                </a:solidFill>
              </a:rPr>
              <a:t>NPs</a:t>
            </a:r>
            <a:r>
              <a:rPr lang="en-US" altLang="en-US" sz="2800" b="0" dirty="0"/>
              <a:t> in </a:t>
            </a:r>
            <a:r>
              <a:rPr lang="en-US" altLang="en-US" sz="2800" b="0" dirty="0">
                <a:solidFill>
                  <a:schemeClr val="tx2"/>
                </a:solidFill>
              </a:rPr>
              <a:t>talcum powder </a:t>
            </a:r>
            <a:r>
              <a:rPr lang="en-US" altLang="en-US" sz="2800" b="0" dirty="0"/>
              <a:t>used in cleaning genital areas.       See PR on “Ovarian cancer from nanoparticles,” at  </a:t>
            </a:r>
            <a:r>
              <a:rPr lang="en-US" altLang="en-US" sz="2800" b="0" u="sng" dirty="0">
                <a:hlinkClick r:id="rId2"/>
              </a:rPr>
              <a:t>http://www.nanoqed.org</a:t>
            </a:r>
            <a:endParaRPr lang="en-US" altLang="en-US" sz="2800" b="0" dirty="0"/>
          </a:p>
        </p:txBody>
      </p:sp>
      <p:sp>
        <p:nvSpPr>
          <p:cNvPr id="37893" name="Text Box 6"/>
          <p:cNvSpPr txBox="1">
            <a:spLocks noChangeArrowheads="1"/>
          </p:cNvSpPr>
          <p:nvPr/>
        </p:nvSpPr>
        <p:spPr bwMode="auto">
          <a:xfrm>
            <a:off x="8610600" y="60198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a:ea typeface="新細明體" charset="-120"/>
              </a:rPr>
              <a:t>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838200" y="29792"/>
            <a:ext cx="7772400" cy="1143000"/>
          </a:xfrm>
        </p:spPr>
        <p:txBody>
          <a:bodyPr/>
          <a:lstStyle/>
          <a:p>
            <a:r>
              <a:rPr lang="en-US" altLang="en-US" dirty="0" smtClean="0"/>
              <a:t>DNA Damage from NPs</a:t>
            </a:r>
          </a:p>
        </p:txBody>
      </p:sp>
      <p:sp>
        <p:nvSpPr>
          <p:cNvPr id="38915" name="Footer Placeholder 2"/>
          <p:cNvSpPr>
            <a:spLocks noGrp="1"/>
          </p:cNvSpPr>
          <p:nvPr>
            <p:ph type="ftr" sz="quarter" idx="11"/>
          </p:nvPr>
        </p:nvSpPr>
        <p:spPr>
          <a:noFill/>
        </p:spPr>
        <p:txBody>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r>
              <a:rPr lang="en-US" altLang="zh-TW" sz="1400" b="0" smtClean="0">
                <a:solidFill>
                  <a:schemeClr val="tx2"/>
                </a:solidFill>
              </a:rPr>
              <a:t>11 th Biotechnology and Biotech Industries Meet., July 28-29, Berlin, 2016</a:t>
            </a:r>
          </a:p>
        </p:txBody>
      </p:sp>
      <p:sp>
        <p:nvSpPr>
          <p:cNvPr id="4" name="Rectangle 3"/>
          <p:cNvSpPr>
            <a:spLocks noChangeArrowheads="1"/>
          </p:cNvSpPr>
          <p:nvPr/>
        </p:nvSpPr>
        <p:spPr bwMode="auto">
          <a:xfrm>
            <a:off x="337457" y="1053711"/>
            <a:ext cx="8763000" cy="486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None/>
            </a:pPr>
            <a:r>
              <a:rPr lang="en-US" altLang="en-US" sz="2800" b="0" dirty="0"/>
              <a:t>Currently, </a:t>
            </a:r>
            <a:r>
              <a:rPr lang="en-US" altLang="en-US" sz="2800" b="0" dirty="0">
                <a:solidFill>
                  <a:schemeClr val="tx2"/>
                </a:solidFill>
              </a:rPr>
              <a:t>DNA damage </a:t>
            </a:r>
            <a:r>
              <a:rPr lang="en-US" altLang="en-US" sz="2800" b="0" dirty="0"/>
              <a:t>by </a:t>
            </a:r>
            <a:r>
              <a:rPr lang="en-US" altLang="en-US" sz="2800" b="0" dirty="0">
                <a:solidFill>
                  <a:schemeClr val="tx2"/>
                </a:solidFill>
              </a:rPr>
              <a:t>UV radiation </a:t>
            </a:r>
            <a:r>
              <a:rPr lang="en-US" altLang="en-US" sz="2800" b="0" dirty="0"/>
              <a:t>from </a:t>
            </a:r>
            <a:r>
              <a:rPr lang="en-US" altLang="en-US" sz="2800" b="0" dirty="0">
                <a:solidFill>
                  <a:schemeClr val="tx2"/>
                </a:solidFill>
              </a:rPr>
              <a:t>NPs</a:t>
            </a:r>
            <a:r>
              <a:rPr lang="en-US" altLang="en-US" sz="2800" b="0" dirty="0"/>
              <a:t> has not been recognized because </a:t>
            </a:r>
            <a:r>
              <a:rPr lang="en-US" altLang="en-US" sz="2800" b="0" dirty="0" smtClean="0"/>
              <a:t>scientists based on </a:t>
            </a:r>
            <a:r>
              <a:rPr lang="en-US" altLang="en-US" sz="2800" b="0" dirty="0">
                <a:solidFill>
                  <a:schemeClr val="tx2"/>
                </a:solidFill>
              </a:rPr>
              <a:t>classical physics </a:t>
            </a:r>
            <a:r>
              <a:rPr lang="en-US" altLang="en-US" sz="2800" b="0" dirty="0" smtClean="0">
                <a:solidFill>
                  <a:schemeClr val="tx2"/>
                </a:solidFill>
              </a:rPr>
              <a:t> </a:t>
            </a:r>
            <a:r>
              <a:rPr lang="en-US" altLang="en-US" sz="2800" b="0" dirty="0" smtClean="0"/>
              <a:t>argue heat absorbed in NPs is conserved by </a:t>
            </a:r>
            <a:r>
              <a:rPr lang="en-US" altLang="en-US" sz="2800" b="0" dirty="0"/>
              <a:t>increasing </a:t>
            </a:r>
            <a:r>
              <a:rPr lang="en-US" altLang="en-US" sz="2800" b="0" dirty="0">
                <a:solidFill>
                  <a:schemeClr val="tx2"/>
                </a:solidFill>
              </a:rPr>
              <a:t>NP</a:t>
            </a:r>
            <a:r>
              <a:rPr lang="en-US" altLang="en-US" sz="2800" b="0" dirty="0"/>
              <a:t> </a:t>
            </a:r>
            <a:r>
              <a:rPr lang="en-US" altLang="en-US" sz="2800" b="0" dirty="0" smtClean="0">
                <a:solidFill>
                  <a:schemeClr val="tx2"/>
                </a:solidFill>
              </a:rPr>
              <a:t>temperature </a:t>
            </a:r>
          </a:p>
          <a:p>
            <a:pPr algn="ctr">
              <a:buNone/>
            </a:pPr>
            <a:endParaRPr lang="en-US" altLang="en-US" sz="800" b="0" dirty="0">
              <a:solidFill>
                <a:schemeClr val="tx2"/>
              </a:solidFill>
            </a:endParaRPr>
          </a:p>
          <a:p>
            <a:pPr algn="ctr">
              <a:buFontTx/>
              <a:buNone/>
            </a:pPr>
            <a:r>
              <a:rPr lang="en-US" altLang="en-US" sz="2800" b="0" dirty="0" smtClean="0"/>
              <a:t>But </a:t>
            </a:r>
            <a:r>
              <a:rPr lang="en-US" altLang="en-US" sz="2800" b="0" dirty="0" smtClean="0">
                <a:solidFill>
                  <a:schemeClr val="tx2"/>
                </a:solidFill>
              </a:rPr>
              <a:t>NP</a:t>
            </a:r>
            <a:r>
              <a:rPr lang="en-US" altLang="en-US" sz="2800" b="0" dirty="0" smtClean="0"/>
              <a:t> temperature </a:t>
            </a:r>
            <a:r>
              <a:rPr lang="en-US" altLang="en-US" sz="2800" b="0" dirty="0" smtClean="0"/>
              <a:t>changes </a:t>
            </a:r>
            <a:r>
              <a:rPr lang="en-US" altLang="en-US" sz="2800" b="0" dirty="0" smtClean="0"/>
              <a:t>from body heat are </a:t>
            </a:r>
            <a:r>
              <a:rPr lang="en-US" altLang="en-US" sz="2800" b="0" dirty="0" smtClean="0"/>
              <a:t>negligible </a:t>
            </a:r>
            <a:r>
              <a:rPr lang="en-US" altLang="en-US" sz="2800" b="0" dirty="0" smtClean="0">
                <a:sym typeface="Symbol"/>
              </a:rPr>
              <a:t> </a:t>
            </a:r>
            <a:r>
              <a:rPr lang="en-US" altLang="en-US" sz="2800" b="0" dirty="0" smtClean="0">
                <a:solidFill>
                  <a:schemeClr val="tx2"/>
                </a:solidFill>
                <a:sym typeface="Symbol"/>
              </a:rPr>
              <a:t>no DNA damage</a:t>
            </a:r>
            <a:endParaRPr lang="en-US" altLang="en-US" sz="2800" b="0" dirty="0" smtClean="0">
              <a:solidFill>
                <a:schemeClr val="tx2"/>
              </a:solidFill>
            </a:endParaRPr>
          </a:p>
          <a:p>
            <a:pPr algn="ctr">
              <a:buFontTx/>
              <a:buNone/>
            </a:pPr>
            <a:endParaRPr lang="en-US" altLang="en-US" sz="800" b="0" dirty="0"/>
          </a:p>
          <a:p>
            <a:pPr algn="ctr">
              <a:buFontTx/>
              <a:buNone/>
            </a:pPr>
            <a:r>
              <a:rPr lang="en-US" altLang="en-US" sz="2800" b="0" dirty="0">
                <a:solidFill>
                  <a:schemeClr val="tx2"/>
                </a:solidFill>
              </a:rPr>
              <a:t>DNA damage </a:t>
            </a:r>
            <a:r>
              <a:rPr lang="en-US" altLang="en-US" sz="2800" b="0" dirty="0"/>
              <a:t>is therefore thought to</a:t>
            </a:r>
            <a:r>
              <a:rPr lang="en-US" altLang="en-US" sz="2800" b="0" dirty="0">
                <a:solidFill>
                  <a:schemeClr val="tx2"/>
                </a:solidFill>
              </a:rPr>
              <a:t> only</a:t>
            </a:r>
            <a:r>
              <a:rPr lang="en-US" altLang="en-US" sz="2800" b="0" dirty="0"/>
              <a:t> occur by </a:t>
            </a:r>
            <a:r>
              <a:rPr lang="en-US" altLang="en-US" sz="2800" b="0" dirty="0">
                <a:solidFill>
                  <a:schemeClr val="tx2"/>
                </a:solidFill>
              </a:rPr>
              <a:t>chemical reaction </a:t>
            </a:r>
            <a:r>
              <a:rPr lang="en-US" altLang="en-US" sz="2800" b="0" dirty="0" smtClean="0"/>
              <a:t>as NPs physically </a:t>
            </a:r>
            <a:r>
              <a:rPr lang="en-US" altLang="en-US" sz="2800" b="0" dirty="0" smtClean="0">
                <a:solidFill>
                  <a:schemeClr val="tx2"/>
                </a:solidFill>
              </a:rPr>
              <a:t>contact</a:t>
            </a:r>
            <a:r>
              <a:rPr lang="en-US" altLang="en-US" sz="2800" b="0" dirty="0" smtClean="0"/>
              <a:t> </a:t>
            </a:r>
            <a:r>
              <a:rPr lang="en-US" altLang="en-US" sz="2800" b="0" dirty="0"/>
              <a:t>the </a:t>
            </a:r>
            <a:r>
              <a:rPr lang="en-US" altLang="en-US" sz="2800" b="0" dirty="0" smtClean="0"/>
              <a:t>DNA, but this may </a:t>
            </a:r>
            <a:r>
              <a:rPr lang="en-US" altLang="en-US" sz="2800" b="0" dirty="0"/>
              <a:t>be dismissed as </a:t>
            </a:r>
            <a:r>
              <a:rPr lang="en-US" altLang="en-US" sz="2800" b="0" dirty="0">
                <a:solidFill>
                  <a:schemeClr val="tx2"/>
                </a:solidFill>
              </a:rPr>
              <a:t>chemically </a:t>
            </a:r>
            <a:r>
              <a:rPr lang="en-US" altLang="en-US" sz="2800" b="0" dirty="0" smtClean="0">
                <a:solidFill>
                  <a:schemeClr val="tx2"/>
                </a:solidFill>
              </a:rPr>
              <a:t>inert</a:t>
            </a:r>
            <a:r>
              <a:rPr lang="en-US" altLang="en-US" sz="2800" b="0" dirty="0"/>
              <a:t> (quartz)</a:t>
            </a:r>
            <a:r>
              <a:rPr lang="en-US" altLang="en-US" sz="2800" b="0" dirty="0" smtClean="0">
                <a:solidFill>
                  <a:schemeClr val="tx2"/>
                </a:solidFill>
              </a:rPr>
              <a:t> </a:t>
            </a:r>
            <a:r>
              <a:rPr lang="en-US" altLang="en-US" sz="2800" b="0" dirty="0">
                <a:solidFill>
                  <a:schemeClr val="tx2"/>
                </a:solidFill>
              </a:rPr>
              <a:t>NPs</a:t>
            </a:r>
            <a:r>
              <a:rPr lang="en-US" altLang="en-US" sz="2800" b="0" dirty="0"/>
              <a:t> </a:t>
            </a:r>
            <a:r>
              <a:rPr lang="en-US" altLang="en-US" sz="2800" b="0" dirty="0" smtClean="0"/>
              <a:t>also damage DNA</a:t>
            </a:r>
            <a:r>
              <a:rPr lang="en-US" altLang="en-US" sz="2800" b="0" dirty="0"/>
              <a:t>. </a:t>
            </a:r>
          </a:p>
        </p:txBody>
      </p:sp>
      <p:sp>
        <p:nvSpPr>
          <p:cNvPr id="38917" name="Text Box 6"/>
          <p:cNvSpPr txBox="1">
            <a:spLocks noChangeArrowheads="1"/>
          </p:cNvSpPr>
          <p:nvPr/>
        </p:nvSpPr>
        <p:spPr bwMode="auto">
          <a:xfrm>
            <a:off x="8610600" y="60198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3200" b="1">
                <a:solidFill>
                  <a:schemeClr val="tx1"/>
                </a:solidFill>
                <a:latin typeface="Arial" charset="0"/>
              </a:defRPr>
            </a:lvl1pPr>
            <a:lvl2pPr marL="742950" indent="-285750">
              <a:buChar char="–"/>
              <a:defRPr sz="2800" b="1">
                <a:solidFill>
                  <a:schemeClr val="tx1"/>
                </a:solidFill>
                <a:latin typeface="Arial" charset="0"/>
              </a:defRPr>
            </a:lvl2pPr>
            <a:lvl3pPr marL="1143000" indent="-228600">
              <a:defRPr sz="2400" b="1">
                <a:solidFill>
                  <a:schemeClr val="tx1"/>
                </a:solidFill>
                <a:latin typeface="Arial" charset="0"/>
              </a:defRPr>
            </a:lvl3pPr>
            <a:lvl4pPr marL="1600200" indent="-228600">
              <a:buChar char="–"/>
              <a:defRPr sz="2000" b="1">
                <a:solidFill>
                  <a:schemeClr val="tx1"/>
                </a:solidFill>
                <a:latin typeface="Arial" charset="0"/>
              </a:defRPr>
            </a:lvl4pPr>
            <a:lvl5pPr marL="2057400" indent="-228600">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spcBef>
                <a:spcPct val="50000"/>
              </a:spcBef>
              <a:buFontTx/>
              <a:buNone/>
            </a:pPr>
            <a:r>
              <a:rPr lang="en-US" altLang="zh-TW" sz="2800">
                <a:ea typeface="新細明體" charset="-120"/>
              </a:rPr>
              <a:t>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FF00"/>
      </a:hlink>
      <a:folHlink>
        <a:srgbClr val="96969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Tx/>
          <a:buSzTx/>
          <a:buFontTx/>
          <a:buChar char="•"/>
          <a:tabLst/>
          <a:defRPr kumimoji="0" lang="en-US" altLang="en-US" sz="2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Tx/>
          <a:buSzTx/>
          <a:buFontTx/>
          <a:buChar char="•"/>
          <a:tabLst/>
          <a:defRPr kumimoji="0" lang="en-US" altLang="en-US" sz="2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FFFF"/>
        </a:hlink>
        <a:folHlink>
          <a:srgbClr val="969696"/>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FF00"/>
        </a:hlink>
        <a:folHlink>
          <a:srgbClr val="96969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9">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FF00"/>
      </a:hlink>
      <a:folHlink>
        <a:srgbClr val="96969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0" fontAlgn="base" latinLnBrk="0" hangingPunct="0">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0" fontAlgn="base" latinLnBrk="0" hangingPunct="0">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FFFF"/>
        </a:hlink>
        <a:folHlink>
          <a:srgbClr val="969696"/>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FF00"/>
        </a:hlink>
        <a:folHlink>
          <a:srgbClr val="969696"/>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9">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FF00"/>
      </a:hlink>
      <a:folHlink>
        <a:srgbClr val="96969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0" fontAlgn="base" latinLnBrk="0" hangingPunct="0">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0" fontAlgn="base" latinLnBrk="0" hangingPunct="0">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FFFF"/>
        </a:hlink>
        <a:folHlink>
          <a:srgbClr val="969696"/>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FF00"/>
        </a:hlink>
        <a:folHlink>
          <a:srgbClr val="969696"/>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8999</TotalTime>
  <Words>2028</Words>
  <Application>Microsoft Office PowerPoint</Application>
  <PresentationFormat>Letter Paper (8.5x11 in)</PresentationFormat>
  <Paragraphs>285</Paragraphs>
  <Slides>28</Slides>
  <Notes>5</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28</vt:i4>
      </vt:variant>
    </vt:vector>
  </HeadingPairs>
  <TitlesOfParts>
    <vt:vector size="32" baseType="lpstr">
      <vt:lpstr>Default Design</vt:lpstr>
      <vt:lpstr>1_Default Design</vt:lpstr>
      <vt:lpstr>2_Default Design</vt:lpstr>
      <vt:lpstr>Equation</vt:lpstr>
      <vt:lpstr>Cancer caused by UV radiation from Nanoparticles  in GM food?</vt:lpstr>
      <vt:lpstr>Introduction</vt:lpstr>
      <vt:lpstr>Problem</vt:lpstr>
      <vt:lpstr> Question</vt:lpstr>
      <vt:lpstr>Health Concerns</vt:lpstr>
      <vt:lpstr>Pros and Cons</vt:lpstr>
      <vt:lpstr>Proposal</vt:lpstr>
      <vt:lpstr>UV Mechanism </vt:lpstr>
      <vt:lpstr>DNA Damage from NPs</vt:lpstr>
      <vt:lpstr>Quantum Mechanics</vt:lpstr>
      <vt:lpstr>EM Radiation Level</vt:lpstr>
      <vt:lpstr>QED Mechanism</vt:lpstr>
      <vt:lpstr>Model </vt:lpstr>
      <vt:lpstr>PowerPoint Presentation</vt:lpstr>
      <vt:lpstr>EM Confinement</vt:lpstr>
      <vt:lpstr>EM Emission</vt:lpstr>
      <vt:lpstr>Discussion</vt:lpstr>
      <vt:lpstr>Cell survival v. DNA Damage</vt:lpstr>
      <vt:lpstr>Bulk v. Nano</vt:lpstr>
      <vt:lpstr>Oxidative Stress v. QED</vt:lpstr>
      <vt:lpstr>Conclusions</vt:lpstr>
      <vt:lpstr>Nobel Laureates and Greenpeace</vt:lpstr>
      <vt:lpstr>Letter</vt:lpstr>
      <vt:lpstr>Question</vt:lpstr>
      <vt:lpstr>Causal Relation </vt:lpstr>
      <vt:lpstr>Legal Argument</vt:lpstr>
      <vt:lpstr>FDA and US Politics</vt:lpstr>
      <vt:lpstr>      Questions &amp; Papers</vt:lpstr>
    </vt:vector>
  </TitlesOfParts>
  <Company>TMS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skendall</dc:creator>
  <cp:lastModifiedBy>Acer</cp:lastModifiedBy>
  <cp:revision>414</cp:revision>
  <dcterms:created xsi:type="dcterms:W3CDTF">2002-07-09T18:53:13Z</dcterms:created>
  <dcterms:modified xsi:type="dcterms:W3CDTF">2016-07-27T04:24:51Z</dcterms:modified>
</cp:coreProperties>
</file>