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354" r:id="rId3"/>
    <p:sldId id="356" r:id="rId4"/>
    <p:sldId id="382" r:id="rId5"/>
    <p:sldId id="371" r:id="rId6"/>
    <p:sldId id="370" r:id="rId7"/>
    <p:sldId id="369" r:id="rId8"/>
    <p:sldId id="381" r:id="rId9"/>
    <p:sldId id="390" r:id="rId10"/>
    <p:sldId id="380" r:id="rId11"/>
    <p:sldId id="384" r:id="rId12"/>
    <p:sldId id="385" r:id="rId13"/>
    <p:sldId id="386" r:id="rId14"/>
    <p:sldId id="391" r:id="rId15"/>
    <p:sldId id="392" r:id="rId16"/>
    <p:sldId id="393" r:id="rId17"/>
    <p:sldId id="394" r:id="rId18"/>
    <p:sldId id="387" r:id="rId19"/>
    <p:sldId id="379" r:id="rId20"/>
    <p:sldId id="375" r:id="rId21"/>
    <p:sldId id="378" r:id="rId22"/>
    <p:sldId id="363" r:id="rId23"/>
    <p:sldId id="364" r:id="rId24"/>
    <p:sldId id="366" r:id="rId25"/>
    <p:sldId id="372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02" autoAdjust="0"/>
    <p:restoredTop sz="94684" autoAdjust="0"/>
  </p:normalViewPr>
  <p:slideViewPr>
    <p:cSldViewPr>
      <p:cViewPr varScale="1">
        <p:scale>
          <a:sx n="70" d="100"/>
          <a:sy n="70" d="100"/>
        </p:scale>
        <p:origin x="-7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211845739337216"/>
          <c:y val="0.10062198322770632"/>
          <c:w val="0.59502537182852144"/>
          <c:h val="0.70298993875765503"/>
        </c:manualLayout>
      </c:layout>
      <c:scatterChart>
        <c:scatterStyle val="smoothMarker"/>
        <c:varyColors val="0"/>
        <c:ser>
          <c:idx val="0"/>
          <c:order val="0"/>
          <c:spPr>
            <a:ln w="57150" cap="rnd">
              <a:solidFill>
                <a:schemeClr val="accent2">
                  <a:shade val="76000"/>
                  <a:alpha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Sheet2!$A$1:$A$15</c:f>
              <c:numCache>
                <c:formatCode>General</c:formatCode>
                <c:ptCount val="15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10</c:v>
                </c:pt>
                <c:pt idx="5">
                  <c:v>30</c:v>
                </c:pt>
                <c:pt idx="6">
                  <c:v>50</c:v>
                </c:pt>
                <c:pt idx="7">
                  <c:v>70</c:v>
                </c:pt>
                <c:pt idx="8">
                  <c:v>100</c:v>
                </c:pt>
                <c:pt idx="9">
                  <c:v>150</c:v>
                </c:pt>
                <c:pt idx="10">
                  <c:v>200</c:v>
                </c:pt>
                <c:pt idx="11">
                  <c:v>300</c:v>
                </c:pt>
                <c:pt idx="12">
                  <c:v>500</c:v>
                </c:pt>
                <c:pt idx="13">
                  <c:v>700</c:v>
                </c:pt>
                <c:pt idx="14">
                  <c:v>1000</c:v>
                </c:pt>
              </c:numCache>
            </c:numRef>
          </c:xVal>
          <c:yVal>
            <c:numRef>
              <c:f>Sheet2!$D$1:$D$15</c:f>
              <c:numCache>
                <c:formatCode>General</c:formatCode>
                <c:ptCount val="15"/>
                <c:pt idx="0">
                  <c:v>4.0000000000000001E-3</c:v>
                </c:pt>
                <c:pt idx="1">
                  <c:v>1.2E-2</c:v>
                </c:pt>
                <c:pt idx="2">
                  <c:v>0.02</c:v>
                </c:pt>
                <c:pt idx="3">
                  <c:v>2.8000000000000001E-2</c:v>
                </c:pt>
                <c:pt idx="4">
                  <c:v>0.04</c:v>
                </c:pt>
                <c:pt idx="5">
                  <c:v>0.12</c:v>
                </c:pt>
                <c:pt idx="6">
                  <c:v>0.2</c:v>
                </c:pt>
                <c:pt idx="7">
                  <c:v>0.28000000000000003</c:v>
                </c:pt>
                <c:pt idx="8">
                  <c:v>0.4</c:v>
                </c:pt>
                <c:pt idx="9">
                  <c:v>0.6</c:v>
                </c:pt>
                <c:pt idx="10">
                  <c:v>0.8</c:v>
                </c:pt>
                <c:pt idx="11">
                  <c:v>1.2</c:v>
                </c:pt>
                <c:pt idx="12">
                  <c:v>2</c:v>
                </c:pt>
                <c:pt idx="13">
                  <c:v>2.8</c:v>
                </c:pt>
                <c:pt idx="14">
                  <c:v>4</c:v>
                </c:pt>
              </c:numCache>
            </c:numRef>
          </c:yVal>
          <c:smooth val="1"/>
        </c:ser>
        <c:ser>
          <c:idx val="1"/>
          <c:order val="1"/>
          <c:spPr>
            <a:ln w="57150" cap="rnd">
              <a:solidFill>
                <a:schemeClr val="tx2">
                  <a:alpha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Sheet2!$A$1:$A$15</c:f>
              <c:numCache>
                <c:formatCode>General</c:formatCode>
                <c:ptCount val="15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10</c:v>
                </c:pt>
                <c:pt idx="5">
                  <c:v>30</c:v>
                </c:pt>
                <c:pt idx="6">
                  <c:v>50</c:v>
                </c:pt>
                <c:pt idx="7">
                  <c:v>70</c:v>
                </c:pt>
                <c:pt idx="8">
                  <c:v>100</c:v>
                </c:pt>
                <c:pt idx="9">
                  <c:v>150</c:v>
                </c:pt>
                <c:pt idx="10">
                  <c:v>200</c:v>
                </c:pt>
                <c:pt idx="11">
                  <c:v>300</c:v>
                </c:pt>
                <c:pt idx="12">
                  <c:v>500</c:v>
                </c:pt>
                <c:pt idx="13">
                  <c:v>700</c:v>
                </c:pt>
                <c:pt idx="14">
                  <c:v>1000</c:v>
                </c:pt>
              </c:numCache>
            </c:numRef>
          </c:xVal>
          <c:yVal>
            <c:numRef>
              <c:f>Sheet2!$E$1:$E$15</c:f>
              <c:numCache>
                <c:formatCode>General</c:formatCode>
                <c:ptCount val="15"/>
                <c:pt idx="0">
                  <c:v>8.0000000000000002E-3</c:v>
                </c:pt>
                <c:pt idx="1">
                  <c:v>2.4E-2</c:v>
                </c:pt>
                <c:pt idx="2">
                  <c:v>0.04</c:v>
                </c:pt>
                <c:pt idx="3">
                  <c:v>5.6000000000000001E-2</c:v>
                </c:pt>
                <c:pt idx="4">
                  <c:v>0.08</c:v>
                </c:pt>
                <c:pt idx="5">
                  <c:v>0.24</c:v>
                </c:pt>
                <c:pt idx="6">
                  <c:v>0.4</c:v>
                </c:pt>
                <c:pt idx="7">
                  <c:v>0.56000000000000005</c:v>
                </c:pt>
                <c:pt idx="8">
                  <c:v>0.8</c:v>
                </c:pt>
                <c:pt idx="9">
                  <c:v>1.2</c:v>
                </c:pt>
                <c:pt idx="10">
                  <c:v>1.6</c:v>
                </c:pt>
                <c:pt idx="11">
                  <c:v>2.4</c:v>
                </c:pt>
                <c:pt idx="12">
                  <c:v>4</c:v>
                </c:pt>
                <c:pt idx="13">
                  <c:v>5.6</c:v>
                </c:pt>
                <c:pt idx="14">
                  <c:v>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322624"/>
        <c:axId val="23324160"/>
      </c:scatterChart>
      <c:valAx>
        <c:axId val="23322624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out"/>
        <c:tickLblPos val="nextTo"/>
        <c:spPr>
          <a:noFill/>
          <a:ln>
            <a:solidFill>
              <a:schemeClr val="tx1">
                <a:lumMod val="25000"/>
                <a:lumOff val="75000"/>
              </a:schemeClr>
            </a:solidFill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24160"/>
        <c:crossesAt val="1E-3"/>
        <c:crossBetween val="midCat"/>
      </c:valAx>
      <c:valAx>
        <c:axId val="2332416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out"/>
        <c:tickLblPos val="nextTo"/>
        <c:spPr>
          <a:noFill/>
          <a:ln>
            <a:solidFill>
              <a:schemeClr val="tx1">
                <a:lumMod val="25000"/>
                <a:lumOff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226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4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>
        <a:solidFill>
          <a:schemeClr val="tx1">
            <a:lumMod val="15000"/>
            <a:lumOff val="85000"/>
          </a:schemeClr>
        </a:solidFill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>
            <a:alpha val="6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38100">
        <a:solidFill>
          <a:schemeClr val="phClr">
            <a:alpha val="60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>
        <a:solidFill>
          <a:schemeClr val="tx1">
            <a:lumMod val="15000"/>
            <a:lumOff val="85000"/>
          </a:schemeClr>
        </a:solidFill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>
        <a:solidFill>
          <a:schemeClr val="tx1">
            <a:lumMod val="25000"/>
            <a:lumOff val="75000"/>
          </a:schemeClr>
        </a:solidFill>
      </a:ln>
    </cs:spPr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0.38554</cdr:x>
      <cdr:y>0.88814</cdr:y>
    </cdr:from>
    <cdr:to>
      <cdr:x>0.93963</cdr:x>
      <cdr:y>0.99795</cdr:y>
    </cdr:to>
    <cdr:sp macro="" textlink="">
      <cdr:nvSpPr>
        <cdr:cNvPr id="3" name="Text Box 2"/>
        <cdr:cNvSpPr txBox="1"/>
      </cdr:nvSpPr>
      <cdr:spPr>
        <a:xfrm xmlns:a="http://schemas.openxmlformats.org/drawingml/2006/main">
          <a:off x="1254936" y="1734207"/>
          <a:ext cx="1803574" cy="214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>
              <a:solidFill>
                <a:schemeClr val="tx1"/>
              </a:solidFill>
            </a:rPr>
            <a:t>Nanostructure</a:t>
          </a:r>
          <a:r>
            <a:rPr lang="en-US" sz="1400" baseline="0" dirty="0">
              <a:solidFill>
                <a:schemeClr val="tx1"/>
              </a:solidFill>
            </a:rPr>
            <a:t> </a:t>
          </a:r>
          <a:r>
            <a:rPr lang="en-US" sz="1400" dirty="0">
              <a:solidFill>
                <a:schemeClr val="tx1"/>
              </a:solidFill>
            </a:rPr>
            <a:t> Thickness - </a:t>
          </a:r>
          <a:r>
            <a:rPr lang="en-US" sz="1400" i="1" dirty="0">
              <a:solidFill>
                <a:schemeClr val="tx1"/>
              </a:solidFill>
            </a:rPr>
            <a:t>d</a:t>
          </a:r>
          <a:r>
            <a:rPr lang="en-US" sz="1400" dirty="0">
              <a:solidFill>
                <a:schemeClr val="tx1"/>
              </a:solidFill>
            </a:rPr>
            <a:t> - nm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0.12857</cdr:x>
      <cdr:y>0.90562</cdr:y>
    </cdr:to>
    <cdr:sp macro="" textlink="">
      <cdr:nvSpPr>
        <cdr:cNvPr id="4" name="Text Box 3"/>
        <cdr:cNvSpPr txBox="1"/>
      </cdr:nvSpPr>
      <cdr:spPr>
        <a:xfrm xmlns:a="http://schemas.openxmlformats.org/drawingml/2006/main" rot="16200000">
          <a:off x="-1106273" y="1106273"/>
          <a:ext cx="2898346" cy="6858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>
              <a:solidFill>
                <a:schemeClr val="tx1"/>
              </a:solidFill>
            </a:rPr>
            <a:t>QED </a:t>
          </a:r>
          <a:r>
            <a:rPr lang="en-US" sz="1400" dirty="0" smtClean="0">
              <a:solidFill>
                <a:schemeClr val="tx1"/>
              </a:solidFill>
            </a:rPr>
            <a:t>Radiation</a:t>
          </a:r>
        </a:p>
        <a:p xmlns:a="http://schemas.openxmlformats.org/drawingml/2006/main">
          <a:pPr algn="ctr"/>
          <a:endParaRPr lang="en-US" sz="800" dirty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en-US" sz="1400" dirty="0" smtClean="0">
              <a:solidFill>
                <a:schemeClr val="tx1"/>
              </a:solidFill>
            </a:rPr>
            <a:t>   </a:t>
          </a:r>
          <a:r>
            <a:rPr lang="en-US" sz="1400" dirty="0">
              <a:solidFill>
                <a:schemeClr val="tx1"/>
              </a:solidFill>
            </a:rPr>
            <a:t>Wavelength -</a:t>
          </a:r>
          <a:r>
            <a:rPr lang="en-US" sz="1400" i="1" baseline="0" dirty="0">
              <a:solidFill>
                <a:schemeClr val="tx1"/>
              </a:solidFill>
            </a:rPr>
            <a:t> </a:t>
          </a:r>
          <a:r>
            <a:rPr lang="en-US" sz="1400" i="1" baseline="0" dirty="0">
              <a:solidFill>
                <a:schemeClr val="tx1"/>
              </a:solidFill>
              <a:sym typeface="Symbol"/>
            </a:rPr>
            <a:t></a:t>
          </a:r>
          <a:r>
            <a:rPr lang="en-US" sz="1400" baseline="0" dirty="0">
              <a:solidFill>
                <a:schemeClr val="tx1"/>
              </a:solidFill>
              <a:sym typeface="Symbol"/>
            </a:rPr>
            <a:t> - microns</a:t>
          </a:r>
          <a:endParaRPr lang="en-US" sz="14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0.122</cdr:x>
      <cdr:y>0.53723</cdr:y>
    </cdr:from>
    <cdr:to>
      <cdr:x>0.21857</cdr:x>
      <cdr:y>0.53723</cdr:y>
    </cdr:to>
    <cdr:cxnSp macro="">
      <cdr:nvCxnSpPr>
        <cdr:cNvPr id="7" name="Straight Connector 6"/>
        <cdr:cNvCxnSpPr/>
      </cdr:nvCxnSpPr>
      <cdr:spPr>
        <a:xfrm xmlns:a="http://schemas.openxmlformats.org/drawingml/2006/main">
          <a:off x="397111" y="1049001"/>
          <a:ext cx="314336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0.12631</cdr:x>
      <cdr:y>0.27323</cdr:y>
    </cdr:from>
    <cdr:to>
      <cdr:x>0.22288</cdr:x>
      <cdr:y>0.27323</cdr:y>
    </cdr:to>
    <cdr:cxnSp macro="">
      <cdr:nvCxnSpPr>
        <cdr:cNvPr id="8" name="Straight Connector 7"/>
        <cdr:cNvCxnSpPr/>
      </cdr:nvCxnSpPr>
      <cdr:spPr>
        <a:xfrm xmlns:a="http://schemas.openxmlformats.org/drawingml/2006/main">
          <a:off x="411130" y="533508"/>
          <a:ext cx="314336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0.12017</cdr:x>
      <cdr:y>0.37017</cdr:y>
    </cdr:from>
    <cdr:to>
      <cdr:x>0.21674</cdr:x>
      <cdr:y>0.37017</cdr:y>
    </cdr:to>
    <cdr:cxnSp macro="">
      <cdr:nvCxnSpPr>
        <cdr:cNvPr id="10" name="Straight Connector 9"/>
        <cdr:cNvCxnSpPr/>
      </cdr:nvCxnSpPr>
      <cdr:spPr>
        <a:xfrm xmlns:a="http://schemas.openxmlformats.org/drawingml/2006/main">
          <a:off x="391151" y="722797"/>
          <a:ext cx="314337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0.11399</cdr:x>
      <cdr:y>0.78427</cdr:y>
    </cdr:from>
    <cdr:to>
      <cdr:x>0.21056</cdr:x>
      <cdr:y>0.78427</cdr:y>
    </cdr:to>
    <cdr:cxnSp macro="">
      <cdr:nvCxnSpPr>
        <cdr:cNvPr id="11" name="Straight Connector 10"/>
        <cdr:cNvCxnSpPr/>
      </cdr:nvCxnSpPr>
      <cdr:spPr>
        <a:xfrm xmlns:a="http://schemas.openxmlformats.org/drawingml/2006/main">
          <a:off x="371042" y="1531376"/>
          <a:ext cx="314336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0.14286</cdr:x>
      <cdr:y>0.14286</cdr:y>
    </cdr:from>
    <cdr:to>
      <cdr:x>0.23348</cdr:x>
      <cdr:y>0.24105</cdr:y>
    </cdr:to>
    <cdr:sp macro="" textlink="">
      <cdr:nvSpPr>
        <cdr:cNvPr id="13" name="Text Box 12"/>
        <cdr:cNvSpPr txBox="1"/>
      </cdr:nvSpPr>
      <cdr:spPr>
        <a:xfrm xmlns:a="http://schemas.openxmlformats.org/drawingml/2006/main">
          <a:off x="762000" y="457200"/>
          <a:ext cx="483367" cy="3142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>
              <a:solidFill>
                <a:schemeClr val="tx1"/>
              </a:solidFill>
            </a:rPr>
            <a:t>IR</a:t>
          </a:r>
        </a:p>
      </cdr:txBody>
    </cdr:sp>
  </cdr:relSizeAnchor>
  <cdr:relSizeAnchor xmlns:cdr="http://schemas.openxmlformats.org/drawingml/2006/chartDrawing">
    <cdr:from>
      <cdr:x>0.12857</cdr:x>
      <cdr:y>0.27261</cdr:y>
    </cdr:from>
    <cdr:to>
      <cdr:x>0.2822</cdr:x>
      <cdr:y>0.38573</cdr:y>
    </cdr:to>
    <cdr:sp macro="" textlink="">
      <cdr:nvSpPr>
        <cdr:cNvPr id="17" name="Text Box 16"/>
        <cdr:cNvSpPr txBox="1"/>
      </cdr:nvSpPr>
      <cdr:spPr>
        <a:xfrm xmlns:a="http://schemas.openxmlformats.org/drawingml/2006/main">
          <a:off x="685800" y="872451"/>
          <a:ext cx="819463" cy="3620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>
              <a:solidFill>
                <a:schemeClr val="tx1"/>
              </a:solidFill>
            </a:rPr>
            <a:t>VIS</a:t>
          </a:r>
        </a:p>
      </cdr:txBody>
    </cdr:sp>
  </cdr:relSizeAnchor>
  <cdr:relSizeAnchor xmlns:cdr="http://schemas.openxmlformats.org/drawingml/2006/chartDrawing">
    <cdr:from>
      <cdr:x>0.14105</cdr:x>
      <cdr:y>0.41305</cdr:y>
    </cdr:from>
    <cdr:to>
      <cdr:x>0.2804</cdr:x>
      <cdr:y>0.5441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752377" y="1321920"/>
          <a:ext cx="743255" cy="419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>
              <a:solidFill>
                <a:schemeClr val="tx1"/>
              </a:solidFill>
            </a:rPr>
            <a:t>UV</a:t>
          </a:r>
        </a:p>
      </cdr:txBody>
    </cdr:sp>
  </cdr:relSizeAnchor>
  <cdr:relSizeAnchor xmlns:cdr="http://schemas.openxmlformats.org/drawingml/2006/chartDrawing">
    <cdr:from>
      <cdr:x>0.1228</cdr:x>
      <cdr:y>0.07385</cdr:y>
    </cdr:from>
    <cdr:to>
      <cdr:x>0.21937</cdr:x>
      <cdr:y>0.07385</cdr:y>
    </cdr:to>
    <cdr:cxnSp macro="">
      <cdr:nvCxnSpPr>
        <cdr:cNvPr id="14" name="Straight Connector 13"/>
        <cdr:cNvCxnSpPr/>
      </cdr:nvCxnSpPr>
      <cdr:spPr>
        <a:xfrm xmlns:a="http://schemas.openxmlformats.org/drawingml/2006/main">
          <a:off x="399720" y="144208"/>
          <a:ext cx="314336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0.12857</cdr:x>
      <cdr:y>0.61905</cdr:y>
    </cdr:from>
    <cdr:to>
      <cdr:x>0.25544</cdr:x>
      <cdr:y>0.71724</cdr:y>
    </cdr:to>
    <cdr:sp macro="" textlink="">
      <cdr:nvSpPr>
        <cdr:cNvPr id="9" name="Text Box 8"/>
        <cdr:cNvSpPr txBox="1"/>
      </cdr:nvSpPr>
      <cdr:spPr>
        <a:xfrm xmlns:a="http://schemas.openxmlformats.org/drawingml/2006/main">
          <a:off x="685800" y="1981200"/>
          <a:ext cx="676725" cy="3142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>
              <a:solidFill>
                <a:schemeClr val="tx1"/>
              </a:solidFill>
            </a:rPr>
            <a:t>EUV</a:t>
          </a:r>
        </a:p>
      </cdr:txBody>
    </cdr:sp>
  </cdr:relSizeAnchor>
  <cdr:relSizeAnchor xmlns:cdr="http://schemas.openxmlformats.org/drawingml/2006/chartDrawing">
    <cdr:from>
      <cdr:x>0.67996</cdr:x>
      <cdr:y>0.0965</cdr:y>
    </cdr:from>
    <cdr:to>
      <cdr:x>0.67996</cdr:x>
      <cdr:y>0.81027</cdr:y>
    </cdr:to>
    <cdr:cxnSp macro="">
      <cdr:nvCxnSpPr>
        <cdr:cNvPr id="15" name="Straight Connector 14"/>
        <cdr:cNvCxnSpPr/>
      </cdr:nvCxnSpPr>
      <cdr:spPr>
        <a:xfrm xmlns:a="http://schemas.openxmlformats.org/drawingml/2006/main" flipV="1">
          <a:off x="2213268" y="188419"/>
          <a:ext cx="0" cy="139372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0.78392</cdr:x>
      <cdr:y>0.09608</cdr:y>
    </cdr:from>
    <cdr:to>
      <cdr:x>0.78392</cdr:x>
      <cdr:y>0.80985</cdr:y>
    </cdr:to>
    <cdr:cxnSp macro="">
      <cdr:nvCxnSpPr>
        <cdr:cNvPr id="19" name="Straight Connector 18"/>
        <cdr:cNvCxnSpPr/>
      </cdr:nvCxnSpPr>
      <cdr:spPr>
        <a:xfrm xmlns:a="http://schemas.openxmlformats.org/drawingml/2006/main" flipV="1">
          <a:off x="2551659" y="187599"/>
          <a:ext cx="0" cy="139372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0.3407</cdr:x>
      <cdr:y>0.39276</cdr:y>
    </cdr:from>
    <cdr:to>
      <cdr:x>0.68191</cdr:x>
      <cdr:y>0.39423</cdr:y>
    </cdr:to>
    <cdr:cxnSp macro="">
      <cdr:nvCxnSpPr>
        <cdr:cNvPr id="21" name="Straight Connector 20"/>
        <cdr:cNvCxnSpPr/>
      </cdr:nvCxnSpPr>
      <cdr:spPr>
        <a:xfrm xmlns:a="http://schemas.openxmlformats.org/drawingml/2006/main" flipV="1">
          <a:off x="1108997" y="766916"/>
          <a:ext cx="1110635" cy="287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0.76755</cdr:x>
      <cdr:y>0.27191</cdr:y>
    </cdr:from>
    <cdr:to>
      <cdr:x>0.79519</cdr:x>
      <cdr:y>0.31799</cdr:y>
    </cdr:to>
    <cdr:sp macro="" textlink="">
      <cdr:nvSpPr>
        <cdr:cNvPr id="29" name="Oval 28"/>
        <cdr:cNvSpPr/>
      </cdr:nvSpPr>
      <cdr:spPr>
        <a:xfrm xmlns:a="http://schemas.openxmlformats.org/drawingml/2006/main">
          <a:off x="2498377" y="530943"/>
          <a:ext cx="89965" cy="89964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 w="635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0.66762</cdr:x>
      <cdr:y>0.36591</cdr:y>
    </cdr:from>
    <cdr:to>
      <cdr:x>0.69525</cdr:x>
      <cdr:y>0.41198</cdr:y>
    </cdr:to>
    <cdr:sp macro="" textlink="">
      <cdr:nvSpPr>
        <cdr:cNvPr id="30" name="Oval 29"/>
        <cdr:cNvSpPr/>
      </cdr:nvSpPr>
      <cdr:spPr>
        <a:xfrm xmlns:a="http://schemas.openxmlformats.org/drawingml/2006/main">
          <a:off x="2173094" y="714479"/>
          <a:ext cx="89965" cy="89964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 w="635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E7DF528-33EF-4E0B-8F95-70DD6E24992C}" type="datetimeFigureOut">
              <a:rPr lang="en-US"/>
              <a:pPr>
                <a:defRPr/>
              </a:pPr>
              <a:t>3/31/2016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401D2D1-74E9-40F2-B540-B5527F5581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5737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877086-EFC6-4BC5-8ED9-C5DE74D4CD0D}" type="slidenum">
              <a:rPr lang="zh-TW" altLang="en-US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zh-TW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TW" sz="900" smtClean="0">
                <a:latin typeface="Arial" charset="0"/>
              </a:rPr>
              <a:t>Enter speaker notes here.</a:t>
            </a:r>
          </a:p>
        </p:txBody>
      </p:sp>
    </p:spTree>
    <p:extLst>
      <p:ext uri="{BB962C8B-B14F-4D97-AF65-F5344CB8AC3E}">
        <p14:creationId xmlns:p14="http://schemas.microsoft.com/office/powerpoint/2010/main" val="2301661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927A1-E699-443C-8A5B-5DBA378E38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92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1D2D1-74E9-40F2-B540-B5527F5581C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626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1D2D1-74E9-40F2-B540-B5527F5581C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539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1D2D1-74E9-40F2-B540-B5527F5581C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147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>
              <a:defRPr sz="26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2983">
              <a:defRPr sz="26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2983">
              <a:defRPr sz="26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2983">
              <a:defRPr sz="26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2983">
              <a:defRPr sz="2600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C906ACA-02D0-402F-BCE8-9339F39272BD}" type="slidenum">
              <a:rPr lang="zh-TW" altLang="en-US" sz="1200">
                <a:latin typeface="Times New Roman" pitchFamily="18" charset="0"/>
              </a:rPr>
              <a:pPr/>
              <a:t>25</a:t>
            </a:fld>
            <a:endParaRPr lang="en-US" altLang="zh-TW" sz="120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z="900">
                <a:latin typeface="Arial" charset="0"/>
              </a:rPr>
              <a:t>Enter speaker notes here.</a:t>
            </a:r>
          </a:p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571313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altLang="zh-TW" smtClean="0"/>
              <a:t>Inter. Conf. Nanotechnology Modeling and Simulation (ICNMS'16)  Prague April 1 - 2, 2016</a:t>
            </a: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CB742BD8-ADCE-4F03-9AE2-8AEB8E92DF60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28259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altLang="zh-TW" smtClean="0"/>
              <a:t>Inter. Conf. Nanotechnology Modeling and Simulation (ICNMS'16)  Prague April 1 - 2, 2016</a:t>
            </a: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45FB039D-5086-4665-B0DA-4106EDF03B59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13234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altLang="zh-TW" smtClean="0"/>
              <a:t>Inter. Conf. Nanotechnology Modeling and Simulation (ICNMS'16)  Prague April 1 - 2, 2016</a:t>
            </a: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F341928F-B5B5-4E02-8DEE-CA5D09BABFBC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50762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altLang="zh-TW" smtClean="0"/>
              <a:t>Inter. Conf. Nanotechnology Modeling and Simulation (ICNMS'16)  Prague April 1 - 2, 2016</a:t>
            </a:r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A29B9E06-F511-4103-9B39-075A50F18143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43758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38100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altLang="zh-TW" smtClean="0"/>
              <a:t>Inter. Conf. Nanotechnology Modeling and Simulation (ICNMS'16)  Prague April 1 - 2, 2016</a:t>
            </a:r>
            <a:endParaRPr lang="en-US" altLang="zh-TW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ADBA5BAC-1348-4002-89DB-10C1E8D9C47F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69780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Inter. Conf. Nanotechnology Modeling and Simulation (ICNMS'16)  Prague April 1 - 2, 2016</a:t>
            </a: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C633E-D8DF-41D0-A0E1-8970EAADBE22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850971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altLang="zh-TW" smtClean="0"/>
              <a:t>Inter. Conf. Nanotechnology Modeling and Simulation (ICNMS'16)  Prague April 1 - 2, 2016</a:t>
            </a: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66490092-982C-4544-AFA6-EDE20A67F84A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7777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altLang="zh-TW" smtClean="0"/>
              <a:t>Inter. Conf. Nanotechnology Modeling and Simulation (ICNMS'16)  Prague April 1 - 2, 2016</a:t>
            </a:r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8418FBF4-F639-4D82-B517-9D146DC63F72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54079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altLang="zh-TW" smtClean="0"/>
              <a:t>Inter. Conf. Nanotechnology Modeling and Simulation (ICNMS'16)  Prague April 1 - 2, 2016</a:t>
            </a:r>
            <a:endParaRPr lang="en-US" altLang="zh-TW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427093CD-9C91-49F7-B61A-4522DF42EE3C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6513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altLang="zh-TW" smtClean="0"/>
              <a:t>Inter. Conf. Nanotechnology Modeling and Simulation (ICNMS'16)  Prague April 1 - 2, 2016</a:t>
            </a:r>
            <a:endParaRPr lang="en-US" altLang="zh-TW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2541E8F9-21F3-40F7-96F1-A1A5438FB06B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07280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altLang="zh-TW" smtClean="0"/>
              <a:t>Inter. Conf. Nanotechnology Modeling and Simulation (ICNMS'16)  Prague April 1 - 2, 2016</a:t>
            </a:r>
            <a:endParaRPr lang="en-US" altLang="zh-TW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ED08211F-643D-4B1C-80C2-35AB825936F6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34730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altLang="zh-TW" smtClean="0"/>
              <a:t>Inter. Conf. Nanotechnology Modeling and Simulation (ICNMS'16)  Prague April 1 - 2, 2016</a:t>
            </a:r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2A747D43-6AF8-44EC-A9E5-3F436C088C59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59976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altLang="zh-TW" smtClean="0"/>
              <a:t>Inter. Conf. Nanotechnology Modeling and Simulation (ICNMS'16)  Prague April 1 - 2, 2016</a:t>
            </a:r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CC552235-EAC5-4DAF-B9BA-00668F82ED7B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2570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2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019800"/>
            <a:ext cx="190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FontTx/>
              <a:buNone/>
              <a:defRPr sz="1400" dirty="0">
                <a:solidFill>
                  <a:srgbClr val="FFFFFF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4770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FontTx/>
              <a:buNone/>
              <a:defRPr sz="1400" i="1" smtClean="0">
                <a:solidFill>
                  <a:srgbClr val="FFFF00"/>
                </a:solidFill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r>
              <a:rPr lang="en-US" altLang="zh-TW" smtClean="0"/>
              <a:t>Inter. Conf. Nanotechnology Modeling and Simulation (ICNMS'16)  Prague April 1 - 2, 2016</a:t>
            </a:r>
            <a:endParaRPr lang="en-US" altLang="zh-TW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019800"/>
            <a:ext cx="190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400">
                <a:solidFill>
                  <a:srgbClr val="FFFFFF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6DADBAD5-E424-435A-B28A-FF2F5AE29172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838200" y="6324600"/>
            <a:ext cx="73914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6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2.xls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4" Type="http://schemas.openxmlformats.org/officeDocument/2006/relationships/oleObject" Target="../embeddings/Microsoft_Excel_97-2003_Worksheet1.xls"/><Relationship Id="rId9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829198"/>
            <a:ext cx="8915400" cy="914400"/>
          </a:xfrm>
        </p:spPr>
        <p:txBody>
          <a:bodyPr/>
          <a:lstStyle/>
          <a:p>
            <a:r>
              <a:rPr lang="en-GB" sz="4000" dirty="0" smtClean="0"/>
              <a:t>QED Heat Transfer</a:t>
            </a:r>
            <a:endParaRPr lang="en-US" altLang="zh-TW" sz="4000" dirty="0" smtClean="0">
              <a:solidFill>
                <a:srgbClr val="FFFF00"/>
              </a:solidFill>
              <a:ea typeface="新細明體" pitchFamily="18" charset="-12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3353594"/>
            <a:ext cx="7772400" cy="144621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zh-TW" sz="2400" b="0" dirty="0" smtClean="0">
                <a:solidFill>
                  <a:srgbClr val="FFFFFF"/>
                </a:solidFill>
                <a:ea typeface="新細明體" pitchFamily="18" charset="-120"/>
              </a:rPr>
              <a:t>Thomas Prevenslik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zh-TW" sz="2400" b="0" dirty="0" smtClean="0">
                <a:solidFill>
                  <a:srgbClr val="FFFFFF"/>
                </a:solidFill>
                <a:ea typeface="新細明體" pitchFamily="18" charset="-120"/>
              </a:rPr>
              <a:t>QED Radiations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zh-TW" sz="2400" b="0" dirty="0" smtClean="0">
                <a:solidFill>
                  <a:srgbClr val="FFFFFF"/>
                </a:solidFill>
                <a:ea typeface="新細明體" pitchFamily="18" charset="-120"/>
              </a:rPr>
              <a:t>Discovery Bay, Hong Kong</a:t>
            </a:r>
          </a:p>
        </p:txBody>
      </p:sp>
      <p:sp>
        <p:nvSpPr>
          <p:cNvPr id="1434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477000"/>
            <a:ext cx="9144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TW" smtClean="0">
                <a:solidFill>
                  <a:srgbClr val="FFFF00"/>
                </a:solidFill>
              </a:rPr>
              <a:t>Inter. Conf. Nanotechnology Modeling and Simulation (ICNMS'16)  Prague April 1 - 2, 2016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>
                <a:ea typeface="新細明體" pitchFamily="18" charset="-12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99738"/>
            <a:ext cx="7772400" cy="1143000"/>
          </a:xfrm>
        </p:spPr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" y="6477000"/>
            <a:ext cx="8839200" cy="381000"/>
          </a:xfrm>
        </p:spPr>
        <p:txBody>
          <a:bodyPr/>
          <a:lstStyle/>
          <a:p>
            <a:pPr algn="ctr">
              <a:defRPr/>
            </a:pPr>
            <a:r>
              <a:rPr lang="en-US" altLang="zh-TW" smtClean="0"/>
              <a:t>Inter. Conf. Nanotechnology Modeling and Simulation (ICNMS'16)  Prague April 1 - 2, 2016</a:t>
            </a:r>
            <a:endParaRPr lang="en-US" altLang="zh-TW" dirty="0"/>
          </a:p>
        </p:txBody>
      </p:sp>
      <p:sp>
        <p:nvSpPr>
          <p:cNvPr id="4" name="Rectangle 3"/>
          <p:cNvSpPr/>
          <p:nvPr/>
        </p:nvSpPr>
        <p:spPr>
          <a:xfrm>
            <a:off x="2076450" y="1572125"/>
            <a:ext cx="533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 smtClean="0"/>
              <a:t>Thin Films</a:t>
            </a:r>
          </a:p>
          <a:p>
            <a:pPr algn="ctr"/>
            <a:r>
              <a:rPr lang="en-US" altLang="en-US" sz="2400" dirty="0" smtClean="0"/>
              <a:t>Turbine Blades</a:t>
            </a:r>
            <a:endParaRPr lang="en-US" altLang="en-US" sz="2400" dirty="0"/>
          </a:p>
          <a:p>
            <a:pPr marL="0" indent="0" algn="ctr">
              <a:buFontTx/>
              <a:buNone/>
            </a:pPr>
            <a:r>
              <a:rPr lang="en-US" altLang="en-US" sz="2400" dirty="0" smtClean="0"/>
              <a:t>EUV Lithography</a:t>
            </a:r>
          </a:p>
          <a:p>
            <a:pPr marL="0" indent="0" algn="ctr">
              <a:buFontTx/>
              <a:buNone/>
            </a:pPr>
            <a:r>
              <a:rPr lang="en-US" altLang="en-US" sz="2400" dirty="0" smtClean="0"/>
              <a:t>Shock Waves</a:t>
            </a:r>
          </a:p>
          <a:p>
            <a:pPr marL="0" indent="0" algn="ctr">
              <a:buFontTx/>
              <a:buNone/>
            </a:pPr>
            <a:r>
              <a:rPr lang="en-US" altLang="en-US" sz="2400" dirty="0" smtClean="0"/>
              <a:t>High Pressure Chemistry</a:t>
            </a:r>
          </a:p>
          <a:p>
            <a:pPr marL="0" indent="0" algn="ctr">
              <a:buFontTx/>
              <a:buNone/>
            </a:pPr>
            <a:r>
              <a:rPr lang="en-US" altLang="en-US" sz="2400" dirty="0" smtClean="0"/>
              <a:t>Near Field Enhancement</a:t>
            </a:r>
          </a:p>
          <a:p>
            <a:pPr marL="0" indent="0" algn="ctr">
              <a:buFontTx/>
              <a:buNone/>
            </a:pPr>
            <a:r>
              <a:rPr lang="en-US" altLang="en-US" sz="2400" dirty="0" err="1" smtClean="0"/>
              <a:t>Superlens</a:t>
            </a:r>
            <a:endParaRPr lang="en-US" altLang="en-US" sz="2400" dirty="0" smtClean="0"/>
          </a:p>
          <a:p>
            <a:pPr marL="0" indent="0" algn="ctr">
              <a:buFontTx/>
              <a:buNone/>
            </a:pPr>
            <a:r>
              <a:rPr lang="en-US" altLang="en-US" sz="2400" dirty="0" smtClean="0"/>
              <a:t>Water Disinfection</a:t>
            </a:r>
          </a:p>
          <a:p>
            <a:pPr marL="0" indent="0" algn="ctr">
              <a:buFontTx/>
              <a:buNone/>
            </a:pPr>
            <a:r>
              <a:rPr lang="en-US" altLang="en-US" sz="2400" dirty="0" smtClean="0"/>
              <a:t>Cosmology by Cosmic Dust</a:t>
            </a:r>
          </a:p>
          <a:p>
            <a:pPr marL="0" indent="0" algn="ctr">
              <a:buFontTx/>
              <a:buNone/>
            </a:pPr>
            <a:r>
              <a:rPr lang="en-US" altLang="en-US" sz="2400" dirty="0" smtClean="0"/>
              <a:t>Exoplanets</a:t>
            </a:r>
          </a:p>
          <a:p>
            <a:pPr marL="0" indent="0" algn="ctr">
              <a:buFontTx/>
              <a:buNone/>
            </a:pPr>
            <a:r>
              <a:rPr lang="en-US" altLang="en-US" sz="2400" dirty="0" smtClean="0"/>
              <a:t>ISM Infrared Spectra</a:t>
            </a:r>
            <a:endParaRPr lang="en-US" altLang="en-US" sz="2400" dirty="0"/>
          </a:p>
        </p:txBody>
      </p:sp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8458200" y="595378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10</a:t>
            </a:r>
            <a:endParaRPr lang="en-US" altLang="zh-TW" sz="2800" b="1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0266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889" y="-80963"/>
            <a:ext cx="7772400" cy="1143000"/>
          </a:xfrm>
        </p:spPr>
        <p:txBody>
          <a:bodyPr/>
          <a:lstStyle/>
          <a:p>
            <a:r>
              <a:rPr lang="en-US" b="1" dirty="0" smtClean="0"/>
              <a:t>Thin Films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0" y="914400"/>
            <a:ext cx="91117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Cooling by </a:t>
            </a:r>
            <a:r>
              <a:rPr lang="en-GB" sz="2400" b="1" dirty="0">
                <a:solidFill>
                  <a:schemeClr val="tx2"/>
                </a:solidFill>
              </a:rPr>
              <a:t>QED radiation </a:t>
            </a:r>
            <a:r>
              <a:rPr lang="en-GB" sz="2400" dirty="0"/>
              <a:t>in </a:t>
            </a:r>
            <a:r>
              <a:rPr lang="en-GB" sz="2400" dirty="0" smtClean="0"/>
              <a:t>thin films began 50 years ago</a:t>
            </a:r>
          </a:p>
          <a:p>
            <a:pPr algn="ctr"/>
            <a:endParaRPr lang="en-GB" sz="800" dirty="0" smtClean="0"/>
          </a:p>
          <a:p>
            <a:pPr algn="ctr"/>
            <a:r>
              <a:rPr lang="en-GB" sz="2400" dirty="0" smtClean="0"/>
              <a:t>Data shows conductivity</a:t>
            </a:r>
            <a:r>
              <a:rPr lang="en-GB" sz="2400" b="1" dirty="0" smtClean="0">
                <a:solidFill>
                  <a:schemeClr val="tx2"/>
                </a:solidFill>
              </a:rPr>
              <a:t> </a:t>
            </a:r>
            <a:r>
              <a:rPr lang="en-GB" sz="2400" dirty="0" smtClean="0"/>
              <a:t>is </a:t>
            </a:r>
            <a:r>
              <a:rPr lang="en-GB" sz="2400" dirty="0" smtClean="0">
                <a:solidFill>
                  <a:schemeClr val="tx2"/>
                </a:solidFill>
              </a:rPr>
              <a:t>reduced</a:t>
            </a:r>
            <a:r>
              <a:rPr lang="en-GB" sz="2400" dirty="0" smtClean="0"/>
              <a:t> with film thickness</a:t>
            </a:r>
            <a:endParaRPr lang="en-GB" sz="2400" b="1" dirty="0" smtClean="0">
              <a:solidFill>
                <a:schemeClr val="tx2"/>
              </a:solidFill>
            </a:endParaRPr>
          </a:p>
          <a:p>
            <a:pPr algn="ctr"/>
            <a:endParaRPr lang="en-GB" sz="800" dirty="0" smtClean="0"/>
          </a:p>
          <a:p>
            <a:pPr algn="ctr"/>
            <a:r>
              <a:rPr lang="en-GB" sz="2400" b="1" dirty="0" smtClean="0">
                <a:solidFill>
                  <a:schemeClr val="tx2"/>
                </a:solidFill>
              </a:rPr>
              <a:t>QED </a:t>
            </a:r>
            <a:r>
              <a:rPr lang="en-GB" sz="2400" b="1" dirty="0">
                <a:solidFill>
                  <a:schemeClr val="tx2"/>
                </a:solidFill>
              </a:rPr>
              <a:t>radiation </a:t>
            </a:r>
            <a:r>
              <a:rPr lang="en-GB" sz="2400" dirty="0" smtClean="0"/>
              <a:t>was </a:t>
            </a:r>
            <a:r>
              <a:rPr lang="en-GB" sz="2400" b="1" dirty="0">
                <a:solidFill>
                  <a:schemeClr val="tx2"/>
                </a:solidFill>
              </a:rPr>
              <a:t>not included </a:t>
            </a:r>
            <a:r>
              <a:rPr lang="en-GB" sz="2400" dirty="0" smtClean="0"/>
              <a:t>in </a:t>
            </a:r>
            <a:r>
              <a:rPr lang="en-GB" sz="2400" dirty="0"/>
              <a:t>the </a:t>
            </a:r>
            <a:r>
              <a:rPr lang="en-GB" sz="2400" b="1" dirty="0">
                <a:solidFill>
                  <a:schemeClr val="tx2"/>
                </a:solidFill>
              </a:rPr>
              <a:t>h</a:t>
            </a:r>
            <a:r>
              <a:rPr lang="en-GB" sz="2400" b="1" dirty="0" smtClean="0">
                <a:solidFill>
                  <a:schemeClr val="tx2"/>
                </a:solidFill>
              </a:rPr>
              <a:t>eat balance</a:t>
            </a:r>
            <a:r>
              <a:rPr lang="en-GB" sz="2400" dirty="0" smtClean="0"/>
              <a:t>. </a:t>
            </a:r>
          </a:p>
          <a:p>
            <a:pPr algn="ctr"/>
            <a:endParaRPr lang="en-GB" sz="800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534400" y="6105525"/>
            <a:ext cx="91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11</a:t>
            </a:r>
            <a:endParaRPr lang="en-US" altLang="zh-TW" sz="2800" b="1" dirty="0">
              <a:ea typeface="新細明體" pitchFamily="18" charset="-12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Inter. Conf. Nanotechnology Modeling and Simulation (ICNMS'16)  Prague April 1 - 2, 2016</a:t>
            </a:r>
            <a:endParaRPr lang="en-US" altLang="zh-TW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0"/>
            <a:ext cx="3989382" cy="298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2451" y="5274528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smtClean="0"/>
              <a:t>Exclusion </a:t>
            </a:r>
            <a:r>
              <a:rPr lang="en-GB" sz="2400" dirty="0"/>
              <a:t>of QED radiation from the heat balance is </a:t>
            </a:r>
            <a:r>
              <a:rPr lang="en-GB" sz="2400" b="1" dirty="0">
                <a:solidFill>
                  <a:schemeClr val="tx2"/>
                </a:solidFill>
              </a:rPr>
              <a:t>understandabl</a:t>
            </a:r>
            <a:r>
              <a:rPr lang="en-GB" sz="2400" dirty="0">
                <a:solidFill>
                  <a:schemeClr val="tx2"/>
                </a:solidFill>
              </a:rPr>
              <a:t>e</a:t>
            </a:r>
            <a:r>
              <a:rPr lang="en-GB" sz="2400" dirty="0"/>
              <a:t> as the UV would normally not be observed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970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3997"/>
            <a:ext cx="7772400" cy="1143000"/>
          </a:xfrm>
        </p:spPr>
        <p:txBody>
          <a:bodyPr/>
          <a:lstStyle/>
          <a:p>
            <a:r>
              <a:rPr lang="en-US" b="1" dirty="0" smtClean="0"/>
              <a:t>Turbine Blades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1219200"/>
            <a:ext cx="835292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Gas turbine blades are coated with </a:t>
            </a:r>
            <a:r>
              <a:rPr lang="en-US" sz="2400" b="1" dirty="0">
                <a:solidFill>
                  <a:schemeClr val="tx2"/>
                </a:solidFill>
              </a:rPr>
              <a:t>TBC</a:t>
            </a:r>
            <a:r>
              <a:rPr lang="en-US" sz="2400" dirty="0"/>
              <a:t> </a:t>
            </a:r>
            <a:r>
              <a:rPr lang="en-US" sz="2400" dirty="0" smtClean="0"/>
              <a:t>comprising nano </a:t>
            </a:r>
            <a:r>
              <a:rPr lang="en-US" sz="2400" dirty="0"/>
              <a:t>grains to insulate the blade from hot combustor gases</a:t>
            </a:r>
            <a:r>
              <a:rPr lang="en-US" sz="2400" dirty="0" smtClean="0"/>
              <a:t>. </a:t>
            </a:r>
          </a:p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TBC</a:t>
            </a:r>
            <a:r>
              <a:rPr lang="en-US" sz="2400" dirty="0" smtClean="0"/>
              <a:t> = </a:t>
            </a:r>
            <a:r>
              <a:rPr lang="en-US" sz="2400" dirty="0"/>
              <a:t>thermal boundary coating. </a:t>
            </a:r>
            <a:endParaRPr lang="en-US" sz="2400" dirty="0" smtClean="0"/>
          </a:p>
          <a:p>
            <a:endParaRPr lang="en-US" dirty="0"/>
          </a:p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Nano </a:t>
            </a:r>
            <a:r>
              <a:rPr lang="en-US" sz="2400" b="1" dirty="0">
                <a:solidFill>
                  <a:schemeClr val="tx2"/>
                </a:solidFill>
              </a:rPr>
              <a:t>coatings </a:t>
            </a:r>
            <a:r>
              <a:rPr lang="en-US" sz="2400" b="1" dirty="0" smtClean="0">
                <a:solidFill>
                  <a:schemeClr val="tx2"/>
                </a:solidFill>
              </a:rPr>
              <a:t> do </a:t>
            </a:r>
            <a:r>
              <a:rPr lang="en-US" sz="2400" b="1" dirty="0">
                <a:solidFill>
                  <a:schemeClr val="tx2"/>
                </a:solidFill>
              </a:rPr>
              <a:t>not insulate </a:t>
            </a:r>
            <a:r>
              <a:rPr lang="en-US" sz="2400" dirty="0"/>
              <a:t>the blade from high temperature, but </a:t>
            </a:r>
            <a:r>
              <a:rPr lang="en-US" sz="2400" dirty="0" smtClean="0"/>
              <a:t>radiate  the heat to the surroundings</a:t>
            </a:r>
          </a:p>
          <a:p>
            <a:pPr algn="ctr"/>
            <a:endParaRPr lang="en-US" sz="800" dirty="0"/>
          </a:p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Reductions</a:t>
            </a:r>
            <a:r>
              <a:rPr lang="en-US" sz="2400" dirty="0" smtClean="0"/>
              <a:t> in thermal conductivity with nano grains is based on </a:t>
            </a:r>
            <a:r>
              <a:rPr lang="en-US" sz="2400" b="1" dirty="0" smtClean="0">
                <a:solidFill>
                  <a:schemeClr val="tx2"/>
                </a:solidFill>
              </a:rPr>
              <a:t>phonon scattering analysis ? 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Turbine </a:t>
            </a:r>
            <a:r>
              <a:rPr lang="en-US" sz="2400" b="1" dirty="0">
                <a:solidFill>
                  <a:schemeClr val="tx2"/>
                </a:solidFill>
              </a:rPr>
              <a:t>blade </a:t>
            </a:r>
            <a:r>
              <a:rPr lang="en-US" sz="2400" dirty="0"/>
              <a:t>QED </a:t>
            </a:r>
            <a:r>
              <a:rPr lang="en-US" sz="2400" dirty="0" smtClean="0"/>
              <a:t>coatings </a:t>
            </a:r>
            <a:r>
              <a:rPr lang="en-US" sz="2400" b="1" dirty="0">
                <a:solidFill>
                  <a:schemeClr val="tx2"/>
                </a:solidFill>
              </a:rPr>
              <a:t>differ</a:t>
            </a:r>
            <a:r>
              <a:rPr lang="en-US" sz="2400" dirty="0"/>
              <a:t> from those in </a:t>
            </a:r>
            <a:r>
              <a:rPr lang="en-US" sz="2400" b="1" dirty="0">
                <a:solidFill>
                  <a:schemeClr val="tx2"/>
                </a:solidFill>
              </a:rPr>
              <a:t>nanoelectronics</a:t>
            </a:r>
            <a:r>
              <a:rPr lang="en-US" sz="2400" dirty="0"/>
              <a:t> because it is difficult, if not impossible to </a:t>
            </a:r>
            <a:r>
              <a:rPr lang="en-US" sz="2400" b="1" dirty="0">
                <a:solidFill>
                  <a:schemeClr val="tx2"/>
                </a:solidFill>
              </a:rPr>
              <a:t>keep the coatings clean </a:t>
            </a:r>
            <a:r>
              <a:rPr lang="en-US" sz="2400" dirty="0"/>
              <a:t>from fouling by combustor gas residues. </a:t>
            </a:r>
            <a:endParaRPr lang="en-US" sz="2400" dirty="0" smtClean="0"/>
          </a:p>
        </p:txBody>
      </p:sp>
      <p:pic>
        <p:nvPicPr>
          <p:cNvPr id="1026" name="Picture 2" descr="C:\Users\Acer\Documents\2015\UFGNSM\Nanostructr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14600"/>
            <a:ext cx="378142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534400" y="6105525"/>
            <a:ext cx="838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12 </a:t>
            </a:r>
            <a:endParaRPr lang="en-US" altLang="zh-TW" sz="2800" b="1" dirty="0">
              <a:ea typeface="新細明體" pitchFamily="18" charset="-12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Inter. Conf. Nanotechnology Modeling and Simulation (ICNMS'16)  Prague April 1 - 2, 2016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8664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072" y="-90264"/>
            <a:ext cx="7772400" cy="1143000"/>
          </a:xfrm>
        </p:spPr>
        <p:txBody>
          <a:bodyPr/>
          <a:lstStyle/>
          <a:p>
            <a:r>
              <a:rPr lang="en-US" b="1" dirty="0" smtClean="0"/>
              <a:t>EUV Lithography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683568" y="908720"/>
            <a:ext cx="83529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Difficulty </a:t>
            </a:r>
            <a:r>
              <a:rPr lang="en-US" sz="2400" dirty="0"/>
              <a:t>in </a:t>
            </a:r>
            <a:r>
              <a:rPr lang="en-US" sz="2400" b="1" dirty="0" smtClean="0">
                <a:solidFill>
                  <a:schemeClr val="tx2"/>
                </a:solidFill>
              </a:rPr>
              <a:t>Moore’s </a:t>
            </a:r>
            <a:r>
              <a:rPr lang="en-US" sz="2400" b="1" dirty="0">
                <a:solidFill>
                  <a:schemeClr val="tx2"/>
                </a:solidFill>
              </a:rPr>
              <a:t>law </a:t>
            </a:r>
            <a:r>
              <a:rPr lang="en-US" sz="2400" dirty="0" smtClean="0"/>
              <a:t>at </a:t>
            </a:r>
            <a:r>
              <a:rPr lang="en-US" sz="2400" dirty="0"/>
              <a:t>13.5 nm </a:t>
            </a:r>
            <a:r>
              <a:rPr lang="en-US" sz="2400" dirty="0" smtClean="0"/>
              <a:t>is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</a:rPr>
              <a:t>LPP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/>
              <a:t>lithography. </a:t>
            </a:r>
            <a:endParaRPr lang="en-US" sz="2400" dirty="0" smtClean="0"/>
          </a:p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LPP</a:t>
            </a:r>
            <a:r>
              <a:rPr lang="en-US" sz="2400" dirty="0" smtClean="0"/>
              <a:t> = laser produced plasma</a:t>
            </a:r>
          </a:p>
          <a:p>
            <a:pPr algn="ctr"/>
            <a:endParaRPr lang="en-US" sz="800" dirty="0"/>
          </a:p>
          <a:p>
            <a:pPr algn="ctr"/>
            <a:r>
              <a:rPr lang="en-US" sz="2400" dirty="0" smtClean="0"/>
              <a:t>Based </a:t>
            </a:r>
            <a:r>
              <a:rPr lang="en-US" sz="2400" dirty="0"/>
              <a:t>on  classical physics,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</a:rPr>
              <a:t>LPP </a:t>
            </a:r>
            <a:r>
              <a:rPr lang="en-US" sz="2400" dirty="0" smtClean="0"/>
              <a:t>requires high temperature </a:t>
            </a:r>
            <a:r>
              <a:rPr lang="en-US" sz="2400" dirty="0">
                <a:sym typeface="Symbol"/>
              </a:rPr>
              <a:t> </a:t>
            </a:r>
            <a:r>
              <a:rPr lang="en-US" sz="2400" dirty="0" smtClean="0">
                <a:sym typeface="Symbol"/>
              </a:rPr>
              <a:t>    </a:t>
            </a:r>
            <a:r>
              <a:rPr lang="en-US" sz="2400" b="1" dirty="0" smtClean="0">
                <a:solidFill>
                  <a:schemeClr val="tx2"/>
                </a:solidFill>
              </a:rPr>
              <a:t>EUV </a:t>
            </a:r>
            <a:r>
              <a:rPr lang="en-US" sz="2400" dirty="0"/>
              <a:t>light </a:t>
            </a:r>
            <a:r>
              <a:rPr lang="en-US" sz="2400" dirty="0" smtClean="0"/>
              <a:t>using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lasers focused by large mirrors </a:t>
            </a:r>
          </a:p>
          <a:p>
            <a:pPr algn="ctr"/>
            <a:endParaRPr lang="en-US" sz="800" dirty="0"/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</a:rPr>
              <a:t>QED</a:t>
            </a:r>
            <a:r>
              <a:rPr lang="en-US" sz="2400" dirty="0" smtClean="0">
                <a:solidFill>
                  <a:schemeClr val="tx2"/>
                </a:solidFill>
              </a:rPr>
              <a:t>  </a:t>
            </a:r>
            <a:r>
              <a:rPr lang="en-US" sz="2400" dirty="0" smtClean="0"/>
              <a:t>lithography is far simpler 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QED</a:t>
            </a:r>
            <a:r>
              <a:rPr lang="en-US" sz="2400" dirty="0" smtClean="0"/>
              <a:t> uses a small spherical glass lens provided on the front surface with a nanoscale  ZnO coating to convert heat into a  </a:t>
            </a:r>
            <a:r>
              <a:rPr lang="en-US" sz="2400" b="1" dirty="0" smtClean="0">
                <a:solidFill>
                  <a:schemeClr val="tx2"/>
                </a:solidFill>
              </a:rPr>
              <a:t>EUV</a:t>
            </a:r>
            <a:r>
              <a:rPr lang="en-US" sz="2400" dirty="0" smtClean="0"/>
              <a:t> light source.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</a:rPr>
              <a:t>Lasers are not required</a:t>
            </a:r>
            <a:r>
              <a:rPr lang="en-US" sz="2400" dirty="0" smtClean="0">
                <a:solidFill>
                  <a:schemeClr val="tx2"/>
                </a:solidFill>
              </a:rPr>
              <a:t>. </a:t>
            </a:r>
          </a:p>
          <a:p>
            <a:pPr algn="ctr"/>
            <a:endParaRPr lang="en-US" sz="800" dirty="0" smtClean="0"/>
          </a:p>
        </p:txBody>
      </p:sp>
      <p:pic>
        <p:nvPicPr>
          <p:cNvPr id="2050" name="Picture 2" descr="C:\Users\Acer\Documents\2014\INTERPHASE\EUV\EUV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12" y="3429000"/>
            <a:ext cx="1687959" cy="192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cer\Documents\2014\INTERPHASE\EUV\LPPconf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658595"/>
            <a:ext cx="3571875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06067" y="3581400"/>
            <a:ext cx="64140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QED</a:t>
            </a:r>
            <a:r>
              <a:rPr lang="en-US" sz="2400" dirty="0" smtClean="0"/>
              <a:t> </a:t>
            </a:r>
            <a:r>
              <a:rPr lang="en-US" sz="2400" dirty="0"/>
              <a:t>radiation </a:t>
            </a:r>
            <a:r>
              <a:rPr lang="en-US" sz="2400" dirty="0" smtClean="0">
                <a:sym typeface="Symbol"/>
              </a:rPr>
              <a:t> = 2 n d </a:t>
            </a:r>
          </a:p>
          <a:p>
            <a:pPr algn="ctr"/>
            <a:r>
              <a:rPr lang="en-US" sz="2400" dirty="0" smtClean="0">
                <a:sym typeface="Symbol"/>
              </a:rPr>
              <a:t>F</a:t>
            </a:r>
            <a:r>
              <a:rPr lang="en-US" sz="2400" dirty="0" smtClean="0"/>
              <a:t>or ZnO coating n = 2.5 </a:t>
            </a:r>
            <a:r>
              <a:rPr lang="en-US" sz="2400" dirty="0" smtClean="0">
                <a:sym typeface="Symbol"/>
              </a:rPr>
              <a:t> </a:t>
            </a:r>
            <a:r>
              <a:rPr lang="en-US" sz="2400" dirty="0" smtClean="0"/>
              <a:t> </a:t>
            </a:r>
            <a:r>
              <a:rPr lang="en-US" sz="2400" dirty="0"/>
              <a:t>d &lt; </a:t>
            </a:r>
            <a:r>
              <a:rPr lang="en-US" sz="2400" dirty="0" smtClean="0"/>
              <a:t>3 </a:t>
            </a:r>
            <a:r>
              <a:rPr lang="en-US" sz="2400" dirty="0"/>
              <a:t>nm is in the </a:t>
            </a:r>
            <a:r>
              <a:rPr lang="en-US" sz="2400" b="1" dirty="0">
                <a:solidFill>
                  <a:schemeClr val="tx2"/>
                </a:solidFill>
              </a:rPr>
              <a:t>EUV</a:t>
            </a:r>
            <a:r>
              <a:rPr lang="en-US" sz="2400" dirty="0"/>
              <a:t> having wavelengths &lt; </a:t>
            </a:r>
            <a:r>
              <a:rPr lang="en-US" sz="2400" dirty="0" smtClean="0"/>
              <a:t>15 nm.</a:t>
            </a:r>
          </a:p>
          <a:p>
            <a:endParaRPr lang="en-US" sz="2400" dirty="0" smtClean="0"/>
          </a:p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EUV</a:t>
            </a:r>
            <a:r>
              <a:rPr lang="en-US" sz="2400" dirty="0" smtClean="0">
                <a:solidFill>
                  <a:schemeClr val="tx2"/>
                </a:solidFill>
              </a:rPr>
              <a:t> Coherency  </a:t>
            </a:r>
            <a:r>
              <a:rPr lang="en-US" sz="2400" dirty="0" smtClean="0"/>
              <a:t>depends thickness control 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534400" y="6105525"/>
            <a:ext cx="838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13 </a:t>
            </a:r>
            <a:endParaRPr lang="en-US" altLang="zh-TW" sz="2800" b="1" dirty="0">
              <a:ea typeface="新細明體" pitchFamily="18" charset="-12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Inter. Conf. Nanotechnology Modeling and Simulation (ICNMS'16)  Prague April 1 - 2, 2016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699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b="1" dirty="0" smtClean="0"/>
              <a:t>Shock Waves</a:t>
            </a:r>
            <a:endParaRPr lang="en-US" b="1" dirty="0"/>
          </a:p>
        </p:txBody>
      </p:sp>
      <p:pic>
        <p:nvPicPr>
          <p:cNvPr id="1026" name="Picture 2" descr="C:\Users\Acer\Documents\2015\SHOCK\Shockthi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7944"/>
            <a:ext cx="2490248" cy="209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1041028"/>
            <a:ext cx="835292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Shock </a:t>
            </a:r>
            <a:r>
              <a:rPr lang="en-US" sz="2400" dirty="0"/>
              <a:t>waves </a:t>
            </a:r>
            <a:r>
              <a:rPr lang="en-US" sz="2400" dirty="0" smtClean="0"/>
              <a:t>are thought to </a:t>
            </a:r>
            <a:r>
              <a:rPr lang="en-US" sz="2400" b="1" dirty="0" smtClean="0">
                <a:solidFill>
                  <a:schemeClr val="tx2"/>
                </a:solidFill>
              </a:rPr>
              <a:t>heat </a:t>
            </a:r>
            <a:r>
              <a:rPr lang="en-US" sz="2400" b="1" dirty="0">
                <a:solidFill>
                  <a:schemeClr val="tx2"/>
                </a:solidFill>
              </a:rPr>
              <a:t>gases </a:t>
            </a:r>
            <a:r>
              <a:rPr lang="en-US" sz="2400" dirty="0" smtClean="0"/>
              <a:t>from 1000 </a:t>
            </a:r>
            <a:r>
              <a:rPr lang="en-US" sz="2400" dirty="0"/>
              <a:t>to 10,000 </a:t>
            </a:r>
            <a:r>
              <a:rPr lang="en-US" sz="2400" dirty="0" smtClean="0"/>
              <a:t>K and to study gas </a:t>
            </a:r>
            <a:r>
              <a:rPr lang="en-US" sz="2400" dirty="0"/>
              <a:t>molecules at </a:t>
            </a:r>
            <a:r>
              <a:rPr lang="en-US" sz="2400" b="1" dirty="0">
                <a:solidFill>
                  <a:schemeClr val="tx2"/>
                </a:solidFill>
              </a:rPr>
              <a:t>high </a:t>
            </a:r>
            <a:r>
              <a:rPr lang="en-US" sz="2400" b="1" dirty="0" smtClean="0">
                <a:solidFill>
                  <a:schemeClr val="tx2"/>
                </a:solidFill>
              </a:rPr>
              <a:t>temperatures</a:t>
            </a:r>
            <a:endParaRPr lang="en-US" sz="2400" dirty="0" smtClean="0">
              <a:solidFill>
                <a:schemeClr val="tx2"/>
              </a:solidFill>
            </a:endParaRPr>
          </a:p>
          <a:p>
            <a:pPr algn="ctr"/>
            <a:endParaRPr lang="en-US" sz="800" dirty="0"/>
          </a:p>
          <a:p>
            <a:pPr algn="ctr"/>
            <a:r>
              <a:rPr lang="en-US" sz="2400" dirty="0">
                <a:ea typeface="PMingLiU"/>
                <a:cs typeface="Times New Roman"/>
              </a:rPr>
              <a:t> </a:t>
            </a:r>
            <a:r>
              <a:rPr lang="en-US" sz="2400" dirty="0" smtClean="0">
                <a:ea typeface="PMingLiU"/>
                <a:cs typeface="Times New Roman"/>
              </a:rPr>
              <a:t>Temperatures are</a:t>
            </a:r>
            <a:r>
              <a:rPr lang="en-US" sz="2400" b="1" dirty="0" smtClean="0">
                <a:solidFill>
                  <a:srgbClr val="FF0000"/>
                </a:solidFill>
                <a:ea typeface="PMingLiU"/>
                <a:cs typeface="Times New Roman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ea typeface="PMingLiU"/>
                <a:cs typeface="Times New Roman"/>
              </a:rPr>
              <a:t>calculated</a:t>
            </a:r>
            <a:r>
              <a:rPr lang="en-US" sz="2400" b="1" dirty="0" smtClean="0">
                <a:solidFill>
                  <a:srgbClr val="FF0000"/>
                </a:solidFill>
                <a:ea typeface="PMingLiU"/>
                <a:cs typeface="Times New Roman"/>
              </a:rPr>
              <a:t> </a:t>
            </a:r>
            <a:r>
              <a:rPr lang="en-US" sz="2400" dirty="0" smtClean="0">
                <a:ea typeface="PMingLiU"/>
                <a:cs typeface="Times New Roman"/>
              </a:rPr>
              <a:t>because measurements can not be made in the </a:t>
            </a:r>
            <a:r>
              <a:rPr lang="en-US" sz="2400" dirty="0">
                <a:ea typeface="PMingLiU"/>
                <a:cs typeface="Times New Roman"/>
              </a:rPr>
              <a:t>infinitesimally thin shock thickness</a:t>
            </a:r>
            <a:r>
              <a:rPr lang="en-US" sz="2400" dirty="0" smtClean="0">
                <a:ea typeface="PMingLiU"/>
                <a:cs typeface="Times New Roman"/>
              </a:rPr>
              <a:t>.</a:t>
            </a:r>
          </a:p>
          <a:p>
            <a:pPr algn="ctr"/>
            <a:endParaRPr lang="en-US" sz="2400" dirty="0">
              <a:ea typeface="PMingLiU"/>
              <a:cs typeface="Times New Roman"/>
            </a:endParaRPr>
          </a:p>
          <a:p>
            <a:pPr algn="ctr"/>
            <a:endParaRPr lang="en-US" sz="2400" dirty="0" smtClean="0">
              <a:ea typeface="PMingLiU"/>
              <a:cs typeface="Times New Roman"/>
            </a:endParaRPr>
          </a:p>
          <a:p>
            <a:pPr algn="ctr"/>
            <a:endParaRPr lang="en-US" sz="2400" dirty="0">
              <a:ea typeface="PMingLiU"/>
              <a:cs typeface="Times New Roman"/>
            </a:endParaRPr>
          </a:p>
          <a:p>
            <a:pPr algn="ctr"/>
            <a:endParaRPr lang="en-US" sz="800" dirty="0"/>
          </a:p>
        </p:txBody>
      </p:sp>
      <p:pic>
        <p:nvPicPr>
          <p:cNvPr id="1027" name="Picture 3" descr="C:\Users\Acer\Documents\2015\SHOCK\ASho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58181"/>
            <a:ext cx="433387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536" y="2877589"/>
            <a:ext cx="8447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ea typeface="PMingLiU"/>
                <a:cs typeface="Times New Roman"/>
              </a:rPr>
              <a:t> </a:t>
            </a:r>
            <a:r>
              <a:rPr lang="en-US" sz="2400" dirty="0" smtClean="0">
                <a:ea typeface="PMingLiU"/>
                <a:cs typeface="Times New Roman"/>
              </a:rPr>
              <a:t>Today, high temperatures of gas molecules </a:t>
            </a:r>
            <a:r>
              <a:rPr lang="en-US" sz="2400" dirty="0">
                <a:ea typeface="PMingLiU"/>
                <a:cs typeface="Times New Roman"/>
              </a:rPr>
              <a:t>are </a:t>
            </a:r>
            <a:r>
              <a:rPr lang="en-US" sz="2400" dirty="0" smtClean="0">
                <a:ea typeface="PMingLiU"/>
                <a:cs typeface="Times New Roman"/>
              </a:rPr>
              <a:t>calculated from spectroscopic </a:t>
            </a:r>
            <a:r>
              <a:rPr lang="en-US" sz="2400" b="1" dirty="0">
                <a:solidFill>
                  <a:schemeClr val="tx2"/>
                </a:solidFill>
                <a:ea typeface="PMingLiU"/>
                <a:cs typeface="Times New Roman"/>
              </a:rPr>
              <a:t>frequency</a:t>
            </a:r>
            <a:r>
              <a:rPr lang="en-US" sz="2400" dirty="0">
                <a:ea typeface="PMingLiU"/>
                <a:cs typeface="Times New Roman"/>
              </a:rPr>
              <a:t> measurements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2057400" y="3832854"/>
            <a:ext cx="770485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ea typeface="PMingLiU"/>
                <a:cs typeface="Times New Roman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ea typeface="PMingLiU"/>
                <a:cs typeface="Times New Roman"/>
              </a:rPr>
              <a:t>QED </a:t>
            </a:r>
            <a:r>
              <a:rPr lang="en-US" sz="2400" dirty="0" smtClean="0">
                <a:ea typeface="PMingLiU"/>
                <a:cs typeface="Times New Roman"/>
              </a:rPr>
              <a:t>differs</a:t>
            </a:r>
          </a:p>
          <a:p>
            <a:pPr algn="ctr"/>
            <a:endParaRPr lang="en-US" sz="800" dirty="0" smtClean="0">
              <a:ea typeface="PMingLiU"/>
              <a:cs typeface="Times New Roman"/>
            </a:endParaRPr>
          </a:p>
          <a:p>
            <a:pPr algn="ctr"/>
            <a:r>
              <a:rPr lang="en-US" sz="2400" b="1" dirty="0" smtClean="0">
                <a:solidFill>
                  <a:schemeClr val="tx2"/>
                </a:solidFill>
                <a:ea typeface="PMingLiU"/>
                <a:cs typeface="Times New Roman"/>
              </a:rPr>
              <a:t>QED</a:t>
            </a:r>
            <a:r>
              <a:rPr lang="en-US" sz="2400" b="1" dirty="0" smtClean="0">
                <a:solidFill>
                  <a:srgbClr val="FF0000"/>
                </a:solidFill>
                <a:ea typeface="PMingLiU"/>
                <a:cs typeface="Times New Roman"/>
              </a:rPr>
              <a:t> </a:t>
            </a:r>
            <a:r>
              <a:rPr lang="en-US" sz="2400" dirty="0" smtClean="0">
                <a:ea typeface="PMingLiU"/>
                <a:cs typeface="Times New Roman"/>
              </a:rPr>
              <a:t> radiation is emitted from shock thickness</a:t>
            </a:r>
          </a:p>
          <a:p>
            <a:pPr algn="ctr"/>
            <a:r>
              <a:rPr lang="en-US" sz="2400" dirty="0" smtClean="0">
                <a:ea typeface="PMingLiU"/>
                <a:cs typeface="Times New Roman"/>
              </a:rPr>
              <a:t>Shock wave</a:t>
            </a:r>
            <a:r>
              <a:rPr lang="en-US" sz="2400" b="1" dirty="0" smtClean="0">
                <a:solidFill>
                  <a:srgbClr val="FF0000"/>
                </a:solidFill>
                <a:ea typeface="PMingLiU"/>
                <a:cs typeface="Times New Roman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ea typeface="PMingLiU"/>
                <a:cs typeface="Times New Roman"/>
              </a:rPr>
              <a:t>thickness</a:t>
            </a:r>
            <a:r>
              <a:rPr lang="en-US" sz="2400" dirty="0" smtClean="0">
                <a:ea typeface="PMingLiU"/>
                <a:cs typeface="Times New Roman"/>
              </a:rPr>
              <a:t> inferred from </a:t>
            </a:r>
            <a:r>
              <a:rPr lang="en-US" sz="2400" b="1" dirty="0" smtClean="0">
                <a:solidFill>
                  <a:schemeClr val="tx2"/>
                </a:solidFill>
                <a:ea typeface="PMingLiU"/>
                <a:cs typeface="Times New Roman"/>
              </a:rPr>
              <a:t>half-UV wavelength </a:t>
            </a:r>
            <a:r>
              <a:rPr lang="en-US" sz="2400" dirty="0" smtClean="0">
                <a:ea typeface="PMingLiU"/>
                <a:cs typeface="Times New Roman"/>
              </a:rPr>
              <a:t>measurements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534400" y="6105525"/>
            <a:ext cx="838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14 </a:t>
            </a:r>
            <a:endParaRPr lang="en-US" altLang="zh-TW" sz="2800" b="1" dirty="0">
              <a:ea typeface="新細明體" pitchFamily="18" charset="-12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Inter. Conf. Nanotechnology Modeling and Simulation (ICNMS'16)  Prague April 1 - 2, 2016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6042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88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High </a:t>
            </a:r>
            <a:r>
              <a:rPr lang="en-US" dirty="0"/>
              <a:t>P</a:t>
            </a:r>
            <a:r>
              <a:rPr lang="en-US" dirty="0" smtClean="0"/>
              <a:t>ressure Chemistry</a:t>
            </a:r>
            <a:r>
              <a:rPr lang="en-US" b="1" dirty="0" smtClean="0"/>
              <a:t>   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683568" y="1192278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MD</a:t>
            </a:r>
            <a:r>
              <a:rPr lang="en-US" sz="2400" dirty="0" smtClean="0"/>
              <a:t> simulations show very </a:t>
            </a:r>
            <a:r>
              <a:rPr lang="en-US" sz="2400" dirty="0"/>
              <a:t>high pressures - </a:t>
            </a:r>
            <a:r>
              <a:rPr lang="en-US" sz="2400" dirty="0" smtClean="0"/>
              <a:t>tens </a:t>
            </a:r>
            <a:r>
              <a:rPr lang="en-US" sz="2400" dirty="0"/>
              <a:t>of thousands of atmospheres - are </a:t>
            </a:r>
            <a:r>
              <a:rPr lang="en-US" sz="2400" dirty="0" smtClean="0"/>
              <a:t>produced in nanotubes even if the ends are </a:t>
            </a:r>
            <a:r>
              <a:rPr lang="en-US" sz="2400" b="1" dirty="0" smtClean="0">
                <a:solidFill>
                  <a:schemeClr val="tx2"/>
                </a:solidFill>
              </a:rPr>
              <a:t>open</a:t>
            </a:r>
            <a:r>
              <a:rPr lang="en-US" sz="2400" dirty="0" smtClean="0"/>
              <a:t> to atmospheric pressure!!!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71600" y="2722095"/>
                <a:ext cx="4560844" cy="922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solidFill>
                            <a:schemeClr val="tx1"/>
                          </a:solidFill>
                          <a:latin typeface="Cambria Math"/>
                        </a:rPr>
                        <m:t>P</m:t>
                      </m:r>
                      <m:r>
                        <a:rPr lang="en-US" sz="240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𝐤𝐓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/>
                              <a:sym typeface="Symbol"/>
                            </a:rPr>
                            <m:t></m:t>
                          </m:r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V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ln</m:t>
                          </m:r>
                          <m:d>
                            <m:dPr>
                              <m:begChr m:val="〈"/>
                              <m:endChr m:val="〉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exp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sym typeface="Symbol"/>
                                        </a:rPr>
                                        <m:t>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400" i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U</m:t>
                                      </m:r>
                                    </m:num>
                                    <m:den>
                                      <m:r>
                                        <a:rPr lang="en-US" sz="2400" b="1" i="0" smtClean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𝐤𝐓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722095"/>
                <a:ext cx="4560844" cy="92217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39552" y="4038600"/>
            <a:ext cx="82809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By </a:t>
            </a:r>
            <a:r>
              <a:rPr lang="en-US" sz="2400" b="1" dirty="0" smtClean="0">
                <a:solidFill>
                  <a:schemeClr val="tx2"/>
                </a:solidFill>
              </a:rPr>
              <a:t>QM</a:t>
            </a:r>
            <a:r>
              <a:rPr lang="en-US" sz="2400" dirty="0" smtClean="0"/>
              <a:t>, atoms </a:t>
            </a:r>
            <a:r>
              <a:rPr lang="en-US" sz="2400" dirty="0"/>
              <a:t>in nanopores under high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EM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confinement </a:t>
            </a:r>
            <a:r>
              <a:rPr lang="en-US" sz="2400" dirty="0" smtClean="0"/>
              <a:t>have </a:t>
            </a:r>
            <a:r>
              <a:rPr lang="en-US" sz="2400" dirty="0"/>
              <a:t>vanishing </a:t>
            </a:r>
            <a:r>
              <a:rPr lang="en-US" sz="2400" b="1" dirty="0" smtClean="0">
                <a:solidFill>
                  <a:schemeClr val="tx2"/>
                </a:solidFill>
              </a:rPr>
              <a:t>kT</a:t>
            </a:r>
            <a:r>
              <a:rPr lang="en-US" sz="2400" dirty="0" smtClean="0"/>
              <a:t> heat </a:t>
            </a:r>
            <a:r>
              <a:rPr lang="en-US" sz="2400" dirty="0"/>
              <a:t>capacity </a:t>
            </a:r>
            <a:r>
              <a:rPr lang="en-US" sz="2400" dirty="0" smtClean="0">
                <a:sym typeface="Symbol"/>
              </a:rPr>
              <a:t> </a:t>
            </a:r>
            <a:r>
              <a:rPr lang="en-US" sz="2400" dirty="0" smtClean="0"/>
              <a:t>pressure </a:t>
            </a:r>
            <a:r>
              <a:rPr lang="en-US" sz="2400" b="1" dirty="0" smtClean="0">
                <a:solidFill>
                  <a:schemeClr val="tx2"/>
                </a:solidFill>
              </a:rPr>
              <a:t>P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to </a:t>
            </a:r>
            <a:r>
              <a:rPr lang="en-US" sz="2400" dirty="0" smtClean="0">
                <a:solidFill>
                  <a:schemeClr val="tx2"/>
                </a:solidFill>
              </a:rPr>
              <a:t>vanish</a:t>
            </a:r>
            <a:r>
              <a:rPr lang="en-US" sz="2400" dirty="0">
                <a:solidFill>
                  <a:schemeClr val="tx2"/>
                </a:solidFill>
              </a:rPr>
              <a:t>. </a:t>
            </a:r>
            <a:endParaRPr lang="en-US" sz="2400" dirty="0" smtClean="0">
              <a:solidFill>
                <a:schemeClr val="tx2"/>
              </a:solidFill>
            </a:endParaRPr>
          </a:p>
          <a:p>
            <a:pPr algn="ctr"/>
            <a:endParaRPr lang="en-US" sz="800" dirty="0" smtClean="0">
              <a:solidFill>
                <a:schemeClr val="tx2"/>
              </a:solidFill>
            </a:endParaRPr>
          </a:p>
          <a:p>
            <a:pPr algn="ctr"/>
            <a:r>
              <a:rPr lang="en-US" sz="2400" b="1" dirty="0">
                <a:solidFill>
                  <a:schemeClr val="tx2"/>
                </a:solidFill>
              </a:rPr>
              <a:t>E</a:t>
            </a:r>
            <a:r>
              <a:rPr lang="en-US" sz="2400" b="1" dirty="0" smtClean="0">
                <a:solidFill>
                  <a:schemeClr val="tx2"/>
                </a:solidFill>
              </a:rPr>
              <a:t>nhanced chemistry </a:t>
            </a:r>
            <a:r>
              <a:rPr lang="en-US" sz="2400" dirty="0" smtClean="0"/>
              <a:t>in nanotubes is caused                     </a:t>
            </a:r>
            <a:r>
              <a:rPr lang="en-US" sz="2400" dirty="0"/>
              <a:t>by </a:t>
            </a:r>
            <a:r>
              <a:rPr lang="en-US" sz="2400" b="1" dirty="0" smtClean="0">
                <a:solidFill>
                  <a:schemeClr val="tx2"/>
                </a:solidFill>
              </a:rPr>
              <a:t>EUV</a:t>
            </a:r>
            <a:r>
              <a:rPr lang="en-US" sz="2400" dirty="0" smtClean="0"/>
              <a:t> radiation.</a:t>
            </a:r>
            <a:endParaRPr lang="en-US" sz="2400" dirty="0"/>
          </a:p>
          <a:p>
            <a:r>
              <a:rPr lang="en-US" sz="2400" b="1" dirty="0"/>
              <a:t> </a:t>
            </a:r>
            <a:endParaRPr lang="en-US" sz="2400" dirty="0"/>
          </a:p>
        </p:txBody>
      </p:sp>
      <p:pic>
        <p:nvPicPr>
          <p:cNvPr id="1026" name="Picture 2" descr="C:\Users\Acer\Documents\2015\UFGNSM\Untitl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25" y="2276872"/>
            <a:ext cx="277177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&quot;No&quot; Symbol 6"/>
          <p:cNvSpPr/>
          <p:nvPr/>
        </p:nvSpPr>
        <p:spPr>
          <a:xfrm>
            <a:off x="6929772" y="2628678"/>
            <a:ext cx="708434" cy="650993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534400" y="6105525"/>
            <a:ext cx="838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15</a:t>
            </a:r>
            <a:endParaRPr lang="en-US" altLang="zh-TW" sz="2800" b="1" dirty="0">
              <a:ea typeface="新細明體" pitchFamily="18" charset="-12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Inter. Conf. Nanotechnology Modeling and Simulation (ICNMS'16)  Prague April 1 - 2, 2016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0015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036" y="378441"/>
            <a:ext cx="7772400" cy="1143000"/>
          </a:xfrm>
        </p:spPr>
        <p:txBody>
          <a:bodyPr/>
          <a:lstStyle/>
          <a:p>
            <a:r>
              <a:rPr lang="en-US" dirty="0" smtClean="0"/>
              <a:t>Near Field Enhancement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Inter. Conf. Nanotechnology Modeling and Simulation (ICNMS'16)  Prague April 1 - 2, 2016</a:t>
            </a:r>
            <a:endParaRPr lang="en-US" altLang="zh-TW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8534400" y="6105525"/>
            <a:ext cx="838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16 </a:t>
            </a:r>
            <a:endParaRPr lang="en-US" altLang="zh-TW" sz="2800" b="1" dirty="0">
              <a:ea typeface="新細明體" pitchFamily="18" charset="-12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150" y="2971800"/>
            <a:ext cx="3619500" cy="19177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1" y="1732769"/>
            <a:ext cx="8839199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spc="-15" dirty="0" smtClean="0">
                <a:solidFill>
                  <a:schemeClr val="tx2"/>
                </a:solidFill>
                <a:latin typeface="+mn-lt"/>
                <a:ea typeface="PMingLiU" panose="02020500000000000000" pitchFamily="18" charset="-120"/>
                <a:cs typeface="Times New Roman" panose="02020603050405020304" pitchFamily="18" charset="0"/>
              </a:rPr>
              <a:t>MIT </a:t>
            </a:r>
            <a:r>
              <a:rPr lang="en-US" sz="2400" spc="-15" dirty="0" smtClean="0">
                <a:latin typeface="+mn-lt"/>
                <a:ea typeface="PMingLiU" panose="02020500000000000000" pitchFamily="18" charset="-120"/>
                <a:cs typeface="Times New Roman" panose="02020603050405020304" pitchFamily="18" charset="0"/>
              </a:rPr>
              <a:t>mathematicians </a:t>
            </a:r>
            <a:r>
              <a:rPr lang="en-US" sz="2400" b="1" spc="-15" dirty="0" smtClean="0">
                <a:solidFill>
                  <a:schemeClr val="tx2"/>
                </a:solidFill>
                <a:latin typeface="+mn-lt"/>
                <a:ea typeface="PMingLiU" panose="02020500000000000000" pitchFamily="18" charset="-120"/>
                <a:cs typeface="Times New Roman" panose="02020603050405020304" pitchFamily="18" charset="0"/>
              </a:rPr>
              <a:t>claim</a:t>
            </a:r>
            <a:r>
              <a:rPr lang="en-US" sz="2400" spc="-15" dirty="0" smtClean="0">
                <a:latin typeface="+mn-lt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400" spc="-15" dirty="0">
                <a:latin typeface="+mn-lt"/>
                <a:ea typeface="PMingLiU" panose="02020500000000000000" pitchFamily="18" charset="-120"/>
                <a:cs typeface="Times New Roman" panose="02020603050405020304" pitchFamily="18" charset="0"/>
              </a:rPr>
              <a:t>that if the bodies are separated by </a:t>
            </a:r>
            <a:r>
              <a:rPr lang="en-US" sz="2400" spc="-15" dirty="0" smtClean="0">
                <a:latin typeface="+mn-lt"/>
                <a:ea typeface="PMingLiU" panose="02020500000000000000" pitchFamily="18" charset="-120"/>
                <a:cs typeface="Times New Roman" panose="02020603050405020304" pitchFamily="18" charset="0"/>
              </a:rPr>
              <a:t>nanoscale gaps</a:t>
            </a:r>
            <a:r>
              <a:rPr lang="en-US" sz="2400" spc="-15" dirty="0">
                <a:latin typeface="+mn-lt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en-US" sz="2400" spc="-15" dirty="0" smtClean="0">
                <a:latin typeface="+mn-lt"/>
                <a:ea typeface="PMingLiU" panose="02020500000000000000" pitchFamily="18" charset="-120"/>
                <a:cs typeface="Times New Roman" panose="02020603050405020304" pitchFamily="18" charset="0"/>
              </a:rPr>
              <a:t>say </a:t>
            </a:r>
            <a:r>
              <a:rPr lang="en-US" sz="2400" spc="-15" dirty="0">
                <a:latin typeface="+mn-lt"/>
                <a:ea typeface="PMingLiU" panose="02020500000000000000" pitchFamily="18" charset="-120"/>
                <a:cs typeface="Times New Roman" panose="02020603050405020304" pitchFamily="18" charset="0"/>
              </a:rPr>
              <a:t>&lt; 100 nm, the amount of heat transmitted </a:t>
            </a:r>
            <a:r>
              <a:rPr lang="en-US" sz="2400" spc="-15" dirty="0" smtClean="0">
                <a:latin typeface="+mn-lt"/>
                <a:ea typeface="PMingLiU" panose="02020500000000000000" pitchFamily="18" charset="-120"/>
                <a:cs typeface="Times New Roman" panose="02020603050405020304" pitchFamily="18" charset="0"/>
              </a:rPr>
              <a:t>exceeds </a:t>
            </a:r>
            <a:r>
              <a:rPr lang="en-US" sz="2400" spc="-15" dirty="0">
                <a:latin typeface="+mn-lt"/>
                <a:ea typeface="PMingLiU" panose="02020500000000000000" pitchFamily="18" charset="-120"/>
                <a:cs typeface="Times New Roman" panose="02020603050405020304" pitchFamily="18" charset="0"/>
              </a:rPr>
              <a:t>the blackbody limit by </a:t>
            </a:r>
            <a:r>
              <a:rPr lang="en-US" sz="2400" b="1" spc="-15" dirty="0">
                <a:solidFill>
                  <a:schemeClr val="tx2"/>
                </a:solidFill>
                <a:latin typeface="+mn-lt"/>
                <a:ea typeface="PMingLiU" panose="02020500000000000000" pitchFamily="18" charset="-120"/>
                <a:cs typeface="Times New Roman" panose="02020603050405020304" pitchFamily="18" charset="0"/>
              </a:rPr>
              <a:t>100 to 1000 times</a:t>
            </a:r>
            <a:r>
              <a:rPr lang="en-US" sz="2400" spc="-15" dirty="0">
                <a:latin typeface="+mn-lt"/>
                <a:ea typeface="PMingLiU" panose="02020500000000000000" pitchFamily="18" charset="-120"/>
                <a:cs typeface="Times New Roman" panose="02020603050405020304" pitchFamily="18" charset="0"/>
              </a:rPr>
              <a:t>. </a:t>
            </a:r>
            <a:endParaRPr lang="en-US" sz="2400" spc="-15" dirty="0" smtClean="0">
              <a:latin typeface="+mn-lt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ctr"/>
            <a:endParaRPr lang="en-US" sz="800" spc="-15" dirty="0">
              <a:latin typeface="+mn-lt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/>
              <a:t>However, </a:t>
            </a:r>
            <a:r>
              <a:rPr lang="en-US" sz="2400" b="1" dirty="0" smtClean="0">
                <a:solidFill>
                  <a:schemeClr val="tx2"/>
                </a:solidFill>
              </a:rPr>
              <a:t>QM</a:t>
            </a:r>
            <a:r>
              <a:rPr lang="en-US" sz="2400" dirty="0" smtClean="0"/>
              <a:t> requires </a:t>
            </a:r>
            <a:r>
              <a:rPr lang="en-US" sz="2400" b="1" dirty="0" smtClean="0">
                <a:solidFill>
                  <a:schemeClr val="tx2"/>
                </a:solidFill>
              </a:rPr>
              <a:t>denies</a:t>
            </a:r>
            <a:r>
              <a:rPr lang="en-US" sz="2400" dirty="0" smtClean="0"/>
              <a:t> atoms </a:t>
            </a:r>
            <a:r>
              <a:rPr lang="en-US" sz="2400" dirty="0"/>
              <a:t>under EM confinement </a:t>
            </a:r>
            <a:r>
              <a:rPr lang="en-US" sz="2400" dirty="0" smtClean="0"/>
              <a:t>in </a:t>
            </a:r>
            <a:r>
              <a:rPr lang="en-US" sz="2400" dirty="0"/>
              <a:t>surfaces of nanoscale gaps </a:t>
            </a:r>
            <a:r>
              <a:rPr lang="en-US" sz="2400" dirty="0" smtClean="0"/>
              <a:t>the </a:t>
            </a:r>
            <a:r>
              <a:rPr lang="en-US" sz="2400" b="1" dirty="0">
                <a:solidFill>
                  <a:schemeClr val="tx2"/>
                </a:solidFill>
              </a:rPr>
              <a:t>heat capacity </a:t>
            </a:r>
            <a:r>
              <a:rPr lang="en-US" sz="2400" dirty="0"/>
              <a:t>to change in temperature </a:t>
            </a:r>
            <a:r>
              <a:rPr lang="en-US" sz="2400" dirty="0" smtClean="0"/>
              <a:t>to propagate thermally </a:t>
            </a:r>
            <a:r>
              <a:rPr lang="en-US" sz="2400" dirty="0"/>
              <a:t>excited </a:t>
            </a:r>
            <a:r>
              <a:rPr lang="en-US" sz="2400" b="1" dirty="0">
                <a:solidFill>
                  <a:schemeClr val="tx2"/>
                </a:solidFill>
              </a:rPr>
              <a:t>evanescent </a:t>
            </a:r>
            <a:r>
              <a:rPr lang="en-US" sz="2400" b="1" dirty="0" smtClean="0">
                <a:solidFill>
                  <a:schemeClr val="tx2"/>
                </a:solidFill>
              </a:rPr>
              <a:t>waves</a:t>
            </a:r>
          </a:p>
          <a:p>
            <a:pPr algn="ctr"/>
            <a:endParaRPr lang="en-US" sz="800" dirty="0" smtClean="0"/>
          </a:p>
          <a:p>
            <a:pPr algn="ctr"/>
            <a:endParaRPr lang="en-US" sz="800" strike="sngStrike" spc="-15" dirty="0" smtClean="0">
              <a:latin typeface="+mn-lt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ctr"/>
            <a:r>
              <a:rPr lang="en-US" sz="2400" spc="-15" dirty="0" smtClean="0">
                <a:latin typeface="+mn-lt"/>
                <a:ea typeface="PMingLiU" panose="02020500000000000000" pitchFamily="18" charset="-120"/>
                <a:cs typeface="Times New Roman" panose="02020603050405020304" pitchFamily="18" charset="0"/>
              </a:rPr>
              <a:t>Hence, </a:t>
            </a:r>
            <a:r>
              <a:rPr lang="en-US" sz="2400" b="1" spc="-15" dirty="0" smtClean="0">
                <a:solidFill>
                  <a:schemeClr val="tx2"/>
                </a:solidFill>
                <a:latin typeface="+mn-lt"/>
                <a:ea typeface="PMingLiU" panose="02020500000000000000" pitchFamily="18" charset="-120"/>
                <a:cs typeface="Times New Roman" panose="02020603050405020304" pitchFamily="18" charset="0"/>
              </a:rPr>
              <a:t>near field enhancement </a:t>
            </a:r>
            <a:r>
              <a:rPr lang="en-US" sz="2400" spc="-15" dirty="0" smtClean="0">
                <a:latin typeface="+mn-lt"/>
                <a:ea typeface="PMingLiU" panose="02020500000000000000" pitchFamily="18" charset="-120"/>
                <a:cs typeface="Times New Roman" panose="02020603050405020304" pitchFamily="18" charset="0"/>
              </a:rPr>
              <a:t>based on evanescent waves to carry NIR heat across </a:t>
            </a:r>
            <a:r>
              <a:rPr lang="en-US" sz="2400" spc="-15" dirty="0">
                <a:latin typeface="+mn-lt"/>
                <a:ea typeface="PMingLiU" panose="02020500000000000000" pitchFamily="18" charset="-120"/>
                <a:cs typeface="Times New Roman" panose="02020603050405020304" pitchFamily="18" charset="0"/>
              </a:rPr>
              <a:t>t</a:t>
            </a:r>
            <a:r>
              <a:rPr lang="en-US" sz="2400" spc="-15" dirty="0" smtClean="0">
                <a:latin typeface="+mn-lt"/>
                <a:ea typeface="PMingLiU" panose="02020500000000000000" pitchFamily="18" charset="-120"/>
                <a:cs typeface="Times New Roman" panose="02020603050405020304" pitchFamily="18" charset="0"/>
              </a:rPr>
              <a:t>he nanoscale </a:t>
            </a:r>
            <a:r>
              <a:rPr lang="en-US" sz="2400" b="1" spc="-15" dirty="0" smtClean="0">
                <a:solidFill>
                  <a:schemeClr val="tx2"/>
                </a:solidFill>
                <a:latin typeface="+mn-lt"/>
                <a:ea typeface="PMingLiU" panose="02020500000000000000" pitchFamily="18" charset="-120"/>
                <a:cs typeface="Times New Roman" panose="02020603050405020304" pitchFamily="18" charset="0"/>
              </a:rPr>
              <a:t>gaps does not occur</a:t>
            </a:r>
            <a:r>
              <a:rPr lang="en-US" sz="2400" spc="-15" dirty="0" smtClean="0">
                <a:latin typeface="+mn-lt"/>
                <a:ea typeface="PMingLiU" panose="02020500000000000000" pitchFamily="18" charset="-12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800" spc="-15" dirty="0">
              <a:latin typeface="+mn-lt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ctr"/>
            <a:r>
              <a:rPr lang="en-US" sz="2400" spc="-15" dirty="0" smtClean="0">
                <a:latin typeface="+mn-lt"/>
                <a:ea typeface="PMingLiU" panose="02020500000000000000" pitchFamily="18" charset="-120"/>
                <a:cs typeface="Times New Roman" panose="02020603050405020304" pitchFamily="18" charset="0"/>
              </a:rPr>
              <a:t>Instead, </a:t>
            </a:r>
            <a:r>
              <a:rPr lang="en-US" sz="2400" b="1" spc="-15" dirty="0" smtClean="0">
                <a:solidFill>
                  <a:schemeClr val="tx2"/>
                </a:solidFill>
                <a:latin typeface="+mn-lt"/>
                <a:ea typeface="PMingLiU" panose="02020500000000000000" pitchFamily="18" charset="-120"/>
                <a:cs typeface="Times New Roman" panose="02020603050405020304" pitchFamily="18" charset="0"/>
              </a:rPr>
              <a:t>QED tunnels </a:t>
            </a:r>
            <a:r>
              <a:rPr lang="en-US" sz="2400" spc="-15" dirty="0" smtClean="0">
                <a:latin typeface="+mn-lt"/>
                <a:ea typeface="PMingLiU" panose="02020500000000000000" pitchFamily="18" charset="-120"/>
                <a:cs typeface="Times New Roman" panose="02020603050405020304" pitchFamily="18" charset="0"/>
              </a:rPr>
              <a:t>heat across the gap, </a:t>
            </a:r>
            <a:r>
              <a:rPr lang="en-US" sz="2400" b="1" spc="-15" dirty="0" smtClean="0">
                <a:solidFill>
                  <a:schemeClr val="tx2"/>
                </a:solidFill>
                <a:latin typeface="+mn-lt"/>
                <a:ea typeface="PMingLiU" panose="02020500000000000000" pitchFamily="18" charset="-120"/>
                <a:cs typeface="Times New Roman" panose="02020603050405020304" pitchFamily="18" charset="0"/>
              </a:rPr>
              <a:t>but does not enhance </a:t>
            </a:r>
            <a:r>
              <a:rPr lang="en-US" sz="2400" spc="-15" dirty="0" smtClean="0">
                <a:latin typeface="+mn-lt"/>
                <a:ea typeface="PMingLiU" panose="02020500000000000000" pitchFamily="18" charset="-120"/>
                <a:cs typeface="Times New Roman" panose="02020603050405020304" pitchFamily="18" charset="0"/>
              </a:rPr>
              <a:t>the heat transfer above the blackbody limit</a:t>
            </a:r>
          </a:p>
          <a:p>
            <a:endParaRPr lang="en-US" sz="2400" spc="-15" dirty="0">
              <a:latin typeface="+mn-lt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828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0008"/>
            <a:ext cx="7772400" cy="1143000"/>
          </a:xfrm>
        </p:spPr>
        <p:txBody>
          <a:bodyPr/>
          <a:lstStyle/>
          <a:p>
            <a:r>
              <a:rPr lang="en-US" dirty="0" err="1" smtClean="0"/>
              <a:t>Superlens</a:t>
            </a:r>
            <a:r>
              <a:rPr lang="en-US" dirty="0" smtClean="0"/>
              <a:t> by QED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Inter. Conf. Nanotechnology Modeling and Simulation (ICNMS'16)  Prague April 1 - 2, 2016</a:t>
            </a:r>
            <a:endParaRPr lang="en-US" altLang="zh-TW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8193775" y="5651286"/>
            <a:ext cx="838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17 </a:t>
            </a:r>
            <a:endParaRPr lang="en-US" altLang="zh-TW" sz="2800" b="1" dirty="0">
              <a:ea typeface="新細明體" pitchFamily="18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6255" y="1213008"/>
            <a:ext cx="8915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Currently, </a:t>
            </a:r>
            <a:r>
              <a:rPr lang="en-US" sz="2400" b="1" dirty="0" smtClean="0">
                <a:solidFill>
                  <a:schemeClr val="tx2"/>
                </a:solidFill>
              </a:rPr>
              <a:t>evanescent waves </a:t>
            </a:r>
            <a:r>
              <a:rPr lang="en-US" sz="2400" dirty="0" smtClean="0"/>
              <a:t>and </a:t>
            </a:r>
            <a:r>
              <a:rPr lang="en-US" sz="2400" b="1" dirty="0" smtClean="0">
                <a:solidFill>
                  <a:schemeClr val="tx2"/>
                </a:solidFill>
              </a:rPr>
              <a:t>negative permittivity</a:t>
            </a:r>
            <a:r>
              <a:rPr lang="en-US" sz="2400" dirty="0" smtClean="0"/>
              <a:t> are thought to explain enhanced image quality, but </a:t>
            </a:r>
            <a:r>
              <a:rPr lang="en-US" sz="2400" b="1" dirty="0" smtClean="0">
                <a:solidFill>
                  <a:schemeClr val="tx2"/>
                </a:solidFill>
              </a:rPr>
              <a:t>evanescent </a:t>
            </a:r>
          </a:p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cannot exist by QM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By </a:t>
            </a:r>
            <a:r>
              <a:rPr lang="en-US" sz="2400" b="1" dirty="0" smtClean="0">
                <a:solidFill>
                  <a:schemeClr val="tx2"/>
                </a:solidFill>
              </a:rPr>
              <a:t>QED</a:t>
            </a:r>
            <a:r>
              <a:rPr lang="en-US" sz="2400" dirty="0" smtClean="0"/>
              <a:t>, the P* 243 nm image is conserved by creating EM radiation at </a:t>
            </a:r>
            <a:r>
              <a:rPr lang="en-US" sz="2400" dirty="0" smtClean="0">
                <a:sym typeface="Symbol" panose="05050102010706020507" pitchFamily="18" charset="2"/>
              </a:rPr>
              <a:t>P* = 2 </a:t>
            </a:r>
            <a:r>
              <a:rPr lang="en-US" sz="2400" dirty="0" err="1" smtClean="0">
                <a:sym typeface="Symbol" panose="05050102010706020507" pitchFamily="18" charset="2"/>
              </a:rPr>
              <a:t>nd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smtClean="0">
                <a:sym typeface="Symbol" panose="05050102010706020507" pitchFamily="18" charset="2"/>
              </a:rPr>
              <a:t>= 2*1.28*35 = </a:t>
            </a:r>
            <a:r>
              <a:rPr lang="en-US" sz="2400" b="1" dirty="0" smtClean="0">
                <a:solidFill>
                  <a:schemeClr val="tx2"/>
                </a:solidFill>
                <a:sym typeface="Symbol" panose="05050102010706020507" pitchFamily="18" charset="2"/>
              </a:rPr>
              <a:t>89.6 nm</a:t>
            </a:r>
            <a:endParaRPr lang="en-US" sz="2400" b="1" dirty="0">
              <a:solidFill>
                <a:schemeClr val="tx2"/>
              </a:solidFill>
            </a:endParaRPr>
          </a:p>
          <a:p>
            <a:pPr algn="ctr"/>
            <a:r>
              <a:rPr lang="en-US" sz="2400" dirty="0" smtClean="0"/>
              <a:t>  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129" y="3523657"/>
            <a:ext cx="3124200" cy="26568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2552" y="1213008"/>
            <a:ext cx="9081448" cy="4893647"/>
            <a:chOff x="62552" y="1164614"/>
            <a:chExt cx="9081448" cy="4893647"/>
          </a:xfrm>
        </p:grpSpPr>
        <p:sp>
          <p:nvSpPr>
            <p:cNvPr id="5" name="Rectangle 4"/>
            <p:cNvSpPr/>
            <p:nvPr/>
          </p:nvSpPr>
          <p:spPr>
            <a:xfrm>
              <a:off x="62552" y="1164614"/>
              <a:ext cx="9081448" cy="48936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tx2"/>
                  </a:solidFill>
                  <a:latin typeface="arial" panose="020B0604020202020204" pitchFamily="34" charset="0"/>
                </a:rPr>
                <a:t>Optical </a:t>
              </a:r>
              <a:r>
                <a:rPr lang="en-US" sz="24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image </a:t>
              </a:r>
              <a:r>
                <a:rPr lang="en-US" sz="2400" dirty="0">
                  <a:latin typeface="arial" panose="020B0604020202020204" pitchFamily="34" charset="0"/>
                </a:rPr>
                <a:t>quality depends on the diffraction </a:t>
              </a:r>
              <a:r>
                <a:rPr lang="en-US" sz="2400" dirty="0" smtClean="0">
                  <a:latin typeface="arial" panose="020B0604020202020204" pitchFamily="34" charset="0"/>
                </a:rPr>
                <a:t>limit.</a:t>
              </a:r>
            </a:p>
            <a:p>
              <a:pPr algn="ctr"/>
              <a:r>
                <a:rPr lang="en-US" sz="2400" dirty="0" smtClean="0">
                  <a:latin typeface="arial" panose="020B0604020202020204" pitchFamily="34" charset="0"/>
                </a:rPr>
                <a:t> </a:t>
              </a:r>
              <a:r>
                <a:rPr lang="en-US" sz="2400" dirty="0">
                  <a:latin typeface="arial" panose="020B0604020202020204" pitchFamily="34" charset="0"/>
                </a:rPr>
                <a:t>B</a:t>
              </a:r>
              <a:r>
                <a:rPr lang="en-US" sz="2400" dirty="0" smtClean="0">
                  <a:latin typeface="arial" panose="020B0604020202020204" pitchFamily="34" charset="0"/>
                </a:rPr>
                <a:t>ut a </a:t>
              </a:r>
              <a:r>
                <a:rPr lang="en-US" sz="2400" dirty="0" err="1" smtClean="0">
                  <a:latin typeface="arial" panose="020B0604020202020204" pitchFamily="34" charset="0"/>
                </a:rPr>
                <a:t>superlens</a:t>
              </a:r>
              <a:r>
                <a:rPr lang="en-US" sz="2400" dirty="0" smtClean="0">
                  <a:latin typeface="arial" panose="020B0604020202020204" pitchFamily="34" charset="0"/>
                </a:rPr>
                <a:t> can restore images </a:t>
              </a:r>
              <a:r>
                <a:rPr lang="en-US" sz="2400" b="1" dirty="0" smtClean="0">
                  <a:solidFill>
                    <a:schemeClr val="tx2"/>
                  </a:solidFill>
                  <a:latin typeface="arial" panose="020B0604020202020204" pitchFamily="34" charset="0"/>
                </a:rPr>
                <a:t>below </a:t>
              </a:r>
              <a:r>
                <a:rPr lang="en-US" sz="24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the diffraction </a:t>
              </a:r>
              <a:r>
                <a:rPr lang="en-US" sz="2400" b="1" dirty="0" smtClean="0">
                  <a:solidFill>
                    <a:schemeClr val="tx2"/>
                  </a:solidFill>
                  <a:latin typeface="arial" panose="020B0604020202020204" pitchFamily="34" charset="0"/>
                </a:rPr>
                <a:t>limit</a:t>
              </a:r>
              <a:r>
                <a:rPr lang="en-US" sz="2400" dirty="0" smtClean="0">
                  <a:latin typeface="arial" panose="020B0604020202020204" pitchFamily="34" charset="0"/>
                </a:rPr>
                <a:t>.</a:t>
              </a:r>
              <a:endParaRPr lang="en-US" sz="2400" b="1" dirty="0" smtClean="0">
                <a:solidFill>
                  <a:schemeClr val="tx2"/>
                </a:solidFill>
              </a:endParaRPr>
            </a:p>
            <a:p>
              <a:pPr algn="ctr"/>
              <a:endParaRPr lang="en-US" sz="2400" b="1" dirty="0" smtClean="0">
                <a:solidFill>
                  <a:schemeClr val="tx2"/>
                </a:solidFill>
              </a:endParaRPr>
            </a:p>
            <a:p>
              <a:pPr algn="ctr"/>
              <a:endParaRPr lang="en-US" sz="2400" b="1" dirty="0">
                <a:solidFill>
                  <a:schemeClr val="tx2"/>
                </a:solidFill>
              </a:endParaRPr>
            </a:p>
            <a:p>
              <a:pPr algn="ctr"/>
              <a:endParaRPr lang="en-US" sz="2400" b="1" dirty="0" smtClean="0">
                <a:solidFill>
                  <a:schemeClr val="tx2"/>
                </a:solidFill>
              </a:endParaRPr>
            </a:p>
            <a:p>
              <a:pPr algn="ctr"/>
              <a:endParaRPr lang="en-US" sz="2400" b="1" dirty="0">
                <a:solidFill>
                  <a:schemeClr val="tx2"/>
                </a:solidFill>
              </a:endParaRPr>
            </a:p>
            <a:p>
              <a:pPr algn="ctr"/>
              <a:endParaRPr lang="en-US" sz="2400" b="1" dirty="0" smtClean="0">
                <a:solidFill>
                  <a:schemeClr val="tx2"/>
                </a:solidFill>
              </a:endParaRPr>
            </a:p>
            <a:p>
              <a:pPr algn="ctr"/>
              <a:endParaRPr lang="en-US" sz="2400" b="1" dirty="0">
                <a:solidFill>
                  <a:schemeClr val="tx2"/>
                </a:solidFill>
              </a:endParaRPr>
            </a:p>
            <a:p>
              <a:pPr algn="ctr"/>
              <a:endParaRPr lang="en-US" sz="2400" b="1" dirty="0" smtClean="0">
                <a:solidFill>
                  <a:schemeClr val="tx2"/>
                </a:solidFill>
              </a:endParaRPr>
            </a:p>
            <a:p>
              <a:pPr algn="ctr"/>
              <a:r>
                <a:rPr lang="en-US" sz="2400" b="1" dirty="0" smtClean="0">
                  <a:solidFill>
                    <a:schemeClr val="tx2"/>
                  </a:solidFill>
                </a:rPr>
                <a:t>PMMA </a:t>
              </a:r>
              <a:r>
                <a:rPr lang="en-US" sz="2400" dirty="0" smtClean="0"/>
                <a:t> </a:t>
              </a:r>
              <a:r>
                <a:rPr lang="en-US" sz="2400" dirty="0"/>
                <a:t>under UV illumination at λ = 365 nm </a:t>
              </a:r>
              <a:r>
                <a:rPr lang="en-US" sz="2400" dirty="0" smtClean="0"/>
                <a:t>has a diffraction limited wavelength </a:t>
              </a:r>
              <a:r>
                <a:rPr lang="en-US" altLang="en-US" sz="24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P* </a:t>
              </a:r>
              <a:r>
                <a:rPr lang="en-US" altLang="en-US" sz="2400" dirty="0">
                  <a:latin typeface="Arial" panose="020B0604020202020204" pitchFamily="34" charset="0"/>
                </a:rPr>
                <a:t>= λ / n </a:t>
              </a:r>
              <a:r>
                <a:rPr lang="en-US" altLang="en-US" sz="2400" dirty="0" smtClean="0">
                  <a:latin typeface="Arial" panose="020B0604020202020204" pitchFamily="34" charset="0"/>
                </a:rPr>
                <a:t>= 365/1.5 = </a:t>
              </a:r>
              <a:r>
                <a:rPr lang="en-US" altLang="en-US" sz="2400" dirty="0" smtClean="0">
                  <a:solidFill>
                    <a:schemeClr val="tx2"/>
                  </a:solidFill>
                  <a:latin typeface="Arial" panose="020B0604020202020204" pitchFamily="34" charset="0"/>
                </a:rPr>
                <a:t>243 nm</a:t>
              </a:r>
            </a:p>
            <a:p>
              <a:pPr algn="ctr"/>
              <a:endParaRPr lang="en-US" sz="2400" dirty="0">
                <a:latin typeface="Arial" panose="020B0604020202020204" pitchFamily="34" charset="0"/>
              </a:endParaRPr>
            </a:p>
            <a:p>
              <a:pPr algn="ctr"/>
              <a:r>
                <a:rPr lang="en-US" sz="2400" dirty="0" smtClean="0">
                  <a:latin typeface="Arial" panose="020B0604020202020204" pitchFamily="34" charset="0"/>
                </a:rPr>
                <a:t>Add 35 nm silver film gives </a:t>
              </a:r>
              <a:r>
                <a:rPr lang="en-US" sz="2400" b="1" dirty="0" smtClean="0">
                  <a:solidFill>
                    <a:schemeClr val="tx2"/>
                  </a:solidFill>
                  <a:latin typeface="Arial" panose="020B0604020202020204" pitchFamily="34" charset="0"/>
                </a:rPr>
                <a:t>P* = 89 nm &lt; 243 nm</a:t>
              </a:r>
              <a:r>
                <a:rPr lang="en-US" sz="2400" dirty="0" smtClean="0">
                  <a:solidFill>
                    <a:schemeClr val="tx2"/>
                  </a:solidFill>
                  <a:latin typeface="Arial" panose="020B0604020202020204" pitchFamily="34" charset="0"/>
                </a:rPr>
                <a:t> </a:t>
              </a:r>
              <a:r>
                <a:rPr lang="en-US" sz="2400" dirty="0" smtClean="0">
                  <a:latin typeface="Arial" panose="020B0604020202020204" pitchFamily="34" charset="0"/>
                </a:rPr>
                <a:t>?</a:t>
              </a:r>
              <a:endParaRPr lang="en-US" sz="2400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4309" y="2067869"/>
              <a:ext cx="2305840" cy="22415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43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072" y="197768"/>
            <a:ext cx="7772400" cy="1143000"/>
          </a:xfrm>
        </p:spPr>
        <p:txBody>
          <a:bodyPr/>
          <a:lstStyle/>
          <a:p>
            <a:r>
              <a:rPr lang="en-US" b="1" dirty="0" smtClean="0"/>
              <a:t>Water Disinfection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482959" y="1412776"/>
            <a:ext cx="835292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Hand-held bowls are provided with nanoscale ZnO coatings to produce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</a:rPr>
              <a:t>UVC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from body heat and disinfect drinking water</a:t>
            </a:r>
          </a:p>
          <a:p>
            <a:pPr algn="ctr"/>
            <a:endParaRPr lang="en-US" dirty="0"/>
          </a:p>
          <a:p>
            <a:pPr algn="ctr"/>
            <a:r>
              <a:rPr lang="en-US" sz="2400" dirty="0" smtClean="0"/>
              <a:t>No electricity – West Africa </a:t>
            </a:r>
          </a:p>
          <a:p>
            <a:pPr algn="ctr"/>
            <a:endParaRPr lang="en-US" sz="800" dirty="0"/>
          </a:p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LEDs</a:t>
            </a:r>
            <a:r>
              <a:rPr lang="en-US" sz="2400" dirty="0" smtClean="0"/>
              <a:t> in the </a:t>
            </a:r>
            <a:r>
              <a:rPr lang="en-US" sz="2400" b="1" dirty="0" smtClean="0">
                <a:solidFill>
                  <a:schemeClr val="tx2"/>
                </a:solidFill>
              </a:rPr>
              <a:t>UVC</a:t>
            </a:r>
            <a:r>
              <a:rPr lang="en-US" sz="2400" dirty="0" smtClean="0"/>
              <a:t> are thought to provide the future disinfection of drinking water. But </a:t>
            </a:r>
            <a:r>
              <a:rPr lang="en-US" sz="2400" b="1" dirty="0" smtClean="0">
                <a:solidFill>
                  <a:schemeClr val="tx2"/>
                </a:solidFill>
              </a:rPr>
              <a:t>LEDs</a:t>
            </a:r>
            <a:r>
              <a:rPr lang="en-US" sz="2400" dirty="0" smtClean="0"/>
              <a:t> require electricity and cannot achieve the 100% efficiency of </a:t>
            </a:r>
            <a:r>
              <a:rPr lang="en-US" sz="2400" b="1" dirty="0" smtClean="0">
                <a:solidFill>
                  <a:schemeClr val="tx2"/>
                </a:solidFill>
              </a:rPr>
              <a:t>QED</a:t>
            </a:r>
            <a:r>
              <a:rPr lang="en-US" sz="2400" dirty="0" smtClean="0"/>
              <a:t> disinfection.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sz="2400" dirty="0" smtClean="0"/>
              <a:t>Similar to nano-coated Turbine Blades, nano coatings on drinking bowls are likely to rub off in cleaning. Molding 50 nm ZnO </a:t>
            </a:r>
            <a:r>
              <a:rPr lang="en-US" sz="2400" b="1" dirty="0" smtClean="0">
                <a:solidFill>
                  <a:schemeClr val="tx2"/>
                </a:solidFill>
              </a:rPr>
              <a:t>NPs</a:t>
            </a:r>
            <a:r>
              <a:rPr lang="en-US" sz="2400" dirty="0" smtClean="0"/>
              <a:t> dispersed in a </a:t>
            </a:r>
            <a:r>
              <a:rPr lang="en-US" sz="2400" b="1" dirty="0" smtClean="0">
                <a:solidFill>
                  <a:schemeClr val="tx2"/>
                </a:solidFill>
              </a:rPr>
              <a:t>100 micron </a:t>
            </a:r>
            <a:r>
              <a:rPr lang="en-US" sz="2400" b="1" dirty="0" err="1" smtClean="0">
                <a:solidFill>
                  <a:schemeClr val="tx2"/>
                </a:solidFill>
              </a:rPr>
              <a:t>teflon</a:t>
            </a:r>
            <a:r>
              <a:rPr lang="en-US" sz="2400" b="1" dirty="0" smtClean="0">
                <a:solidFill>
                  <a:schemeClr val="tx2"/>
                </a:solidFill>
              </a:rPr>
              <a:t>-composite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/>
              <a:t>is suggested.</a:t>
            </a:r>
          </a:p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TBC</a:t>
            </a:r>
            <a:r>
              <a:rPr lang="en-US" sz="2400" dirty="0" smtClean="0"/>
              <a:t> on Turbine Blades ?</a:t>
            </a:r>
          </a:p>
        </p:txBody>
      </p:sp>
      <p:pic>
        <p:nvPicPr>
          <p:cNvPr id="8" name="Picture 7" descr="C:\Users\Acer\Documents\2016\LISBOA\BowlRev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44" y="2971800"/>
            <a:ext cx="2816357" cy="210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534400" y="6105525"/>
            <a:ext cx="838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18 </a:t>
            </a:r>
            <a:endParaRPr lang="en-US" altLang="zh-TW" sz="2800" b="1" dirty="0">
              <a:ea typeface="新細明體" pitchFamily="18" charset="-12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Inter. Conf. Nanotechnology Modeling and Simulation (ICNMS'16)  Prague April 1 - 2, 2016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0398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587" y="-58205"/>
            <a:ext cx="7772400" cy="1143000"/>
          </a:xfrm>
        </p:spPr>
        <p:txBody>
          <a:bodyPr/>
          <a:lstStyle/>
          <a:p>
            <a:r>
              <a:rPr lang="en-US" dirty="0" smtClean="0"/>
              <a:t>Cosmology by Cosmic Dust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43000" y="6412032"/>
            <a:ext cx="8458200" cy="381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Inter. Conf. Nanotechnology Modeling and Simulation (ICNMS'16)  Prague April 1 - 2, 2016</a:t>
            </a:r>
            <a:endParaRPr lang="en-US" altLang="zh-TW" dirty="0"/>
          </a:p>
        </p:txBody>
      </p:sp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8492987" y="6079312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19</a:t>
            </a:r>
            <a:endParaRPr lang="en-US" altLang="zh-TW" sz="2800" b="1" dirty="0">
              <a:ea typeface="新細明體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950564"/>
            <a:ext cx="8350254" cy="5447645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 </a:t>
            </a:r>
            <a:r>
              <a:rPr lang="en-US" sz="2400" dirty="0"/>
              <a:t>In </a:t>
            </a:r>
            <a:r>
              <a:rPr lang="en-US" sz="2400" dirty="0" smtClean="0"/>
              <a:t>1929, </a:t>
            </a:r>
            <a:r>
              <a:rPr lang="en-US" sz="2400" b="1" dirty="0" smtClean="0">
                <a:solidFill>
                  <a:schemeClr val="tx2"/>
                </a:solidFill>
              </a:rPr>
              <a:t>Hubble</a:t>
            </a:r>
            <a:r>
              <a:rPr lang="en-US" sz="2400" dirty="0" smtClean="0"/>
              <a:t> </a:t>
            </a:r>
            <a:r>
              <a:rPr lang="en-US" sz="2400" dirty="0"/>
              <a:t>formulated the law based </a:t>
            </a:r>
            <a:r>
              <a:rPr lang="en-US" sz="2400" dirty="0" smtClean="0"/>
              <a:t>on </a:t>
            </a:r>
            <a:r>
              <a:rPr lang="en-US" sz="2400" dirty="0"/>
              <a:t>Doppler’s Effect </a:t>
            </a:r>
            <a:r>
              <a:rPr lang="en-US" sz="2400" dirty="0" smtClean="0"/>
              <a:t>that </a:t>
            </a:r>
            <a:r>
              <a:rPr lang="en-US" sz="2400" dirty="0"/>
              <a:t>the </a:t>
            </a:r>
            <a:r>
              <a:rPr lang="en-US" sz="2400" b="1" dirty="0">
                <a:solidFill>
                  <a:schemeClr val="tx2"/>
                </a:solidFill>
              </a:rPr>
              <a:t>velocity </a:t>
            </a:r>
            <a:r>
              <a:rPr lang="en-US" sz="2400" dirty="0"/>
              <a:t>of a </a:t>
            </a:r>
            <a:r>
              <a:rPr lang="en-US" sz="2400" dirty="0" smtClean="0"/>
              <a:t>galaxy </a:t>
            </a:r>
            <a:r>
              <a:rPr lang="en-US" sz="2400" dirty="0"/>
              <a:t>is </a:t>
            </a:r>
            <a:r>
              <a:rPr lang="en-US" sz="2400" b="1" dirty="0">
                <a:solidFill>
                  <a:schemeClr val="tx2"/>
                </a:solidFill>
              </a:rPr>
              <a:t>proportional </a:t>
            </a:r>
            <a:r>
              <a:rPr lang="en-US" sz="2400" dirty="0"/>
              <a:t>to its </a:t>
            </a:r>
            <a:r>
              <a:rPr lang="en-US" sz="2400" b="1" dirty="0">
                <a:solidFill>
                  <a:schemeClr val="tx2"/>
                </a:solidFill>
              </a:rPr>
              <a:t>distance</a:t>
            </a:r>
            <a:r>
              <a:rPr lang="en-US" sz="2400" dirty="0"/>
              <a:t> to the Earth. </a:t>
            </a:r>
            <a:endParaRPr lang="en-US" sz="2400" dirty="0" smtClean="0"/>
          </a:p>
          <a:p>
            <a:pPr algn="ctr"/>
            <a:endParaRPr lang="en-US" sz="1200" dirty="0" smtClean="0"/>
          </a:p>
          <a:p>
            <a:pPr algn="ctr"/>
            <a:endParaRPr lang="en-US" sz="800" dirty="0"/>
          </a:p>
          <a:p>
            <a:pPr algn="ctr"/>
            <a:r>
              <a:rPr lang="en-US" sz="2400" dirty="0"/>
              <a:t>However, </a:t>
            </a:r>
            <a:r>
              <a:rPr lang="it-IT" sz="2400" b="1" dirty="0">
                <a:solidFill>
                  <a:schemeClr val="tx2"/>
                </a:solidFill>
              </a:rPr>
              <a:t>cosmic dust </a:t>
            </a:r>
            <a:r>
              <a:rPr lang="it-IT" sz="2400" dirty="0"/>
              <a:t>comprising </a:t>
            </a:r>
            <a:r>
              <a:rPr lang="it-IT" sz="2400" dirty="0" smtClean="0"/>
              <a:t>silicates </a:t>
            </a:r>
            <a:r>
              <a:rPr lang="it-IT" sz="2400" dirty="0"/>
              <a:t>permeate </a:t>
            </a:r>
            <a:r>
              <a:rPr lang="it-IT" sz="2400" dirty="0" smtClean="0"/>
              <a:t>space and</a:t>
            </a:r>
            <a:r>
              <a:rPr lang="it-IT" sz="2400" b="1" dirty="0" smtClean="0">
                <a:solidFill>
                  <a:schemeClr val="tx2"/>
                </a:solidFill>
              </a:rPr>
              <a:t> also </a:t>
            </a:r>
            <a:r>
              <a:rPr lang="it-IT" sz="2400" dirty="0" smtClean="0"/>
              <a:t>is proportional its distance from </a:t>
            </a:r>
            <a:r>
              <a:rPr lang="it-IT" sz="2400" dirty="0"/>
              <a:t>Earth</a:t>
            </a:r>
            <a:r>
              <a:rPr lang="it-IT" sz="2400" dirty="0" smtClean="0"/>
              <a:t>.</a:t>
            </a:r>
          </a:p>
          <a:p>
            <a:pPr algn="ctr"/>
            <a:endParaRPr lang="it-IT" sz="1200" dirty="0" smtClean="0"/>
          </a:p>
          <a:p>
            <a:pPr algn="ctr"/>
            <a:endParaRPr lang="it-IT" sz="800" dirty="0"/>
          </a:p>
          <a:p>
            <a:pPr algn="ctr"/>
            <a:r>
              <a:rPr lang="it-IT" sz="2400" dirty="0" smtClean="0"/>
              <a:t> </a:t>
            </a:r>
            <a:r>
              <a:rPr lang="it-IT" sz="2400" b="1" dirty="0" smtClean="0">
                <a:solidFill>
                  <a:schemeClr val="tx2"/>
                </a:solidFill>
              </a:rPr>
              <a:t>If </a:t>
            </a:r>
            <a:r>
              <a:rPr lang="it-IT" sz="2400" b="1" dirty="0">
                <a:solidFill>
                  <a:schemeClr val="tx2"/>
                </a:solidFill>
              </a:rPr>
              <a:t>galaxy light is </a:t>
            </a:r>
            <a:r>
              <a:rPr lang="en-US" sz="2400" b="1" dirty="0">
                <a:solidFill>
                  <a:schemeClr val="tx2"/>
                </a:solidFill>
              </a:rPr>
              <a:t>redshift</a:t>
            </a:r>
            <a:r>
              <a:rPr lang="it-IT" sz="2400" b="1" dirty="0">
                <a:solidFill>
                  <a:schemeClr val="tx2"/>
                </a:solidFill>
              </a:rPr>
              <a:t> upon absorption in </a:t>
            </a:r>
            <a:r>
              <a:rPr lang="it-IT" sz="2400" b="1" dirty="0" smtClean="0">
                <a:solidFill>
                  <a:schemeClr val="tx2"/>
                </a:solidFill>
              </a:rPr>
              <a:t>dust</a:t>
            </a:r>
            <a:r>
              <a:rPr lang="it-IT" sz="2400" dirty="0" smtClean="0"/>
              <a:t>, </a:t>
            </a:r>
            <a:r>
              <a:rPr lang="it-IT" sz="2400" dirty="0"/>
              <a:t>velocity measurements of </a:t>
            </a:r>
            <a:r>
              <a:rPr lang="en-US" sz="2400" dirty="0" smtClean="0"/>
              <a:t>galaxies </a:t>
            </a:r>
            <a:r>
              <a:rPr lang="it-IT" sz="2400" b="1" dirty="0" smtClean="0">
                <a:solidFill>
                  <a:schemeClr val="tx2"/>
                </a:solidFill>
              </a:rPr>
              <a:t>requires correction</a:t>
            </a:r>
            <a:endParaRPr lang="it-IT" sz="2400" dirty="0" smtClean="0"/>
          </a:p>
          <a:p>
            <a:pPr algn="ctr"/>
            <a:endParaRPr lang="it-IT" sz="800" dirty="0">
              <a:effectLst/>
            </a:endParaRPr>
          </a:p>
          <a:p>
            <a:pPr algn="ctr"/>
            <a:endParaRPr lang="en-US" sz="2400" dirty="0" smtClean="0">
              <a:effectLst/>
            </a:endParaRPr>
          </a:p>
          <a:p>
            <a:pPr algn="ctr"/>
            <a:r>
              <a:rPr lang="en-US" sz="2400" dirty="0" smtClean="0">
                <a:effectLst/>
              </a:rPr>
              <a:t>                                                         </a:t>
            </a:r>
          </a:p>
          <a:p>
            <a:pPr algn="ctr"/>
            <a:endParaRPr lang="en-US" sz="2400" dirty="0"/>
          </a:p>
          <a:p>
            <a:pPr algn="ctr"/>
            <a:endParaRPr lang="en-US" sz="2400" dirty="0" smtClean="0">
              <a:effectLst/>
            </a:endParaRPr>
          </a:p>
          <a:p>
            <a:pPr algn="ctr"/>
            <a:endParaRPr lang="en-US" sz="2400" dirty="0">
              <a:effectLst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029200" y="4724400"/>
            <a:ext cx="45719" cy="6858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352203" y="4367610"/>
            <a:ext cx="6793723" cy="1909738"/>
            <a:chOff x="1352203" y="4367610"/>
            <a:chExt cx="6793723" cy="1909738"/>
          </a:xfrm>
        </p:grpSpPr>
        <p:sp>
          <p:nvSpPr>
            <p:cNvPr id="9" name="Oval 8"/>
            <p:cNvSpPr/>
            <p:nvPr/>
          </p:nvSpPr>
          <p:spPr bwMode="auto">
            <a:xfrm>
              <a:off x="4407277" y="4864009"/>
              <a:ext cx="647700" cy="617211"/>
            </a:xfrm>
            <a:prstGeom prst="ellipse">
              <a:avLst/>
            </a:prstGeom>
            <a:solidFill>
              <a:schemeClr val="tx2"/>
            </a:solidFill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 rot="7614513">
              <a:off x="5472627" y="4757116"/>
              <a:ext cx="725043" cy="788997"/>
              <a:chOff x="3341711" y="2071592"/>
              <a:chExt cx="725043" cy="788997"/>
            </a:xfrm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 rot="6747400" flipH="1" flipV="1">
                <a:off x="3460063" y="2253897"/>
                <a:ext cx="488340" cy="725043"/>
              </a:xfrm>
              <a:custGeom>
                <a:avLst/>
                <a:gdLst>
                  <a:gd name="T0" fmla="*/ 74612 w 293687"/>
                  <a:gd name="T1" fmla="*/ 466725 h 466725"/>
                  <a:gd name="T2" fmla="*/ 26987 w 293687"/>
                  <a:gd name="T3" fmla="*/ 304800 h 466725"/>
                  <a:gd name="T4" fmla="*/ 236537 w 293687"/>
                  <a:gd name="T5" fmla="*/ 276225 h 466725"/>
                  <a:gd name="T6" fmla="*/ 131762 w 293687"/>
                  <a:gd name="T7" fmla="*/ 114300 h 466725"/>
                  <a:gd name="T8" fmla="*/ 255587 w 293687"/>
                  <a:gd name="T9" fmla="*/ 95250 h 466725"/>
                  <a:gd name="T10" fmla="*/ 293687 w 293687"/>
                  <a:gd name="T11" fmla="*/ 0 h 466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3687" h="466725">
                    <a:moveTo>
                      <a:pt x="74612" y="466725"/>
                    </a:moveTo>
                    <a:cubicBezTo>
                      <a:pt x="37306" y="401637"/>
                      <a:pt x="0" y="336550"/>
                      <a:pt x="26987" y="304800"/>
                    </a:cubicBezTo>
                    <a:cubicBezTo>
                      <a:pt x="53974" y="273050"/>
                      <a:pt x="219075" y="307975"/>
                      <a:pt x="236537" y="276225"/>
                    </a:cubicBezTo>
                    <a:cubicBezTo>
                      <a:pt x="253999" y="244475"/>
                      <a:pt x="128587" y="144463"/>
                      <a:pt x="131762" y="114300"/>
                    </a:cubicBezTo>
                    <a:cubicBezTo>
                      <a:pt x="134937" y="84137"/>
                      <a:pt x="228600" y="114300"/>
                      <a:pt x="255587" y="95250"/>
                    </a:cubicBezTo>
                    <a:cubicBezTo>
                      <a:pt x="282574" y="76200"/>
                      <a:pt x="288130" y="38100"/>
                      <a:pt x="293687" y="0"/>
                    </a:cubicBezTo>
                  </a:path>
                </a:pathLst>
              </a:custGeom>
              <a:noFill/>
              <a:ln w="190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FFFFFF" mc:Ignorable="a14" a14:legacySpreadsheetColorIndex="65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AutoShape 32"/>
              <p:cNvSpPr>
                <a:spLocks noChangeArrowheads="1"/>
              </p:cNvSpPr>
              <p:nvPr/>
            </p:nvSpPr>
            <p:spPr bwMode="auto">
              <a:xfrm rot="8931830" flipH="1" flipV="1">
                <a:off x="3364887" y="2071592"/>
                <a:ext cx="111936" cy="209294"/>
              </a:xfrm>
              <a:prstGeom prst="triangle">
                <a:avLst>
                  <a:gd name="adj" fmla="val 50000"/>
                </a:avLst>
              </a:prstGeom>
              <a:solidFill>
                <a:srgbClr xmlns:mc="http://schemas.openxmlformats.org/markup-compatibility/2006" xmlns:a14="http://schemas.microsoft.com/office/drawing/2010/main" val="FFFFFF" mc:Ignorable="a14" a14:legacySpreadsheetColorIndex="65"/>
              </a:solidFill>
              <a:ln w="9525">
                <a:solidFill>
                  <a:sysClr val="window" lastClr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" name="Text Box 13"/>
            <p:cNvSpPr txBox="1"/>
            <p:nvPr/>
          </p:nvSpPr>
          <p:spPr>
            <a:xfrm>
              <a:off x="1352203" y="4600735"/>
              <a:ext cx="1854869" cy="571879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srgbClr val="FFFFFF"/>
                  </a:solidFill>
                  <a:ea typeface="PMingLiU"/>
                  <a:cs typeface="Times New Roman"/>
                </a:rPr>
                <a:t>Galaxy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srgbClr val="FFFFFF"/>
                  </a:solidFill>
                  <a:effectLst/>
                  <a:ea typeface="PMingLiU"/>
                  <a:cs typeface="Times New Roman"/>
                </a:rPr>
                <a:t>Light</a:t>
              </a:r>
              <a:endParaRPr lang="en-US" sz="2000" dirty="0">
                <a:solidFill>
                  <a:srgbClr val="FFFFFF"/>
                </a:solidFill>
                <a:ea typeface="PMingLiU"/>
                <a:cs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srgbClr val="FFFFFF"/>
                  </a:solidFill>
                  <a:effectLst/>
                  <a:ea typeface="PMingLiU"/>
                  <a:cs typeface="Times New Roman"/>
                  <a:sym typeface="Symbol" panose="05050102010706020507" pitchFamily="18" charset="2"/>
                </a:rPr>
                <a:t></a:t>
              </a:r>
              <a:endParaRPr lang="en-US" sz="2000" dirty="0">
                <a:effectLst/>
                <a:ea typeface="PMingLiU"/>
                <a:cs typeface="Times New Roman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 rot="3896047">
              <a:off x="3253326" y="4683358"/>
              <a:ext cx="532537" cy="882909"/>
              <a:chOff x="5993719" y="1978268"/>
              <a:chExt cx="532537" cy="882909"/>
            </a:xfrm>
          </p:grpSpPr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 rot="10404039" flipH="1" flipV="1">
                <a:off x="5993719" y="2136134"/>
                <a:ext cx="488340" cy="725043"/>
              </a:xfrm>
              <a:custGeom>
                <a:avLst/>
                <a:gdLst>
                  <a:gd name="T0" fmla="*/ 74612 w 293687"/>
                  <a:gd name="T1" fmla="*/ 466725 h 466725"/>
                  <a:gd name="T2" fmla="*/ 26987 w 293687"/>
                  <a:gd name="T3" fmla="*/ 304800 h 466725"/>
                  <a:gd name="T4" fmla="*/ 236537 w 293687"/>
                  <a:gd name="T5" fmla="*/ 276225 h 466725"/>
                  <a:gd name="T6" fmla="*/ 131762 w 293687"/>
                  <a:gd name="T7" fmla="*/ 114300 h 466725"/>
                  <a:gd name="T8" fmla="*/ 255587 w 293687"/>
                  <a:gd name="T9" fmla="*/ 95250 h 466725"/>
                  <a:gd name="T10" fmla="*/ 293687 w 293687"/>
                  <a:gd name="T11" fmla="*/ 0 h 466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3687" h="466725">
                    <a:moveTo>
                      <a:pt x="74612" y="466725"/>
                    </a:moveTo>
                    <a:cubicBezTo>
                      <a:pt x="37306" y="401637"/>
                      <a:pt x="0" y="336550"/>
                      <a:pt x="26987" y="304800"/>
                    </a:cubicBezTo>
                    <a:cubicBezTo>
                      <a:pt x="53974" y="273050"/>
                      <a:pt x="219075" y="307975"/>
                      <a:pt x="236537" y="276225"/>
                    </a:cubicBezTo>
                    <a:cubicBezTo>
                      <a:pt x="253999" y="244475"/>
                      <a:pt x="128587" y="144463"/>
                      <a:pt x="131762" y="114300"/>
                    </a:cubicBezTo>
                    <a:cubicBezTo>
                      <a:pt x="134937" y="84137"/>
                      <a:pt x="228600" y="114300"/>
                      <a:pt x="255587" y="95250"/>
                    </a:cubicBezTo>
                    <a:cubicBezTo>
                      <a:pt x="282574" y="76200"/>
                      <a:pt x="288130" y="38100"/>
                      <a:pt x="293687" y="0"/>
                    </a:cubicBezTo>
                  </a:path>
                </a:pathLst>
              </a:custGeom>
              <a:noFill/>
              <a:ln w="190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FFFFFF" mc:Ignorable="a14" a14:legacySpreadsheetColorIndex="65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sp>
            <p:nvSpPr>
              <p:cNvPr id="15" name="AutoShape 32"/>
              <p:cNvSpPr>
                <a:spLocks noChangeArrowheads="1"/>
              </p:cNvSpPr>
              <p:nvPr/>
            </p:nvSpPr>
            <p:spPr bwMode="auto">
              <a:xfrm rot="12588469" flipH="1" flipV="1">
                <a:off x="6414320" y="1978268"/>
                <a:ext cx="111936" cy="209294"/>
              </a:xfrm>
              <a:prstGeom prst="triangle">
                <a:avLst>
                  <a:gd name="adj" fmla="val 50000"/>
                </a:avLst>
              </a:prstGeom>
              <a:solidFill>
                <a:srgbClr xmlns:mc="http://schemas.openxmlformats.org/markup-compatibility/2006" xmlns:a14="http://schemas.microsoft.com/office/drawing/2010/main" val="FFFFFF" mc:Ignorable="a14" a14:legacySpreadsheetColorIndex="65"/>
              </a:solidFill>
              <a:ln w="9525">
                <a:solidFill>
                  <a:sysClr val="window" lastClr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8" name="Text Box 13"/>
            <p:cNvSpPr txBox="1"/>
            <p:nvPr/>
          </p:nvSpPr>
          <p:spPr>
            <a:xfrm>
              <a:off x="6291057" y="4435798"/>
              <a:ext cx="1854869" cy="571879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srgbClr val="FFFFFF"/>
                  </a:solidFill>
                  <a:ea typeface="PMingLiU"/>
                  <a:cs typeface="Times New Roman"/>
                </a:rPr>
                <a:t>Redshift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srgbClr val="FFFFFF"/>
                  </a:solidFill>
                  <a:ea typeface="PMingLiU"/>
                  <a:cs typeface="Times New Roman"/>
                </a:rPr>
                <a:t>Galaxy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srgbClr val="FFFFFF"/>
                  </a:solidFill>
                  <a:effectLst/>
                  <a:ea typeface="PMingLiU"/>
                  <a:cs typeface="Times New Roman"/>
                </a:rPr>
                <a:t>Light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srgbClr val="FFFFFF"/>
                  </a:solidFill>
                  <a:ea typeface="PMingLiU"/>
                  <a:cs typeface="Times New Roman"/>
                  <a:sym typeface="Symbol" panose="05050102010706020507" pitchFamily="18" charset="2"/>
                </a:rPr>
                <a:t></a:t>
              </a:r>
              <a:r>
                <a:rPr lang="en-US" sz="1600" dirty="0" smtClean="0">
                  <a:solidFill>
                    <a:srgbClr val="FFFFFF"/>
                  </a:solidFill>
                  <a:ea typeface="PMingLiU"/>
                  <a:cs typeface="Times New Roman"/>
                  <a:sym typeface="Symbol" panose="05050102010706020507" pitchFamily="18" charset="2"/>
                </a:rPr>
                <a:t>o</a:t>
              </a:r>
              <a:r>
                <a:rPr lang="en-US" sz="2000" dirty="0" smtClean="0">
                  <a:solidFill>
                    <a:srgbClr val="FFFFFF"/>
                  </a:solidFill>
                  <a:ea typeface="PMingLiU"/>
                  <a:cs typeface="Times New Roman"/>
                  <a:sym typeface="Symbol" panose="05050102010706020507" pitchFamily="18" charset="2"/>
                </a:rPr>
                <a:t> = 2 </a:t>
              </a:r>
              <a:r>
                <a:rPr lang="en-US" sz="2000" dirty="0" err="1" smtClean="0">
                  <a:solidFill>
                    <a:srgbClr val="FFFFFF"/>
                  </a:solidFill>
                  <a:ea typeface="PMingLiU"/>
                  <a:cs typeface="Times New Roman"/>
                  <a:sym typeface="Symbol" panose="05050102010706020507" pitchFamily="18" charset="2"/>
                </a:rPr>
                <a:t>nd</a:t>
              </a:r>
              <a:endParaRPr lang="en-US" sz="2000" dirty="0">
                <a:effectLst/>
                <a:ea typeface="PMingLiU"/>
                <a:cs typeface="Times New Roman"/>
              </a:endParaRPr>
            </a:p>
          </p:txBody>
        </p:sp>
        <p:sp>
          <p:nvSpPr>
            <p:cNvPr id="19" name="Text Box 13"/>
            <p:cNvSpPr txBox="1"/>
            <p:nvPr/>
          </p:nvSpPr>
          <p:spPr>
            <a:xfrm>
              <a:off x="3860078" y="4367610"/>
              <a:ext cx="1854869" cy="571879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 smtClean="0">
                  <a:solidFill>
                    <a:srgbClr val="FFFFFF"/>
                  </a:solidFill>
                  <a:ea typeface="PMingLiU"/>
                  <a:cs typeface="Times New Roman"/>
                </a:rPr>
                <a:t>Cosmic dust</a:t>
              </a:r>
              <a:endParaRPr lang="en-US" sz="2000" dirty="0">
                <a:effectLst/>
                <a:ea typeface="PMingLiU"/>
                <a:cs typeface="Times New Roman"/>
              </a:endParaRPr>
            </a:p>
          </p:txBody>
        </p:sp>
        <p:sp>
          <p:nvSpPr>
            <p:cNvPr id="20" name="Text Box 13"/>
            <p:cNvSpPr txBox="1"/>
            <p:nvPr/>
          </p:nvSpPr>
          <p:spPr>
            <a:xfrm>
              <a:off x="3596010" y="5705469"/>
              <a:ext cx="2270234" cy="571879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effectLst/>
                  <a:ea typeface="PMingLiU"/>
                  <a:cs typeface="Times New Roman"/>
                </a:rPr>
                <a:t>Z = ( </a:t>
              </a:r>
              <a:r>
                <a:rPr lang="en-US" sz="2000" dirty="0" smtClean="0">
                  <a:effectLst/>
                  <a:ea typeface="PMingLiU"/>
                  <a:cs typeface="Times New Roman"/>
                  <a:sym typeface="Symbol" panose="05050102010706020507" pitchFamily="18" charset="2"/>
                </a:rPr>
                <a:t></a:t>
              </a:r>
              <a:r>
                <a:rPr lang="en-US" sz="1600" dirty="0" smtClean="0">
                  <a:effectLst/>
                  <a:ea typeface="PMingLiU"/>
                  <a:cs typeface="Times New Roman"/>
                  <a:sym typeface="Symbol" panose="05050102010706020507" pitchFamily="18" charset="2"/>
                </a:rPr>
                <a:t>o</a:t>
              </a:r>
              <a:r>
                <a:rPr lang="en-US" sz="2000" dirty="0" smtClean="0">
                  <a:effectLst/>
                  <a:ea typeface="PMingLiU"/>
                  <a:cs typeface="Times New Roman"/>
                  <a:sym typeface="Symbol" panose="05050102010706020507" pitchFamily="18" charset="2"/>
                </a:rPr>
                <a:t> -  ) / </a:t>
              </a:r>
              <a:endParaRPr lang="en-US" sz="2000" dirty="0">
                <a:effectLst/>
                <a:ea typeface="PMingLiU"/>
                <a:cs typeface="Times New Roman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1569719" y="4413604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effectLst/>
              </a:rPr>
              <a:t>Z </a:t>
            </a:r>
            <a:r>
              <a:rPr lang="en-US" sz="1600" dirty="0" smtClean="0">
                <a:effectLst/>
              </a:rPr>
              <a:t>Hubble</a:t>
            </a:r>
            <a:r>
              <a:rPr lang="en-US" sz="2400" dirty="0" smtClean="0">
                <a:effectLst/>
              </a:rPr>
              <a:t> = Z</a:t>
            </a:r>
            <a:r>
              <a:rPr lang="en-US" sz="1600" dirty="0" smtClean="0">
                <a:effectLst/>
              </a:rPr>
              <a:t> </a:t>
            </a:r>
            <a:r>
              <a:rPr lang="en-US" sz="1600" dirty="0" err="1" smtClean="0">
                <a:effectLst/>
              </a:rPr>
              <a:t>meas</a:t>
            </a:r>
            <a:r>
              <a:rPr lang="en-US" sz="1600" dirty="0" smtClean="0">
                <a:effectLst/>
              </a:rPr>
              <a:t> –</a:t>
            </a:r>
            <a:r>
              <a:rPr lang="en-US" sz="2400" dirty="0" smtClean="0">
                <a:effectLst/>
              </a:rPr>
              <a:t> ( Z </a:t>
            </a:r>
            <a:r>
              <a:rPr lang="en-US" sz="1600" dirty="0" smtClean="0">
                <a:effectLst/>
              </a:rPr>
              <a:t>Ly</a:t>
            </a:r>
            <a:r>
              <a:rPr lang="en-US" sz="1600" dirty="0" smtClean="0">
                <a:effectLst/>
                <a:sym typeface="Symbol" panose="05050102010706020507" pitchFamily="18" charset="2"/>
              </a:rPr>
              <a:t></a:t>
            </a:r>
            <a:r>
              <a:rPr lang="en-US" sz="2400" dirty="0" smtClean="0">
                <a:effectLst/>
                <a:sym typeface="Symbol" panose="05050102010706020507" pitchFamily="18" charset="2"/>
              </a:rPr>
              <a:t> - Z </a:t>
            </a:r>
            <a:r>
              <a:rPr lang="en-US" sz="1600" dirty="0" smtClean="0">
                <a:effectLst/>
                <a:sym typeface="Symbol" panose="05050102010706020507" pitchFamily="18" charset="2"/>
              </a:rPr>
              <a:t>H</a:t>
            </a:r>
            <a:r>
              <a:rPr lang="en-US" sz="2400" dirty="0" smtClean="0">
                <a:effectLst/>
                <a:sym typeface="Symbol" panose="05050102010706020507" pitchFamily="18" charset="2"/>
              </a:rPr>
              <a:t> )</a:t>
            </a:r>
            <a:endParaRPr lang="en-US" sz="2400" dirty="0">
              <a:effectLst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99132" y="5119252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Redshift </a:t>
            </a:r>
            <a:r>
              <a:rPr lang="en-US" sz="2400" b="1" dirty="0">
                <a:solidFill>
                  <a:schemeClr val="tx2"/>
                </a:solidFill>
              </a:rPr>
              <a:t>in dust </a:t>
            </a:r>
            <a:r>
              <a:rPr lang="en-US" sz="2400" dirty="0"/>
              <a:t>means </a:t>
            </a:r>
            <a:r>
              <a:rPr lang="en-US" sz="2400" dirty="0" smtClean="0"/>
              <a:t>the Universe </a:t>
            </a:r>
            <a:r>
              <a:rPr lang="en-US" sz="2400" b="1" dirty="0" smtClean="0">
                <a:solidFill>
                  <a:schemeClr val="tx2"/>
                </a:solidFill>
              </a:rPr>
              <a:t>need not </a:t>
            </a:r>
            <a:r>
              <a:rPr lang="en-US" sz="2400" dirty="0" smtClean="0"/>
              <a:t>be expanding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sym typeface="Symbol"/>
              </a:rPr>
              <a:t> no </a:t>
            </a:r>
            <a:r>
              <a:rPr lang="en-US" sz="2400" dirty="0" smtClean="0"/>
              <a:t> dark matter and energy </a:t>
            </a:r>
            <a:endParaRPr lang="en-US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4969666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d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48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8919"/>
            <a:ext cx="8229600" cy="634081"/>
          </a:xfrm>
        </p:spPr>
        <p:txBody>
          <a:bodyPr>
            <a:noAutofit/>
          </a:bodyPr>
          <a:lstStyle/>
          <a:p>
            <a:r>
              <a:rPr lang="en-US" b="1" dirty="0" smtClean="0"/>
              <a:t>Heat Transfer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493960"/>
            <a:ext cx="8229600" cy="47853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0" dirty="0" smtClean="0"/>
              <a:t>By classical physics, </a:t>
            </a:r>
            <a:r>
              <a:rPr lang="en-US" sz="2400" dirty="0">
                <a:solidFill>
                  <a:schemeClr val="tx2"/>
                </a:solidFill>
              </a:rPr>
              <a:t>h</a:t>
            </a:r>
            <a:r>
              <a:rPr lang="en-US" sz="2400" dirty="0" smtClean="0">
                <a:solidFill>
                  <a:schemeClr val="tx2"/>
                </a:solidFill>
              </a:rPr>
              <a:t>eat transfer </a:t>
            </a:r>
            <a:r>
              <a:rPr lang="en-US" sz="2400" b="0" dirty="0" smtClean="0"/>
              <a:t>proceeds by </a:t>
            </a:r>
            <a:r>
              <a:rPr lang="en-US" sz="2400" dirty="0" smtClean="0">
                <a:solidFill>
                  <a:schemeClr val="tx2"/>
                </a:solidFill>
              </a:rPr>
              <a:t>3 modes</a:t>
            </a:r>
            <a:r>
              <a:rPr lang="en-US" sz="2400" b="0" dirty="0" smtClean="0"/>
              <a:t>:</a:t>
            </a:r>
          </a:p>
          <a:p>
            <a:pPr marL="0" indent="0" algn="ctr">
              <a:buNone/>
            </a:pPr>
            <a:r>
              <a:rPr lang="en-US" sz="2400" b="0" dirty="0" smtClean="0"/>
              <a:t>Conduction  Radiation  Convection</a:t>
            </a:r>
          </a:p>
          <a:p>
            <a:pPr algn="ctr"/>
            <a:endParaRPr lang="en-US" sz="900" b="0" dirty="0" smtClean="0"/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Proposal</a:t>
            </a:r>
          </a:p>
          <a:p>
            <a:pPr marL="0" indent="0" algn="ctr">
              <a:buNone/>
            </a:pPr>
            <a:endParaRPr lang="en-US" sz="9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2400" b="0" dirty="0" smtClean="0"/>
              <a:t>The </a:t>
            </a:r>
            <a:r>
              <a:rPr lang="en-US" sz="2400" dirty="0" smtClean="0">
                <a:solidFill>
                  <a:schemeClr val="tx2"/>
                </a:solidFill>
              </a:rPr>
              <a:t>Fourth Mode </a:t>
            </a:r>
            <a:r>
              <a:rPr lang="en-US" sz="2400" b="0" dirty="0" smtClean="0"/>
              <a:t>is </a:t>
            </a:r>
            <a:r>
              <a:rPr lang="en-US" sz="2400" dirty="0" smtClean="0">
                <a:solidFill>
                  <a:schemeClr val="tx2"/>
                </a:solidFill>
              </a:rPr>
              <a:t>QED </a:t>
            </a:r>
          </a:p>
          <a:p>
            <a:pPr marL="0" indent="0" algn="ctr">
              <a:buNone/>
            </a:pPr>
            <a:endParaRPr lang="en-US" sz="800" b="0" dirty="0" smtClean="0"/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QED</a:t>
            </a:r>
            <a:r>
              <a:rPr lang="en-US" sz="2400" dirty="0" smtClean="0"/>
              <a:t> </a:t>
            </a:r>
            <a:r>
              <a:rPr lang="en-US" sz="2400" b="0" dirty="0" smtClean="0"/>
              <a:t>= Quantum Electrodynamics</a:t>
            </a:r>
          </a:p>
          <a:p>
            <a:pPr marL="0" indent="0" algn="ctr">
              <a:buNone/>
            </a:pPr>
            <a:endParaRPr lang="en-US" sz="800" b="0" dirty="0" smtClean="0">
              <a:solidFill>
                <a:schemeClr val="tx2"/>
              </a:solidFill>
            </a:endParaRPr>
          </a:p>
          <a:p>
            <a:pPr marL="0" indent="0" algn="ctr">
              <a:buFontTx/>
              <a:buNone/>
            </a:pPr>
            <a:endParaRPr lang="en-US" altLang="en-US" sz="2400" b="0" dirty="0" smtClean="0">
              <a:solidFill>
                <a:schemeClr val="tx2"/>
              </a:solidFill>
              <a:sym typeface="Symbol" pitchFamily="18" charset="2"/>
            </a:endParaRPr>
          </a:p>
          <a:p>
            <a:pPr marL="0" indent="0" algn="ctr">
              <a:buFontTx/>
              <a:buNone/>
            </a:pPr>
            <a:r>
              <a:rPr lang="en-US" altLang="en-US" sz="2400" b="0" dirty="0" smtClean="0">
                <a:sym typeface="Symbol" pitchFamily="18" charset="2"/>
              </a:rPr>
              <a:t>Here, </a:t>
            </a:r>
            <a:r>
              <a:rPr lang="en-US" altLang="en-US" sz="2400" dirty="0" smtClean="0">
                <a:solidFill>
                  <a:schemeClr val="tx2"/>
                </a:solidFill>
                <a:sym typeface="Symbol" pitchFamily="18" charset="2"/>
              </a:rPr>
              <a:t>QED </a:t>
            </a:r>
            <a:r>
              <a:rPr lang="en-US" altLang="en-US" sz="2400" b="0" dirty="0" smtClean="0">
                <a:sym typeface="Symbol" pitchFamily="18" charset="2"/>
              </a:rPr>
              <a:t>is a simplified form of the complex light </a:t>
            </a:r>
            <a:r>
              <a:rPr lang="en-US" altLang="en-US" sz="2400" b="0" dirty="0">
                <a:sym typeface="Symbol" pitchFamily="18" charset="2"/>
              </a:rPr>
              <a:t>and matter </a:t>
            </a:r>
            <a:r>
              <a:rPr lang="en-US" altLang="en-US" sz="2400" b="0" dirty="0" smtClean="0">
                <a:sym typeface="Symbol" pitchFamily="18" charset="2"/>
              </a:rPr>
              <a:t>interaction advanced by </a:t>
            </a:r>
            <a:r>
              <a:rPr lang="en-US" altLang="en-US" sz="2400" dirty="0" smtClean="0">
                <a:solidFill>
                  <a:schemeClr val="tx2"/>
                </a:solidFill>
                <a:sym typeface="Symbol" pitchFamily="18" charset="2"/>
              </a:rPr>
              <a:t>Feynman  </a:t>
            </a:r>
            <a:r>
              <a:rPr lang="en-US" altLang="en-US" sz="2400" b="0" dirty="0" smtClean="0">
                <a:sym typeface="Symbol" pitchFamily="18" charset="2"/>
              </a:rPr>
              <a:t>and others</a:t>
            </a:r>
          </a:p>
          <a:p>
            <a:pPr marL="0" indent="0" algn="ctr">
              <a:buFontTx/>
              <a:buNone/>
            </a:pPr>
            <a:endParaRPr lang="en-US" altLang="en-US" sz="800" b="0" dirty="0" smtClean="0">
              <a:solidFill>
                <a:schemeClr val="tx2"/>
              </a:solidFill>
              <a:sym typeface="Symbol" pitchFamily="18" charset="2"/>
            </a:endParaRPr>
          </a:p>
          <a:p>
            <a:pPr marL="0" indent="0" algn="ctr">
              <a:buNone/>
            </a:pPr>
            <a:endParaRPr lang="en-US" sz="24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" y="6477000"/>
            <a:ext cx="8420100" cy="228600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Inter. Conf. Nanotechnology Modeling and Simulation (ICNMS'16)  Prague April 1 - 2, 2016</a:t>
            </a:r>
            <a:endParaRPr lang="en-US" altLang="zh-TW" dirty="0"/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>
                <a:ea typeface="新細明體" pitchFamily="18" charset="-12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7519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317057"/>
            <a:ext cx="7772400" cy="1143000"/>
          </a:xfrm>
        </p:spPr>
        <p:txBody>
          <a:bodyPr/>
          <a:lstStyle/>
          <a:p>
            <a:r>
              <a:rPr lang="en-US" dirty="0" smtClean="0"/>
              <a:t>Exoplanets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6477000"/>
            <a:ext cx="8458200" cy="66020"/>
          </a:xfrm>
        </p:spPr>
        <p:txBody>
          <a:bodyPr/>
          <a:lstStyle/>
          <a:p>
            <a:pPr algn="ctr">
              <a:defRPr/>
            </a:pPr>
            <a:r>
              <a:rPr lang="en-US" altLang="zh-TW" smtClean="0"/>
              <a:t>Inter. Conf. Nanotechnology Modeling and Simulation (ICNMS'16)  Prague April 1 - 2, 2016</a:t>
            </a:r>
            <a:endParaRPr lang="en-US" altLang="zh-TW" dirty="0"/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>
                <a:ea typeface="新細明體" pitchFamily="18" charset="-120"/>
              </a:rPr>
              <a:t>2</a:t>
            </a:r>
            <a:r>
              <a:rPr lang="en-US" altLang="zh-TW" sz="2800" b="1" dirty="0" smtClean="0">
                <a:ea typeface="新細明體" pitchFamily="18" charset="-120"/>
              </a:rPr>
              <a:t>0</a:t>
            </a:r>
            <a:endParaRPr lang="en-US" altLang="zh-TW" sz="2800" b="1" dirty="0">
              <a:ea typeface="新細明體" pitchFamily="18" charset="-12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4800" y="1371800"/>
            <a:ext cx="8534400" cy="4419400"/>
            <a:chOff x="304800" y="1371800"/>
            <a:chExt cx="8534400" cy="4419400"/>
          </a:xfrm>
        </p:grpSpPr>
        <p:sp>
          <p:nvSpPr>
            <p:cNvPr id="6" name="Rectangle 5"/>
            <p:cNvSpPr/>
            <p:nvPr/>
          </p:nvSpPr>
          <p:spPr>
            <a:xfrm>
              <a:off x="304800" y="1371800"/>
              <a:ext cx="853440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 </a:t>
              </a:r>
              <a:r>
                <a:rPr lang="en-US" sz="2400" dirty="0"/>
                <a:t>Discovery of </a:t>
              </a:r>
              <a:r>
                <a:rPr lang="en-US" sz="2400" b="1" dirty="0">
                  <a:solidFill>
                    <a:schemeClr val="tx2"/>
                  </a:solidFill>
                </a:rPr>
                <a:t>exoplanets</a:t>
              </a:r>
              <a:r>
                <a:rPr lang="en-US" sz="2400" dirty="0"/>
                <a:t> in far reaches of galactic space </a:t>
              </a:r>
              <a:r>
                <a:rPr lang="en-US" sz="2400" dirty="0" smtClean="0"/>
                <a:t>requires high-precision</a:t>
              </a:r>
              <a:r>
                <a:rPr lang="en-US" sz="2400" b="1" dirty="0" smtClean="0">
                  <a:solidFill>
                    <a:schemeClr val="tx2"/>
                  </a:solidFill>
                </a:rPr>
                <a:t> spectroscopy</a:t>
              </a:r>
              <a:r>
                <a:rPr lang="en-US" sz="2400" b="1" dirty="0">
                  <a:solidFill>
                    <a:schemeClr val="tx2"/>
                  </a:solidFill>
                </a:rPr>
                <a:t> </a:t>
              </a:r>
              <a:r>
                <a:rPr lang="en-US" sz="2400" dirty="0" smtClean="0"/>
                <a:t>because </a:t>
              </a:r>
              <a:r>
                <a:rPr lang="en-US" sz="2400" dirty="0"/>
                <a:t>of </a:t>
              </a:r>
              <a:r>
                <a:rPr lang="en-US" sz="2400" dirty="0" smtClean="0"/>
                <a:t>faint images as </a:t>
              </a:r>
              <a:r>
                <a:rPr lang="en-US" sz="2400" dirty="0"/>
                <a:t>the planet spins. </a:t>
              </a:r>
              <a:endParaRPr lang="en-US" sz="2400" dirty="0" smtClean="0"/>
            </a:p>
            <a:p>
              <a:pPr algn="ctr"/>
              <a:endParaRPr lang="en-US" sz="2400" dirty="0"/>
            </a:p>
            <a:p>
              <a:pPr algn="ctr"/>
              <a:endParaRPr lang="en-US" sz="2400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2814850"/>
              <a:ext cx="2667000" cy="2667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510034" y="3113544"/>
              <a:ext cx="499110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In </a:t>
              </a:r>
              <a:r>
                <a:rPr lang="en-US" sz="2400" dirty="0"/>
                <a:t>a </a:t>
              </a:r>
              <a:r>
                <a:rPr lang="en-US" sz="2400" dirty="0" smtClean="0"/>
                <a:t>spinning </a:t>
              </a:r>
              <a:r>
                <a:rPr lang="en-US" sz="2400" dirty="0"/>
                <a:t>exoplanet, </a:t>
              </a:r>
              <a:r>
                <a:rPr lang="en-US" sz="2400" b="1" dirty="0">
                  <a:solidFill>
                    <a:schemeClr val="tx2"/>
                  </a:solidFill>
                </a:rPr>
                <a:t>half </a:t>
              </a:r>
              <a:r>
                <a:rPr lang="en-US" sz="2400" dirty="0"/>
                <a:t>of the planet rotates </a:t>
              </a:r>
              <a:r>
                <a:rPr lang="en-US" sz="2400" b="1" dirty="0">
                  <a:solidFill>
                    <a:schemeClr val="tx2"/>
                  </a:solidFill>
                </a:rPr>
                <a:t>away</a:t>
              </a:r>
              <a:r>
                <a:rPr lang="en-US" sz="2400" dirty="0"/>
                <a:t> from Earth, while the other </a:t>
              </a:r>
              <a:r>
                <a:rPr lang="en-US" sz="2400" b="1" dirty="0">
                  <a:solidFill>
                    <a:schemeClr val="tx2"/>
                  </a:solidFill>
                </a:rPr>
                <a:t>half</a:t>
              </a:r>
              <a:r>
                <a:rPr lang="en-US" sz="2400" dirty="0"/>
                <a:t> </a:t>
              </a:r>
              <a:r>
                <a:rPr lang="en-US" sz="2400" b="1" dirty="0">
                  <a:solidFill>
                    <a:schemeClr val="tx2"/>
                  </a:solidFill>
                </a:rPr>
                <a:t>toward</a:t>
              </a:r>
              <a:r>
                <a:rPr lang="en-US" sz="2400" dirty="0"/>
                <a:t> Earth. The spectrum of the side spinning away shows </a:t>
              </a:r>
              <a:r>
                <a:rPr lang="en-US" sz="2400" b="1" dirty="0">
                  <a:solidFill>
                    <a:schemeClr val="tx2"/>
                  </a:solidFill>
                </a:rPr>
                <a:t>redshift</a:t>
              </a:r>
              <a:r>
                <a:rPr lang="en-US" sz="2400" dirty="0"/>
                <a:t> while the side spinning toward us shows </a:t>
              </a:r>
              <a:r>
                <a:rPr lang="en-US" sz="2400" b="1" dirty="0" err="1">
                  <a:solidFill>
                    <a:schemeClr val="tx2"/>
                  </a:solidFill>
                </a:rPr>
                <a:t>blueshift</a:t>
              </a:r>
              <a:r>
                <a:rPr lang="en-US" b="1" dirty="0">
                  <a:solidFill>
                    <a:schemeClr val="tx2"/>
                  </a:solidFill>
                </a:rPr>
                <a:t>.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457200" y="1553926"/>
            <a:ext cx="8229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/>
            <a:r>
              <a:rPr lang="en-US" sz="2400" dirty="0" smtClean="0">
                <a:latin typeface="+mn-lt"/>
              </a:rPr>
              <a:t>IR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+mn-lt"/>
              </a:rPr>
              <a:t>spectroscopic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measurements of the suspected </a:t>
            </a:r>
            <a:r>
              <a:rPr lang="en-US" sz="2400" dirty="0" smtClean="0">
                <a:latin typeface="+mn-lt"/>
              </a:rPr>
              <a:t>exoplanets </a:t>
            </a:r>
            <a:r>
              <a:rPr lang="en-US" sz="2400" dirty="0">
                <a:latin typeface="+mn-lt"/>
              </a:rPr>
              <a:t>identified ammonia from </a:t>
            </a:r>
            <a:r>
              <a:rPr lang="en-US" sz="2400" b="1" dirty="0">
                <a:latin typeface="+mn-lt"/>
              </a:rPr>
              <a:t>1450 to 1550 </a:t>
            </a:r>
            <a:r>
              <a:rPr lang="en-US" sz="2400" b="1" dirty="0" smtClean="0">
                <a:latin typeface="+mn-lt"/>
              </a:rPr>
              <a:t>nm </a:t>
            </a:r>
            <a:r>
              <a:rPr lang="en-US" sz="2400" dirty="0" smtClean="0">
                <a:latin typeface="+mn-lt"/>
              </a:rPr>
              <a:t>observed for planets </a:t>
            </a:r>
            <a:r>
              <a:rPr lang="en-US" sz="2400" dirty="0">
                <a:latin typeface="+mn-lt"/>
              </a:rPr>
              <a:t>in our solar system. </a:t>
            </a:r>
            <a:endParaRPr lang="en-US" sz="2400" dirty="0" smtClean="0">
              <a:latin typeface="+mn-lt"/>
            </a:endParaRPr>
          </a:p>
          <a:p>
            <a:pPr indent="0" algn="ctr"/>
            <a:endParaRPr lang="en-US" sz="2400" dirty="0">
              <a:latin typeface="+mn-lt"/>
            </a:endParaRPr>
          </a:p>
          <a:p>
            <a:pPr indent="0" algn="ctr"/>
            <a:r>
              <a:rPr lang="en-US" sz="2400" dirty="0" smtClean="0">
                <a:latin typeface="+mn-lt"/>
              </a:rPr>
              <a:t>However, </a:t>
            </a:r>
            <a:r>
              <a:rPr lang="en-US" sz="2400" b="1" dirty="0" smtClean="0">
                <a:solidFill>
                  <a:schemeClr val="tx2"/>
                </a:solidFill>
                <a:latin typeface="+mn-lt"/>
              </a:rPr>
              <a:t>Ly</a:t>
            </a:r>
            <a:r>
              <a:rPr lang="en-US" sz="2400" b="1" dirty="0" smtClean="0">
                <a:solidFill>
                  <a:schemeClr val="tx2"/>
                </a:solidFill>
                <a:latin typeface="+mn-lt"/>
                <a:sym typeface="Symbol" panose="05050102010706020507" pitchFamily="18" charset="2"/>
              </a:rPr>
              <a:t> photons </a:t>
            </a:r>
            <a:r>
              <a:rPr lang="en-US" sz="2400" dirty="0" smtClean="0">
                <a:latin typeface="+mn-lt"/>
                <a:sym typeface="Symbol" panose="05050102010706020507" pitchFamily="18" charset="2"/>
              </a:rPr>
              <a:t>may be </a:t>
            </a:r>
            <a:r>
              <a:rPr lang="en-US" sz="2400" b="1" dirty="0" smtClean="0">
                <a:solidFill>
                  <a:schemeClr val="tx2"/>
                </a:solidFill>
                <a:latin typeface="+mn-lt"/>
                <a:sym typeface="Symbol" panose="05050102010706020507" pitchFamily="18" charset="2"/>
              </a:rPr>
              <a:t>redshift </a:t>
            </a:r>
            <a:r>
              <a:rPr lang="en-US" sz="2400" dirty="0" smtClean="0">
                <a:latin typeface="+mn-lt"/>
                <a:sym typeface="Symbol" panose="05050102010706020507" pitchFamily="18" charset="2"/>
              </a:rPr>
              <a:t>in </a:t>
            </a:r>
            <a:r>
              <a:rPr lang="en-US" sz="2400" dirty="0" smtClean="0">
                <a:latin typeface="+mn-lt"/>
              </a:rPr>
              <a:t>cosmic dust of the debris of planets spinning away from us QED wavelength </a:t>
            </a:r>
            <a:r>
              <a:rPr lang="en-US" sz="2400" i="1" dirty="0">
                <a:latin typeface="+mn-lt"/>
                <a:sym typeface="Symbol" panose="05050102010706020507" pitchFamily="18" charset="2"/>
              </a:rPr>
              <a:t></a:t>
            </a:r>
            <a:r>
              <a:rPr lang="en-US" sz="2400" baseline="-25000" dirty="0">
                <a:latin typeface="+mn-lt"/>
              </a:rPr>
              <a:t>o</a:t>
            </a:r>
            <a:r>
              <a:rPr lang="en-US" sz="2400" dirty="0">
                <a:latin typeface="+mn-lt"/>
              </a:rPr>
              <a:t> = (Z+1) </a:t>
            </a:r>
            <a:r>
              <a:rPr lang="en-US" sz="2400" dirty="0" smtClean="0">
                <a:latin typeface="+mn-lt"/>
              </a:rPr>
              <a:t>to IR wavelengths </a:t>
            </a:r>
            <a:r>
              <a:rPr lang="en-US" sz="2400" b="1" dirty="0" smtClean="0">
                <a:solidFill>
                  <a:schemeClr val="tx2"/>
                </a:solidFill>
                <a:latin typeface="+mn-lt"/>
                <a:sym typeface="Symbol" panose="05050102010706020507" pitchFamily="18" charset="2"/>
              </a:rPr>
              <a:t></a:t>
            </a:r>
            <a:r>
              <a:rPr lang="en-US" sz="2400" b="1" i="1" dirty="0" smtClean="0">
                <a:solidFill>
                  <a:schemeClr val="tx2"/>
                </a:solidFill>
                <a:latin typeface="+mn-lt"/>
                <a:sym typeface="Symbol" panose="05050102010706020507" pitchFamily="18" charset="2"/>
              </a:rPr>
              <a:t>  = </a:t>
            </a:r>
            <a:r>
              <a:rPr lang="en-US" sz="2400" b="1" dirty="0" smtClean="0">
                <a:solidFill>
                  <a:schemeClr val="tx2"/>
                </a:solidFill>
                <a:latin typeface="+mn-lt"/>
                <a:sym typeface="Symbol" panose="05050102010706020507" pitchFamily="18" charset="2"/>
              </a:rPr>
              <a:t>1500 nm.</a:t>
            </a:r>
          </a:p>
          <a:p>
            <a:pPr indent="0" algn="ctr"/>
            <a:endParaRPr lang="en-US" sz="2400" b="1" dirty="0">
              <a:solidFill>
                <a:schemeClr val="tx2"/>
              </a:solidFill>
              <a:latin typeface="+mn-lt"/>
              <a:sym typeface="Symbol" panose="05050102010706020507" pitchFamily="18" charset="2"/>
            </a:endParaRPr>
          </a:p>
          <a:p>
            <a:pPr indent="0" algn="ctr"/>
            <a:r>
              <a:rPr lang="en-US" sz="2400" dirty="0" smtClean="0">
                <a:latin typeface="+mn-lt"/>
              </a:rPr>
              <a:t>Hence</a:t>
            </a:r>
            <a:r>
              <a:rPr lang="en-US" sz="2400" dirty="0">
                <a:latin typeface="+mn-lt"/>
              </a:rPr>
              <a:t>, </a:t>
            </a:r>
            <a:r>
              <a:rPr lang="en-US" sz="2400" b="1" dirty="0">
                <a:solidFill>
                  <a:schemeClr val="tx2"/>
                </a:solidFill>
                <a:latin typeface="+mn-lt"/>
              </a:rPr>
              <a:t>redshifted Lyα radiation in dust </a:t>
            </a:r>
            <a:r>
              <a:rPr lang="en-US" sz="2400" dirty="0">
                <a:latin typeface="+mn-lt"/>
              </a:rPr>
              <a:t>to </a:t>
            </a:r>
            <a:r>
              <a:rPr lang="en-US" sz="2400" dirty="0" smtClean="0">
                <a:latin typeface="+mn-lt"/>
              </a:rPr>
              <a:t>NIR </a:t>
            </a:r>
            <a:r>
              <a:rPr lang="en-US" sz="2400" dirty="0">
                <a:latin typeface="+mn-lt"/>
              </a:rPr>
              <a:t>could be interpreted as proof of </a:t>
            </a:r>
            <a:r>
              <a:rPr lang="en-US" sz="2400" dirty="0" smtClean="0">
                <a:latin typeface="+mn-lt"/>
              </a:rPr>
              <a:t>ammonia discovery </a:t>
            </a:r>
            <a:r>
              <a:rPr lang="en-US" sz="2400" dirty="0">
                <a:latin typeface="+mn-lt"/>
              </a:rPr>
              <a:t>- when in fact the exoplanet may not even exist.</a:t>
            </a:r>
            <a:endParaRPr lang="en-US" sz="2400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335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991" y="116058"/>
            <a:ext cx="7772400" cy="1143000"/>
          </a:xfrm>
        </p:spPr>
        <p:txBody>
          <a:bodyPr/>
          <a:lstStyle/>
          <a:p>
            <a:r>
              <a:rPr lang="en-US" dirty="0" smtClean="0"/>
              <a:t>ISM IR Spectra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19200" y="6477000"/>
            <a:ext cx="8610600" cy="381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Inter. Conf. Nanotechnology Modeling and Simulation (ICNMS'16)  Prague April 1 - 2, 2016</a:t>
            </a:r>
            <a:endParaRPr lang="en-US" altLang="zh-TW" dirty="0"/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21</a:t>
            </a:r>
            <a:endParaRPr lang="en-US" altLang="zh-TW" sz="2800" b="1" dirty="0">
              <a:ea typeface="新細明體" pitchFamily="18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447800"/>
            <a:ext cx="8534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/>
            <a:r>
              <a:rPr lang="en-US" sz="2400" b="1" dirty="0" smtClean="0">
                <a:solidFill>
                  <a:schemeClr val="tx2"/>
                </a:solidFill>
                <a:latin typeface="+mn-lt"/>
              </a:rPr>
              <a:t>Cosmic dust </a:t>
            </a:r>
            <a:r>
              <a:rPr lang="en-US" sz="2400" dirty="0" smtClean="0">
                <a:latin typeface="+mn-lt"/>
              </a:rPr>
              <a:t>is thought </a:t>
            </a:r>
            <a:r>
              <a:rPr lang="en-US" sz="2400" dirty="0">
                <a:latin typeface="+mn-lt"/>
              </a:rPr>
              <a:t>to emit </a:t>
            </a: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thermal </a:t>
            </a:r>
            <a:r>
              <a:rPr lang="en-US" sz="2400" dirty="0" smtClean="0">
                <a:latin typeface="+mn-lt"/>
              </a:rPr>
              <a:t>EM </a:t>
            </a:r>
            <a:r>
              <a:rPr lang="en-US" sz="2400" dirty="0">
                <a:latin typeface="+mn-lt"/>
              </a:rPr>
              <a:t>radiation </a:t>
            </a:r>
            <a:r>
              <a:rPr lang="en-US" sz="2400" dirty="0" smtClean="0">
                <a:latin typeface="+mn-lt"/>
              </a:rPr>
              <a:t>from NIR to IR wavelengths </a:t>
            </a:r>
            <a:r>
              <a:rPr lang="en-US" sz="2400" dirty="0">
                <a:latin typeface="+mn-lt"/>
              </a:rPr>
              <a:t>from non-equilibrium heating </a:t>
            </a:r>
            <a:r>
              <a:rPr lang="en-US" sz="2400" dirty="0" smtClean="0">
                <a:latin typeface="+mn-lt"/>
              </a:rPr>
              <a:t>               by </a:t>
            </a:r>
            <a:r>
              <a:rPr lang="en-US" sz="2400" dirty="0">
                <a:solidFill>
                  <a:schemeClr val="tx2"/>
                </a:solidFill>
                <a:latin typeface="+mn-lt"/>
              </a:rPr>
              <a:t>single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Ly</a:t>
            </a:r>
            <a:r>
              <a:rPr lang="en-US" sz="2400" dirty="0" smtClean="0">
                <a:latin typeface="+mn-lt"/>
                <a:sym typeface="Symbol" panose="05050102010706020507" pitchFamily="18" charset="2"/>
              </a:rPr>
              <a:t> p</a:t>
            </a:r>
            <a:r>
              <a:rPr lang="en-US" sz="2400" dirty="0" smtClean="0">
                <a:latin typeface="+mn-lt"/>
              </a:rPr>
              <a:t>hotons</a:t>
            </a:r>
            <a:r>
              <a:rPr lang="en-US" sz="2400" dirty="0">
                <a:latin typeface="+mn-lt"/>
              </a:rPr>
              <a:t>. </a:t>
            </a:r>
            <a:endParaRPr lang="en-US" sz="2400" dirty="0" smtClean="0">
              <a:latin typeface="+mn-lt"/>
            </a:endParaRPr>
          </a:p>
          <a:p>
            <a:pPr indent="0" algn="ctr"/>
            <a:endParaRPr lang="en-US" sz="2400" dirty="0">
              <a:latin typeface="+mn-lt"/>
            </a:endParaRPr>
          </a:p>
          <a:p>
            <a:pPr indent="0" algn="ctr"/>
            <a:r>
              <a:rPr lang="en-US" sz="2400" dirty="0" smtClean="0">
                <a:latin typeface="+mn-lt"/>
              </a:rPr>
              <a:t>However</a:t>
            </a:r>
            <a:r>
              <a:rPr lang="en-US" sz="2400" dirty="0">
                <a:latin typeface="+mn-lt"/>
              </a:rPr>
              <a:t>, the notion that </a:t>
            </a:r>
            <a:r>
              <a:rPr lang="en-US" sz="2400" dirty="0" smtClean="0">
                <a:latin typeface="+mn-lt"/>
              </a:rPr>
              <a:t>cosmic dust </a:t>
            </a:r>
            <a:r>
              <a:rPr lang="en-US" sz="2400" b="1" dirty="0" smtClean="0">
                <a:solidFill>
                  <a:schemeClr val="tx2"/>
                </a:solidFill>
                <a:latin typeface="+mn-lt"/>
              </a:rPr>
              <a:t>heats-up </a:t>
            </a:r>
            <a:r>
              <a:rPr lang="en-US" sz="2400" dirty="0">
                <a:latin typeface="+mn-lt"/>
              </a:rPr>
              <a:t>upon absorption of single </a:t>
            </a:r>
            <a:r>
              <a:rPr lang="en-US" sz="2400" dirty="0" smtClean="0">
                <a:latin typeface="+mn-lt"/>
              </a:rPr>
              <a:t>Ly</a:t>
            </a:r>
            <a:r>
              <a:rPr lang="en-US" sz="2400" dirty="0" smtClean="0">
                <a:latin typeface="+mn-lt"/>
                <a:sym typeface="Symbol" panose="05050102010706020507" pitchFamily="18" charset="2"/>
              </a:rPr>
              <a:t> </a:t>
            </a:r>
            <a:r>
              <a:rPr lang="en-US" sz="2400" dirty="0" smtClean="0">
                <a:latin typeface="+mn-lt"/>
              </a:rPr>
              <a:t>photons </a:t>
            </a:r>
            <a:r>
              <a:rPr lang="en-US" sz="2400" dirty="0">
                <a:latin typeface="+mn-lt"/>
              </a:rPr>
              <a:t>is based on </a:t>
            </a:r>
            <a:r>
              <a:rPr lang="en-US" sz="2400" b="1" dirty="0">
                <a:solidFill>
                  <a:schemeClr val="tx2"/>
                </a:solidFill>
                <a:latin typeface="+mn-lt"/>
              </a:rPr>
              <a:t>classical physics</a:t>
            </a:r>
            <a:r>
              <a:rPr lang="en-US" sz="2400" dirty="0">
                <a:latin typeface="+mn-lt"/>
              </a:rPr>
              <a:t> that allows the atom to have heat capacity. </a:t>
            </a:r>
            <a:endParaRPr lang="en-US" sz="2400" dirty="0" smtClean="0">
              <a:latin typeface="+mn-lt"/>
            </a:endParaRPr>
          </a:p>
          <a:p>
            <a:pPr indent="0" algn="ctr"/>
            <a:endParaRPr lang="en-US" sz="2400" dirty="0" smtClean="0">
              <a:latin typeface="+mn-lt"/>
            </a:endParaRPr>
          </a:p>
          <a:p>
            <a:pPr indent="0" algn="ctr"/>
            <a:r>
              <a:rPr lang="en-US" sz="2400" b="1" dirty="0" smtClean="0">
                <a:solidFill>
                  <a:schemeClr val="tx2"/>
                </a:solidFill>
                <a:latin typeface="+mn-lt"/>
              </a:rPr>
              <a:t>QM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denies </a:t>
            </a:r>
            <a:r>
              <a:rPr lang="en-US" sz="2400" b="1" dirty="0" smtClean="0">
                <a:solidFill>
                  <a:schemeClr val="tx2"/>
                </a:solidFill>
                <a:latin typeface="+mn-lt"/>
              </a:rPr>
              <a:t>cosmic </a:t>
            </a:r>
            <a:r>
              <a:rPr lang="en-US" sz="2400" b="1" dirty="0">
                <a:solidFill>
                  <a:schemeClr val="tx2"/>
                </a:solidFill>
                <a:latin typeface="+mn-lt"/>
              </a:rPr>
              <a:t>d</a:t>
            </a:r>
            <a:r>
              <a:rPr lang="en-US" sz="2400" b="1" dirty="0" smtClean="0">
                <a:solidFill>
                  <a:schemeClr val="tx2"/>
                </a:solidFill>
                <a:latin typeface="+mn-lt"/>
              </a:rPr>
              <a:t>ust </a:t>
            </a:r>
            <a:r>
              <a:rPr lang="en-US" sz="2400" b="1" dirty="0">
                <a:solidFill>
                  <a:schemeClr val="tx2"/>
                </a:solidFill>
                <a:latin typeface="+mn-lt"/>
              </a:rPr>
              <a:t>under </a:t>
            </a:r>
            <a:r>
              <a:rPr lang="en-US" sz="2400" dirty="0">
                <a:latin typeface="+mn-lt"/>
              </a:rPr>
              <a:t>EM confinement the heat capacity to conserve the absorbed </a:t>
            </a:r>
            <a:r>
              <a:rPr lang="en-US" sz="2400" dirty="0" smtClean="0">
                <a:latin typeface="+mn-lt"/>
              </a:rPr>
              <a:t>Ly</a:t>
            </a:r>
            <a:r>
              <a:rPr lang="en-US" sz="2400" dirty="0" smtClean="0">
                <a:latin typeface="+mn-lt"/>
                <a:sym typeface="Symbol" panose="05050102010706020507" pitchFamily="18" charset="2"/>
              </a:rPr>
              <a:t></a:t>
            </a:r>
            <a:r>
              <a:rPr lang="en-US" sz="2400" dirty="0" smtClean="0">
                <a:latin typeface="+mn-lt"/>
              </a:rPr>
              <a:t> photon </a:t>
            </a:r>
            <a:r>
              <a:rPr lang="en-US" sz="2400" dirty="0">
                <a:latin typeface="+mn-lt"/>
              </a:rPr>
              <a:t>by a spike in temperature.  Instead, </a:t>
            </a:r>
            <a:r>
              <a:rPr lang="en-US" sz="2400" b="1" dirty="0">
                <a:solidFill>
                  <a:schemeClr val="tx2"/>
                </a:solidFill>
                <a:latin typeface="+mn-lt"/>
              </a:rPr>
              <a:t>QED </a:t>
            </a:r>
            <a:r>
              <a:rPr lang="en-US" sz="2400" dirty="0">
                <a:latin typeface="+mn-lt"/>
              </a:rPr>
              <a:t>produces </a:t>
            </a:r>
            <a:r>
              <a:rPr lang="en-US" sz="2400" b="1" dirty="0">
                <a:solidFill>
                  <a:schemeClr val="tx2"/>
                </a:solidFill>
                <a:latin typeface="+mn-lt"/>
              </a:rPr>
              <a:t>IR</a:t>
            </a:r>
            <a:r>
              <a:rPr lang="en-US" sz="2400" dirty="0">
                <a:latin typeface="+mn-lt"/>
              </a:rPr>
              <a:t> in the ISM by redshift of Ly</a:t>
            </a:r>
            <a:r>
              <a:rPr lang="en-US" sz="2400" dirty="0">
                <a:latin typeface="+mn-lt"/>
                <a:sym typeface="Symbol" panose="05050102010706020507" pitchFamily="18" charset="2"/>
              </a:rPr>
              <a:t></a:t>
            </a:r>
            <a:r>
              <a:rPr lang="en-US" sz="2400" dirty="0">
                <a:latin typeface="+mn-lt"/>
              </a:rPr>
              <a:t> photons as described </a:t>
            </a:r>
            <a:r>
              <a:rPr lang="en-US" sz="2400" dirty="0" smtClean="0">
                <a:latin typeface="+mn-lt"/>
              </a:rPr>
              <a:t>for </a:t>
            </a:r>
            <a:r>
              <a:rPr lang="en-US" sz="2400" dirty="0">
                <a:latin typeface="+mn-lt"/>
              </a:rPr>
              <a:t>exoplanets without increasing </a:t>
            </a:r>
            <a:r>
              <a:rPr lang="en-US" sz="2400" dirty="0" smtClean="0">
                <a:latin typeface="+mn-lt"/>
              </a:rPr>
              <a:t>temperature</a:t>
            </a:r>
            <a:r>
              <a:rPr lang="en-US" sz="2400" dirty="0">
                <a:latin typeface="+mn-lt"/>
              </a:rPr>
              <a:t>.</a:t>
            </a:r>
            <a:endParaRPr lang="en-US" sz="2400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128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777" y="1608884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z="4900" b="1" dirty="0"/>
              <a:t>QM in Nanotechnology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2212977" y="3124200"/>
            <a:ext cx="533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Tx/>
              <a:buNone/>
            </a:pPr>
            <a:r>
              <a:rPr lang="en-US" altLang="en-US" sz="2400" dirty="0" smtClean="0"/>
              <a:t>Nanoparticle Combustion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66800" y="6477000"/>
            <a:ext cx="8458200" cy="381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Inter. Conf. Nanotechnology Modeling and Simulation (ICNMS'16)  Prague April 1 - 2, 2016</a:t>
            </a:r>
            <a:endParaRPr lang="en-US" altLang="zh-TW" dirty="0"/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22</a:t>
            </a:r>
            <a:endParaRPr lang="en-US" altLang="zh-TW" sz="2800" b="1" dirty="0">
              <a:ea typeface="新細明體" pitchFamily="18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12977" y="3810000"/>
            <a:ext cx="533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Tx/>
              <a:buNone/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5151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 smtClean="0"/>
              <a:t>NP Combustion</a:t>
            </a:r>
            <a:endParaRPr lang="en-US" b="1" dirty="0"/>
          </a:p>
        </p:txBody>
      </p:sp>
      <p:pic>
        <p:nvPicPr>
          <p:cNvPr id="23554" name="Picture 2" descr="C:\Users\Acer\Documents\2015\COVETICS\Covetics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32" y="1065515"/>
            <a:ext cx="43053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6004" y="1143000"/>
            <a:ext cx="9144000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400" dirty="0" smtClean="0"/>
              <a:t>Carbon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NPs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dirty="0" smtClean="0"/>
              <a:t>did not combust at 600 C? </a:t>
            </a:r>
          </a:p>
          <a:p>
            <a:pPr algn="ctr">
              <a:lnSpc>
                <a:spcPct val="90000"/>
              </a:lnSpc>
            </a:pPr>
            <a:endParaRPr lang="en-US" altLang="en-US" sz="800" dirty="0" smtClean="0"/>
          </a:p>
          <a:p>
            <a:pPr algn="ctr">
              <a:lnSpc>
                <a:spcPct val="90000"/>
              </a:lnSpc>
            </a:pPr>
            <a:r>
              <a:rPr lang="en-US" altLang="en-US" sz="2400" dirty="0" smtClean="0"/>
              <a:t> C  + </a:t>
            </a:r>
            <a:r>
              <a:rPr lang="en-US" altLang="en-US" sz="2400" dirty="0" err="1" smtClean="0"/>
              <a:t>O</a:t>
            </a:r>
            <a:r>
              <a:rPr lang="en-US" sz="2400" baseline="30000" dirty="0" err="1" smtClean="0"/>
              <a:t>2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sym typeface="Symbol"/>
              </a:rPr>
              <a:t> CO</a:t>
            </a:r>
            <a:r>
              <a:rPr lang="en-US" sz="2400" baseline="30000" dirty="0" smtClean="0"/>
              <a:t>2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800" dirty="0">
              <a:sym typeface="Symbol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sym typeface="Symbol"/>
              </a:rPr>
              <a:t> Repeat for </a:t>
            </a:r>
            <a:r>
              <a:rPr lang="en-US" altLang="en-US" sz="2400" b="1" dirty="0" smtClean="0">
                <a:solidFill>
                  <a:schemeClr val="tx2"/>
                </a:solidFill>
                <a:sym typeface="Symbol"/>
              </a:rPr>
              <a:t>micron</a:t>
            </a:r>
            <a:r>
              <a:rPr lang="en-US" altLang="en-US" sz="2400" dirty="0" smtClean="0">
                <a:sym typeface="Symbol"/>
              </a:rPr>
              <a:t> size porous </a:t>
            </a:r>
            <a:r>
              <a:rPr lang="en-US" altLang="en-US" sz="2400" b="1" dirty="0" smtClean="0">
                <a:solidFill>
                  <a:schemeClr val="tx2"/>
                </a:solidFill>
                <a:sym typeface="Symbol"/>
              </a:rPr>
              <a:t>carbon</a:t>
            </a:r>
            <a:r>
              <a:rPr lang="en-US" altLang="en-US" sz="2400" dirty="0" smtClean="0">
                <a:solidFill>
                  <a:schemeClr val="tx2"/>
                </a:solidFill>
                <a:sym typeface="Symbol"/>
              </a:rPr>
              <a:t>,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800" dirty="0">
              <a:sym typeface="Symbol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sym typeface="Symbol"/>
              </a:rPr>
              <a:t>Carbon </a:t>
            </a:r>
            <a:r>
              <a:rPr lang="en-US" altLang="en-US" sz="2400" b="1" dirty="0" smtClean="0">
                <a:solidFill>
                  <a:schemeClr val="tx2"/>
                </a:solidFill>
                <a:sym typeface="Symbol"/>
              </a:rPr>
              <a:t>NPs</a:t>
            </a:r>
            <a:r>
              <a:rPr lang="en-US" altLang="en-US" sz="2400" dirty="0" smtClean="0">
                <a:sym typeface="Symbol"/>
              </a:rPr>
              <a:t> not found in SEM    Complete NP combustion ?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800" dirty="0" smtClean="0">
              <a:sym typeface="Symbol"/>
            </a:endParaRPr>
          </a:p>
          <a:p>
            <a:pPr algn="ctr">
              <a:lnSpc>
                <a:spcPct val="90000"/>
              </a:lnSpc>
            </a:pPr>
            <a:r>
              <a:rPr lang="en-US" altLang="en-US" sz="2400" dirty="0">
                <a:sym typeface="Symbol"/>
              </a:rPr>
              <a:t>Tensile tests </a:t>
            </a:r>
            <a:r>
              <a:rPr lang="en-US" altLang="en-US" sz="2400" dirty="0" smtClean="0">
                <a:sym typeface="Symbol"/>
              </a:rPr>
              <a:t>show NPs </a:t>
            </a:r>
            <a:r>
              <a:rPr lang="en-US" altLang="en-US" sz="2400" b="1" dirty="0" smtClean="0">
                <a:solidFill>
                  <a:schemeClr val="tx2"/>
                </a:solidFill>
                <a:sym typeface="Symbol"/>
              </a:rPr>
              <a:t>enhance</a:t>
            </a:r>
            <a:r>
              <a:rPr lang="en-US" altLang="en-US" sz="2400" dirty="0" smtClean="0">
                <a:sym typeface="Symbol"/>
              </a:rPr>
              <a:t> properties </a:t>
            </a:r>
            <a:endParaRPr lang="en-US" altLang="en-US" sz="2400" dirty="0">
              <a:sym typeface="Symbol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800" dirty="0" smtClean="0">
              <a:sym typeface="Symbol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sym typeface="Symbol"/>
              </a:rPr>
              <a:t>Carbon enhances aluminum bond ?</a:t>
            </a:r>
            <a:r>
              <a:rPr lang="en-US" altLang="en-US" sz="24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altLang="en-US" sz="2400" b="1" dirty="0" smtClean="0">
                <a:solidFill>
                  <a:schemeClr val="tx2"/>
                </a:solidFill>
                <a:sym typeface="Symbol"/>
              </a:rPr>
              <a:t>DFT</a:t>
            </a:r>
            <a:r>
              <a:rPr lang="en-US" altLang="en-US" sz="24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altLang="en-US" sz="2400" dirty="0" smtClean="0">
                <a:sym typeface="Symbol"/>
              </a:rPr>
              <a:t>disproved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800" dirty="0">
              <a:sym typeface="Symbol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sym typeface="Symbol"/>
              </a:rPr>
              <a:t> </a:t>
            </a:r>
            <a:r>
              <a:rPr lang="en-US" altLang="en-US" sz="2400" b="1" dirty="0" smtClean="0">
                <a:solidFill>
                  <a:schemeClr val="tx2"/>
                </a:solidFill>
                <a:sym typeface="Symbol"/>
              </a:rPr>
              <a:t>QM</a:t>
            </a:r>
            <a:r>
              <a:rPr lang="en-US" altLang="en-US" sz="24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altLang="en-US" sz="2400" dirty="0" smtClean="0">
                <a:sym typeface="Symbol"/>
              </a:rPr>
              <a:t>Interpretation: </a:t>
            </a:r>
            <a:r>
              <a:rPr lang="en-US" altLang="en-US" sz="2400" b="1" dirty="0" smtClean="0">
                <a:solidFill>
                  <a:schemeClr val="tx2"/>
                </a:solidFill>
                <a:sym typeface="Symbol"/>
              </a:rPr>
              <a:t>NPs</a:t>
            </a:r>
            <a:r>
              <a:rPr lang="en-US" altLang="en-US" sz="2400" dirty="0" smtClean="0">
                <a:sym typeface="Symbol"/>
              </a:rPr>
              <a:t> do not have heat capacity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800" dirty="0" smtClean="0">
              <a:sym typeface="Symbol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sym typeface="Symbol"/>
              </a:rPr>
              <a:t>Macro carbon increases in temperature. </a:t>
            </a:r>
            <a:r>
              <a:rPr lang="en-US" altLang="en-US" sz="2400" dirty="0" smtClean="0">
                <a:solidFill>
                  <a:schemeClr val="tx2"/>
                </a:solidFill>
                <a:sym typeface="Symbol"/>
              </a:rPr>
              <a:t>NPs</a:t>
            </a:r>
            <a:r>
              <a:rPr lang="en-US" altLang="en-US" sz="2400" dirty="0" smtClean="0">
                <a:sym typeface="Symbol"/>
              </a:rPr>
              <a:t> remaining after combustion stay at high temperature and also combust.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2400" dirty="0" smtClean="0">
              <a:sym typeface="Symbol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800" dirty="0"/>
          </a:p>
          <a:p>
            <a:pPr algn="ctr">
              <a:lnSpc>
                <a:spcPct val="90000"/>
              </a:lnSpc>
            </a:pPr>
            <a:r>
              <a:rPr lang="en-US" altLang="en-US" sz="2400" b="1" dirty="0">
                <a:solidFill>
                  <a:schemeClr val="tx2"/>
                </a:solidFill>
              </a:rPr>
              <a:t>T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emperature </a:t>
            </a:r>
            <a:r>
              <a:rPr lang="en-US" altLang="en-US" sz="2400" b="1" dirty="0">
                <a:solidFill>
                  <a:schemeClr val="tx2"/>
                </a:solidFill>
              </a:rPr>
              <a:t>changes 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do not occur in NPs</a:t>
            </a:r>
            <a:endParaRPr lang="en-US" altLang="en-US" sz="2400" b="1" dirty="0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609600" y="1052736"/>
            <a:ext cx="79248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dirty="0"/>
              <a:t>Add  </a:t>
            </a:r>
            <a:r>
              <a:rPr lang="en-US" altLang="en-US" sz="2400" b="1" dirty="0">
                <a:solidFill>
                  <a:schemeClr val="tx2"/>
                </a:solidFill>
              </a:rPr>
              <a:t>carbon NPs</a:t>
            </a:r>
            <a:r>
              <a:rPr lang="en-US" altLang="en-US" sz="2400" dirty="0">
                <a:solidFill>
                  <a:schemeClr val="tx2"/>
                </a:solidFill>
              </a:rPr>
              <a:t> </a:t>
            </a:r>
            <a:r>
              <a:rPr lang="en-US" altLang="en-US" sz="2400" dirty="0"/>
              <a:t>to a molten aluminum in air ( </a:t>
            </a:r>
            <a:r>
              <a:rPr lang="en-US" altLang="en-US" sz="2400" dirty="0" err="1"/>
              <a:t>0xygen</a:t>
            </a:r>
            <a:r>
              <a:rPr lang="en-US" altLang="en-US" sz="2400" dirty="0"/>
              <a:t> ),   cool to ambient and take SEM micrographs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26604" y="6477000"/>
            <a:ext cx="8422196" cy="381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Inter. Conf. Nanotechnology Modeling and Simulation (ICNMS'16)  Prague April 1 - 2, 2016</a:t>
            </a:r>
            <a:endParaRPr lang="en-US" altLang="zh-TW" dirty="0"/>
          </a:p>
        </p:txBody>
      </p:sp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23</a:t>
            </a:r>
            <a:endParaRPr lang="en-US" altLang="zh-TW" sz="2800" b="1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681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133" y="788850"/>
            <a:ext cx="8229600" cy="1143000"/>
          </a:xfrm>
        </p:spPr>
        <p:txBody>
          <a:bodyPr/>
          <a:lstStyle/>
          <a:p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568539" y="2309605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QED</a:t>
            </a:r>
            <a:r>
              <a:rPr lang="en-US" sz="2800" b="1" dirty="0" smtClean="0"/>
              <a:t> </a:t>
            </a:r>
            <a:r>
              <a:rPr lang="en-US" sz="2800" dirty="0" smtClean="0"/>
              <a:t>is the Fourth Mode of Heat </a:t>
            </a:r>
            <a:r>
              <a:rPr lang="en-US" sz="2800" dirty="0"/>
              <a:t>T</a:t>
            </a:r>
            <a:r>
              <a:rPr lang="en-US" sz="2800" dirty="0" smtClean="0"/>
              <a:t>ransfer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5613" y="3065145"/>
            <a:ext cx="764664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But only in </a:t>
            </a:r>
            <a:r>
              <a:rPr lang="en-US" sz="2800" dirty="0" smtClean="0"/>
              <a:t>nanostructures with                    </a:t>
            </a:r>
            <a:r>
              <a:rPr lang="en-US" sz="2800" b="1" dirty="0" smtClean="0">
                <a:solidFill>
                  <a:schemeClr val="tx2"/>
                </a:solidFill>
              </a:rPr>
              <a:t>short EM wavelength </a:t>
            </a:r>
            <a:r>
              <a:rPr lang="en-US" sz="2800" dirty="0" smtClean="0"/>
              <a:t>confinement</a:t>
            </a:r>
            <a:r>
              <a:rPr lang="en-US" sz="2800" dirty="0"/>
              <a:t> </a:t>
            </a:r>
            <a:r>
              <a:rPr lang="en-US" sz="2800" dirty="0" smtClean="0"/>
              <a:t>!!!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Long wavelength </a:t>
            </a:r>
            <a:r>
              <a:rPr lang="en-US" sz="2800" b="1" dirty="0" smtClean="0">
                <a:solidFill>
                  <a:schemeClr val="tx2"/>
                </a:solidFill>
              </a:rPr>
              <a:t>EM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/>
              <a:t>confinement  at the macroscale </a:t>
            </a:r>
            <a:r>
              <a:rPr lang="en-US" sz="2800" dirty="0" smtClean="0">
                <a:sym typeface="Symbol" panose="05050102010706020507" pitchFamily="18" charset="2"/>
              </a:rPr>
              <a:t> conservation of heat by </a:t>
            </a:r>
            <a:r>
              <a:rPr lang="en-US" sz="2800" dirty="0" smtClean="0"/>
              <a:t>temperature changes</a:t>
            </a:r>
            <a:endParaRPr lang="en-US" sz="2800" dirty="0"/>
          </a:p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77000"/>
            <a:ext cx="8305800" cy="381000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Inter. Conf. Nanotechnology Modeling and Simulation (ICNMS'16)  Prague April 1 - 2, 2016</a:t>
            </a:r>
            <a:endParaRPr lang="en-US" altLang="zh-TW" dirty="0"/>
          </a:p>
        </p:txBody>
      </p:sp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24</a:t>
            </a:r>
            <a:endParaRPr lang="en-US" altLang="zh-TW" sz="2800" b="1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2273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77000"/>
            <a:ext cx="8458200" cy="3708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TW" sz="1400" smtClean="0">
                <a:solidFill>
                  <a:schemeClr val="tx2"/>
                </a:solidFill>
              </a:rPr>
              <a:t>Inter. Conf. Nanotechnology Modeling and Simulation (ICNMS'16)  Prague April 1 - 2, 2016</a:t>
            </a:r>
            <a:endParaRPr lang="en-US" altLang="zh-TW" sz="1400" dirty="0" smtClean="0">
              <a:solidFill>
                <a:schemeClr val="tx2"/>
              </a:solidFill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52600"/>
            <a:ext cx="7772400" cy="611188"/>
          </a:xfrm>
        </p:spPr>
        <p:txBody>
          <a:bodyPr/>
          <a:lstStyle/>
          <a:p>
            <a:r>
              <a:rPr lang="zh-TW" altLang="en-US" smtClean="0">
                <a:solidFill>
                  <a:srgbClr val="FFFF00"/>
                </a:solidFill>
                <a:ea typeface="新細明體" charset="-120"/>
              </a:rPr>
              <a:t>      </a:t>
            </a:r>
            <a:r>
              <a:rPr lang="en-US" altLang="zh-TW" smtClean="0">
                <a:solidFill>
                  <a:srgbClr val="FFFF00"/>
                </a:solidFill>
                <a:ea typeface="新細明體" charset="-120"/>
              </a:rPr>
              <a:t>Questions &amp; Papers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276600"/>
            <a:ext cx="8839200" cy="10668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altLang="zh-CN" dirty="0" smtClean="0">
                <a:solidFill>
                  <a:schemeClr val="tx2"/>
                </a:solidFill>
                <a:ea typeface="宋体" pitchFamily="2" charset="-122"/>
              </a:rPr>
              <a:t>        </a:t>
            </a:r>
            <a:r>
              <a:rPr lang="en-US" altLang="zh-CN" sz="2800" b="0" dirty="0" smtClean="0">
                <a:ea typeface="宋体" pitchFamily="2" charset="-122"/>
              </a:rPr>
              <a:t>Email: nanoqed@gmail.com</a:t>
            </a:r>
          </a:p>
          <a:p>
            <a:pPr algn="ctr">
              <a:buFontTx/>
              <a:buNone/>
            </a:pPr>
            <a:endParaRPr lang="en-US" altLang="zh-CN" b="0" dirty="0" smtClean="0">
              <a:solidFill>
                <a:schemeClr val="tx2"/>
              </a:solidFill>
              <a:ea typeface="宋体" pitchFamily="2" charset="-122"/>
            </a:endParaRPr>
          </a:p>
          <a:p>
            <a:pPr algn="ctr">
              <a:buFontTx/>
              <a:buNone/>
            </a:pPr>
            <a:r>
              <a:rPr lang="en-US" altLang="zh-CN" b="0" dirty="0" smtClean="0">
                <a:ea typeface="宋体" pitchFamily="2" charset="-122"/>
              </a:rPr>
              <a:t>      http://</a:t>
            </a:r>
            <a:r>
              <a:rPr lang="en-US" altLang="zh-CN" sz="2800" b="0" dirty="0" smtClean="0">
                <a:ea typeface="宋体" pitchFamily="2" charset="-122"/>
              </a:rPr>
              <a:t>www.nanoqed.org</a:t>
            </a:r>
            <a:endParaRPr lang="en-US" altLang="zh-CN" sz="2800" b="0" dirty="0" smtClean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8534400" y="6324600"/>
            <a:ext cx="76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b="1" dirty="0" smtClean="0">
                <a:ea typeface="新細明體" charset="-120"/>
              </a:rPr>
              <a:t>25</a:t>
            </a:r>
            <a:endParaRPr lang="en-US" altLang="zh-TW" b="1" dirty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3338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>
          <a:xfrm>
            <a:off x="876300" y="152400"/>
            <a:ext cx="7772400" cy="1470025"/>
          </a:xfrm>
        </p:spPr>
        <p:txBody>
          <a:bodyPr/>
          <a:lstStyle/>
          <a:p>
            <a:r>
              <a:rPr lang="en-US" altLang="zh-HK" dirty="0" smtClean="0">
                <a:ea typeface="新細明體" pitchFamily="18" charset="-120"/>
              </a:rPr>
              <a:t>QED Heat Transfer</a:t>
            </a:r>
            <a:r>
              <a:rPr lang="en-US" altLang="zh-HK" b="1" dirty="0" smtClean="0">
                <a:ea typeface="新細明體" pitchFamily="18" charset="-120"/>
              </a:rPr>
              <a:t> </a:t>
            </a:r>
            <a:endParaRPr lang="zh-HK" altLang="en-US" b="1" dirty="0" smtClean="0">
              <a:ea typeface="新細明體" pitchFamily="18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33713"/>
            <a:ext cx="9220200" cy="3600400"/>
          </a:xfrm>
        </p:spPr>
        <p:txBody>
          <a:bodyPr>
            <a:noAutofit/>
          </a:bodyPr>
          <a:lstStyle/>
          <a:p>
            <a:r>
              <a:rPr lang="en-US" sz="2400" b="0" dirty="0" smtClean="0"/>
              <a:t>At the nanoscale,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</a:rPr>
              <a:t>QED</a:t>
            </a:r>
            <a:r>
              <a:rPr lang="en-US" sz="2400" b="0" dirty="0" smtClean="0">
                <a:solidFill>
                  <a:schemeClr val="tx1"/>
                </a:solidFill>
              </a:rPr>
              <a:t> converts heat </a:t>
            </a:r>
            <a:r>
              <a:rPr lang="en-US" sz="2400" dirty="0" smtClean="0">
                <a:solidFill>
                  <a:schemeClr val="tx2"/>
                </a:solidFill>
              </a:rPr>
              <a:t>Q</a:t>
            </a:r>
            <a:r>
              <a:rPr lang="en-US" sz="2400" b="0" dirty="0" smtClean="0">
                <a:solidFill>
                  <a:schemeClr val="tx1"/>
                </a:solidFill>
              </a:rPr>
              <a:t> into </a:t>
            </a:r>
            <a:r>
              <a:rPr lang="en-US" sz="2400" b="1" dirty="0" smtClean="0">
                <a:solidFill>
                  <a:schemeClr val="tx2"/>
                </a:solidFill>
              </a:rPr>
              <a:t>EM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b="0" dirty="0" smtClean="0">
                <a:solidFill>
                  <a:schemeClr val="tx1"/>
                </a:solidFill>
              </a:rPr>
              <a:t>radiation because </a:t>
            </a:r>
            <a:r>
              <a:rPr lang="en-US" sz="2400" b="1" dirty="0" smtClean="0">
                <a:solidFill>
                  <a:schemeClr val="tx2"/>
                </a:solidFill>
              </a:rPr>
              <a:t>QM</a:t>
            </a:r>
            <a:r>
              <a:rPr lang="en-US" sz="2400" b="0" dirty="0" smtClean="0">
                <a:solidFill>
                  <a:schemeClr val="tx1"/>
                </a:solidFill>
              </a:rPr>
              <a:t> precludes conservation by an </a:t>
            </a:r>
            <a:r>
              <a:rPr lang="en-US" sz="2400" b="0" dirty="0">
                <a:solidFill>
                  <a:schemeClr val="tx1"/>
                </a:solidFill>
              </a:rPr>
              <a:t>increase </a:t>
            </a:r>
            <a:r>
              <a:rPr lang="en-US" sz="2400" b="0" dirty="0" smtClean="0">
                <a:solidFill>
                  <a:schemeClr val="tx1"/>
                </a:solidFill>
              </a:rPr>
              <a:t>in temperature.</a:t>
            </a:r>
          </a:p>
          <a:p>
            <a:endParaRPr lang="en-US" sz="800" b="0" dirty="0" smtClean="0">
              <a:solidFill>
                <a:schemeClr val="tx1"/>
              </a:solidFill>
            </a:endParaRPr>
          </a:p>
          <a:p>
            <a:r>
              <a:rPr lang="en-US" altLang="zh-HK" sz="2400" b="1" dirty="0" smtClean="0">
                <a:solidFill>
                  <a:schemeClr val="tx2"/>
                </a:solidFill>
                <a:ea typeface="新細明體" pitchFamily="18" charset="-120"/>
              </a:rPr>
              <a:t>EM</a:t>
            </a:r>
            <a:r>
              <a:rPr lang="en-US" altLang="zh-HK" sz="2400" b="0" dirty="0" smtClean="0">
                <a:solidFill>
                  <a:schemeClr val="tx1"/>
                </a:solidFill>
                <a:ea typeface="新細明體" pitchFamily="18" charset="-120"/>
              </a:rPr>
              <a:t> = Electromagnetic</a:t>
            </a:r>
          </a:p>
          <a:p>
            <a:r>
              <a:rPr lang="en-US" altLang="zh-HK" sz="2400" b="1" dirty="0" smtClean="0">
                <a:solidFill>
                  <a:schemeClr val="tx2"/>
                </a:solidFill>
                <a:ea typeface="新細明體" pitchFamily="18" charset="-120"/>
              </a:rPr>
              <a:t>QM</a:t>
            </a:r>
            <a:r>
              <a:rPr lang="en-US" altLang="zh-HK" sz="2400" b="0" dirty="0" smtClean="0">
                <a:solidFill>
                  <a:schemeClr val="tx2"/>
                </a:solidFill>
                <a:ea typeface="新細明體" pitchFamily="18" charset="-120"/>
              </a:rPr>
              <a:t> </a:t>
            </a:r>
            <a:r>
              <a:rPr lang="en-US" altLang="zh-HK" sz="2400" b="0" dirty="0" smtClean="0">
                <a:solidFill>
                  <a:schemeClr val="tx1"/>
                </a:solidFill>
                <a:ea typeface="新細明體" pitchFamily="18" charset="-120"/>
              </a:rPr>
              <a:t>= Quantum Mechanics</a:t>
            </a:r>
          </a:p>
          <a:p>
            <a:endParaRPr lang="en-US" altLang="zh-HK" sz="800" b="0" dirty="0" smtClean="0">
              <a:solidFill>
                <a:schemeClr val="tx1"/>
              </a:solidFill>
              <a:ea typeface="新細明體" pitchFamily="18" charset="-120"/>
            </a:endParaRPr>
          </a:p>
          <a:p>
            <a:pPr lvl="0"/>
            <a:r>
              <a:rPr lang="en-US" altLang="en-US" sz="2400" dirty="0" smtClean="0">
                <a:solidFill>
                  <a:srgbClr val="FFFF00"/>
                </a:solidFill>
                <a:sym typeface="Symbol" pitchFamily="18" charset="2"/>
              </a:rPr>
              <a:t>Heat</a:t>
            </a:r>
            <a:r>
              <a:rPr lang="en-US" altLang="en-US" sz="2400" b="0" dirty="0" smtClean="0">
                <a:solidFill>
                  <a:srgbClr val="FFFFFF"/>
                </a:solidFill>
                <a:sym typeface="Symbol" pitchFamily="18" charset="2"/>
              </a:rPr>
              <a:t> into nanoscale </a:t>
            </a:r>
            <a:r>
              <a:rPr lang="en-US" altLang="en-US" sz="2400" dirty="0" smtClean="0">
                <a:solidFill>
                  <a:srgbClr val="FFFF00"/>
                </a:solidFill>
                <a:sym typeface="Symbol" pitchFamily="18" charset="2"/>
              </a:rPr>
              <a:t>QM</a:t>
            </a:r>
            <a:r>
              <a:rPr lang="en-US" altLang="en-US" sz="2400" b="0" dirty="0" smtClean="0">
                <a:solidFill>
                  <a:srgbClr val="FFFFFF"/>
                </a:solidFill>
                <a:sym typeface="Symbol" pitchFamily="18" charset="2"/>
              </a:rPr>
              <a:t> box goes into surface </a:t>
            </a:r>
            <a:r>
              <a:rPr lang="en-US" altLang="en-US" sz="2400" b="0" dirty="0">
                <a:solidFill>
                  <a:srgbClr val="FFFFFF"/>
                </a:solidFill>
                <a:sym typeface="Symbol"/>
              </a:rPr>
              <a:t> </a:t>
            </a:r>
            <a:r>
              <a:rPr lang="en-US" altLang="en-US" sz="2400" b="0" dirty="0" smtClean="0">
                <a:solidFill>
                  <a:srgbClr val="FFFFFF"/>
                </a:solidFill>
                <a:sym typeface="Symbol"/>
              </a:rPr>
              <a:t>                                     </a:t>
            </a:r>
            <a:r>
              <a:rPr lang="en-US" altLang="en-US" sz="2400" b="0" dirty="0" smtClean="0">
                <a:solidFill>
                  <a:schemeClr val="tx2"/>
                </a:solidFill>
                <a:sym typeface="Symbol"/>
              </a:rPr>
              <a:t>QED </a:t>
            </a:r>
            <a:r>
              <a:rPr lang="en-US" altLang="en-US" sz="2400" b="0" dirty="0">
                <a:solidFill>
                  <a:schemeClr val="tx2"/>
                </a:solidFill>
                <a:sym typeface="Symbol"/>
              </a:rPr>
              <a:t>radiation </a:t>
            </a:r>
            <a:endParaRPr lang="en-US" altLang="en-US" sz="2400" b="0" dirty="0" smtClean="0">
              <a:solidFill>
                <a:srgbClr val="FFFFFF"/>
              </a:solidFill>
              <a:sym typeface="Symbol"/>
            </a:endParaRPr>
          </a:p>
          <a:p>
            <a:pPr lvl="0"/>
            <a:endParaRPr lang="en-US" altLang="en-US" sz="2400" b="0" dirty="0" smtClean="0">
              <a:solidFill>
                <a:srgbClr val="FFFFFF"/>
              </a:solidFill>
              <a:sym typeface="Symbol"/>
            </a:endParaRPr>
          </a:p>
          <a:p>
            <a:pPr lvl="0"/>
            <a:endParaRPr lang="en-US" altLang="en-US" sz="2400" b="0" dirty="0">
              <a:solidFill>
                <a:srgbClr val="FFFFFF"/>
              </a:solidFill>
              <a:sym typeface="Symbol" pitchFamily="18" charset="2"/>
            </a:endParaRPr>
          </a:p>
          <a:p>
            <a:pPr lvl="0"/>
            <a:r>
              <a:rPr lang="en-US" altLang="en-US" sz="2400" b="0" dirty="0">
                <a:solidFill>
                  <a:srgbClr val="FFFFFF"/>
                </a:solidFill>
                <a:sym typeface="Symbol" pitchFamily="18" charset="2"/>
              </a:rPr>
              <a:t>  </a:t>
            </a:r>
            <a:endParaRPr lang="en-US" altLang="en-US" sz="2400" b="0" dirty="0" smtClean="0">
              <a:solidFill>
                <a:srgbClr val="FFFFFF"/>
              </a:solidFill>
              <a:sym typeface="Symbol" pitchFamily="18" charset="2"/>
            </a:endParaRPr>
          </a:p>
          <a:p>
            <a:pPr lvl="0"/>
            <a:endParaRPr lang="en-US" altLang="en-US" sz="800" b="0" dirty="0" smtClean="0">
              <a:solidFill>
                <a:srgbClr val="FFFFFF"/>
              </a:solidFill>
              <a:sym typeface="Symbol" pitchFamily="18" charset="2"/>
            </a:endParaRPr>
          </a:p>
          <a:p>
            <a:pPr lvl="0"/>
            <a:endParaRPr lang="en-US" altLang="en-US" sz="800" b="0" dirty="0" smtClean="0">
              <a:solidFill>
                <a:srgbClr val="FFFFFF"/>
              </a:solidFill>
              <a:sym typeface="Symbol" pitchFamily="18" charset="2"/>
            </a:endParaRPr>
          </a:p>
          <a:p>
            <a:pPr lvl="0"/>
            <a:r>
              <a:rPr lang="en-US" altLang="en-US" sz="2400" b="0" dirty="0" smtClean="0">
                <a:solidFill>
                  <a:srgbClr val="FFFFFF"/>
                </a:solidFill>
                <a:sym typeface="Symbol" pitchFamily="18" charset="2"/>
              </a:rPr>
              <a:t>f </a:t>
            </a:r>
            <a:r>
              <a:rPr lang="en-US" altLang="en-US" sz="2400" b="0" dirty="0">
                <a:solidFill>
                  <a:srgbClr val="FFFFFF"/>
                </a:solidFill>
                <a:sym typeface="Symbol" pitchFamily="18" charset="2"/>
              </a:rPr>
              <a:t>= (c/n)/</a:t>
            </a:r>
            <a:r>
              <a:rPr lang="en-US" altLang="en-US" sz="2400" b="0" dirty="0">
                <a:solidFill>
                  <a:srgbClr val="FFFFFF"/>
                </a:solidFill>
                <a:sym typeface="Symbol"/>
              </a:rPr>
              <a:t>   </a:t>
            </a:r>
            <a:r>
              <a:rPr lang="en-US" altLang="en-US" sz="2400" b="0" dirty="0" smtClean="0">
                <a:solidFill>
                  <a:srgbClr val="FFFFFF"/>
                </a:solidFill>
                <a:sym typeface="Symbol"/>
              </a:rPr>
              <a:t>/ 2 = </a:t>
            </a:r>
            <a:r>
              <a:rPr lang="en-US" altLang="en-US" sz="2400" b="0" dirty="0" smtClean="0">
                <a:solidFill>
                  <a:srgbClr val="FFFFFF"/>
                </a:solidFill>
                <a:sym typeface="Symbol" pitchFamily="18" charset="2"/>
              </a:rPr>
              <a:t>d    </a:t>
            </a:r>
            <a:r>
              <a:rPr lang="en-US" altLang="en-US" sz="2400" b="0" dirty="0">
                <a:solidFill>
                  <a:srgbClr val="FFFFFF"/>
                </a:solidFill>
                <a:sym typeface="Symbol" pitchFamily="18" charset="2"/>
              </a:rPr>
              <a:t>E = h f</a:t>
            </a:r>
            <a:endParaRPr lang="en-US" altLang="en-US" sz="2400" b="0" dirty="0">
              <a:solidFill>
                <a:srgbClr val="FFFFFF"/>
              </a:solidFill>
            </a:endParaRPr>
          </a:p>
          <a:p>
            <a:endParaRPr lang="zh-HK" altLang="en-US" sz="2400" b="0" dirty="0" smtClean="0">
              <a:solidFill>
                <a:schemeClr val="tx1"/>
              </a:solidFill>
              <a:ea typeface="新細明體" pitchFamily="18" charset="-12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4800" y="6477000"/>
            <a:ext cx="8458200" cy="381000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Inter. Conf. Nanotechnology Modeling and Simulation (ICNMS'16)  Prague April 1 - 2, 2016</a:t>
            </a:r>
            <a:endParaRPr lang="en-US" altLang="zh-TW" dirty="0"/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3</a:t>
            </a:r>
            <a:endParaRPr lang="en-US" altLang="zh-TW" sz="2800" b="1" dirty="0">
              <a:ea typeface="新細明體" pitchFamily="18" charset="-12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543300" y="4009591"/>
            <a:ext cx="1332913" cy="1434368"/>
            <a:chOff x="3543300" y="4009591"/>
            <a:chExt cx="1332913" cy="1434368"/>
          </a:xfrm>
        </p:grpSpPr>
        <p:sp>
          <p:nvSpPr>
            <p:cNvPr id="4" name="Cube 3"/>
            <p:cNvSpPr/>
            <p:nvPr/>
          </p:nvSpPr>
          <p:spPr bwMode="auto">
            <a:xfrm>
              <a:off x="3861748" y="4340272"/>
              <a:ext cx="1014465" cy="1103687"/>
            </a:xfrm>
            <a:prstGeom prst="cub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43300" y="4956202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05300" y="4009591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36588" y="4139217"/>
              <a:ext cx="506012" cy="49381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1385238" y="4510948"/>
            <a:ext cx="1586446" cy="646331"/>
            <a:chOff x="1385238" y="4510948"/>
            <a:chExt cx="1586446" cy="646331"/>
          </a:xfrm>
        </p:grpSpPr>
        <p:sp>
          <p:nvSpPr>
            <p:cNvPr id="12" name="TextBox 11"/>
            <p:cNvSpPr txBox="1"/>
            <p:nvPr/>
          </p:nvSpPr>
          <p:spPr>
            <a:xfrm>
              <a:off x="1385238" y="4510948"/>
              <a:ext cx="9783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Heat </a:t>
              </a:r>
            </a:p>
            <a:p>
              <a:r>
                <a:rPr lang="en-US" dirty="0" smtClean="0">
                  <a:solidFill>
                    <a:schemeClr val="tx2"/>
                  </a:solidFill>
                </a:rPr>
                <a:t>  Q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 rot="4178089">
              <a:off x="2385752" y="4526033"/>
              <a:ext cx="449052" cy="722813"/>
              <a:chOff x="5428132" y="4527429"/>
              <a:chExt cx="532537" cy="882909"/>
            </a:xfrm>
          </p:grpSpPr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 rot="10264380" flipH="1" flipV="1">
                <a:off x="5428132" y="4685295"/>
                <a:ext cx="488340" cy="725043"/>
              </a:xfrm>
              <a:custGeom>
                <a:avLst/>
                <a:gdLst>
                  <a:gd name="T0" fmla="*/ 74612 w 293687"/>
                  <a:gd name="T1" fmla="*/ 466725 h 466725"/>
                  <a:gd name="T2" fmla="*/ 26987 w 293687"/>
                  <a:gd name="T3" fmla="*/ 304800 h 466725"/>
                  <a:gd name="T4" fmla="*/ 236537 w 293687"/>
                  <a:gd name="T5" fmla="*/ 276225 h 466725"/>
                  <a:gd name="T6" fmla="*/ 131762 w 293687"/>
                  <a:gd name="T7" fmla="*/ 114300 h 466725"/>
                  <a:gd name="T8" fmla="*/ 255587 w 293687"/>
                  <a:gd name="T9" fmla="*/ 95250 h 466725"/>
                  <a:gd name="T10" fmla="*/ 293687 w 293687"/>
                  <a:gd name="T11" fmla="*/ 0 h 466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3687" h="466725">
                    <a:moveTo>
                      <a:pt x="74612" y="466725"/>
                    </a:moveTo>
                    <a:cubicBezTo>
                      <a:pt x="37306" y="401637"/>
                      <a:pt x="0" y="336550"/>
                      <a:pt x="26987" y="304800"/>
                    </a:cubicBezTo>
                    <a:cubicBezTo>
                      <a:pt x="53974" y="273050"/>
                      <a:pt x="219075" y="307975"/>
                      <a:pt x="236537" y="276225"/>
                    </a:cubicBezTo>
                    <a:cubicBezTo>
                      <a:pt x="253999" y="244475"/>
                      <a:pt x="128587" y="144463"/>
                      <a:pt x="131762" y="114300"/>
                    </a:cubicBezTo>
                    <a:cubicBezTo>
                      <a:pt x="134937" y="84137"/>
                      <a:pt x="228600" y="114300"/>
                      <a:pt x="255587" y="95250"/>
                    </a:cubicBezTo>
                    <a:cubicBezTo>
                      <a:pt x="282574" y="76200"/>
                      <a:pt x="288130" y="38100"/>
                      <a:pt x="293687" y="0"/>
                    </a:cubicBezTo>
                  </a:path>
                </a:pathLst>
              </a:custGeom>
              <a:noFill/>
              <a:ln w="190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FFFFFF" mc:Ignorable="a14" a14:legacySpreadsheetColorIndex="65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sp>
            <p:nvSpPr>
              <p:cNvPr id="18" name="AutoShape 32"/>
              <p:cNvSpPr>
                <a:spLocks noChangeArrowheads="1"/>
              </p:cNvSpPr>
              <p:nvPr/>
            </p:nvSpPr>
            <p:spPr bwMode="auto">
              <a:xfrm rot="12448810" flipH="1" flipV="1">
                <a:off x="5848733" y="4527429"/>
                <a:ext cx="111936" cy="209294"/>
              </a:xfrm>
              <a:prstGeom prst="triangle">
                <a:avLst>
                  <a:gd name="adj" fmla="val 50000"/>
                </a:avLst>
              </a:prstGeom>
              <a:solidFill>
                <a:srgbClr xmlns:mc="http://schemas.openxmlformats.org/markup-compatibility/2006" xmlns:a14="http://schemas.microsoft.com/office/drawing/2010/main" val="FFFFFF" mc:Ignorable="a14" a14:legacySpreadsheetColorIndex="65"/>
              </a:solidFill>
              <a:ln w="9525">
                <a:solidFill>
                  <a:sysClr val="window" lastClr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5164748" y="4402204"/>
            <a:ext cx="2277602" cy="923330"/>
            <a:chOff x="5172747" y="4450481"/>
            <a:chExt cx="2277602" cy="923330"/>
          </a:xfrm>
        </p:grpSpPr>
        <p:grpSp>
          <p:nvGrpSpPr>
            <p:cNvPr id="11" name="Group 10"/>
            <p:cNvGrpSpPr/>
            <p:nvPr/>
          </p:nvGrpSpPr>
          <p:grpSpPr>
            <a:xfrm rot="4178089">
              <a:off x="5322513" y="4633747"/>
              <a:ext cx="491324" cy="790855"/>
              <a:chOff x="5428132" y="4527429"/>
              <a:chExt cx="532537" cy="882909"/>
            </a:xfrm>
          </p:grpSpPr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 rot="10264380" flipH="1" flipV="1">
                <a:off x="5428132" y="4685295"/>
                <a:ext cx="488340" cy="725043"/>
              </a:xfrm>
              <a:custGeom>
                <a:avLst/>
                <a:gdLst>
                  <a:gd name="T0" fmla="*/ 74612 w 293687"/>
                  <a:gd name="T1" fmla="*/ 466725 h 466725"/>
                  <a:gd name="T2" fmla="*/ 26987 w 293687"/>
                  <a:gd name="T3" fmla="*/ 304800 h 466725"/>
                  <a:gd name="T4" fmla="*/ 236537 w 293687"/>
                  <a:gd name="T5" fmla="*/ 276225 h 466725"/>
                  <a:gd name="T6" fmla="*/ 131762 w 293687"/>
                  <a:gd name="T7" fmla="*/ 114300 h 466725"/>
                  <a:gd name="T8" fmla="*/ 255587 w 293687"/>
                  <a:gd name="T9" fmla="*/ 95250 h 466725"/>
                  <a:gd name="T10" fmla="*/ 293687 w 293687"/>
                  <a:gd name="T11" fmla="*/ 0 h 466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3687" h="466725">
                    <a:moveTo>
                      <a:pt x="74612" y="466725"/>
                    </a:moveTo>
                    <a:cubicBezTo>
                      <a:pt x="37306" y="401637"/>
                      <a:pt x="0" y="336550"/>
                      <a:pt x="26987" y="304800"/>
                    </a:cubicBezTo>
                    <a:cubicBezTo>
                      <a:pt x="53974" y="273050"/>
                      <a:pt x="219075" y="307975"/>
                      <a:pt x="236537" y="276225"/>
                    </a:cubicBezTo>
                    <a:cubicBezTo>
                      <a:pt x="253999" y="244475"/>
                      <a:pt x="128587" y="144463"/>
                      <a:pt x="131762" y="114300"/>
                    </a:cubicBezTo>
                    <a:cubicBezTo>
                      <a:pt x="134937" y="84137"/>
                      <a:pt x="228600" y="114300"/>
                      <a:pt x="255587" y="95250"/>
                    </a:cubicBezTo>
                    <a:cubicBezTo>
                      <a:pt x="282574" y="76200"/>
                      <a:pt x="288130" y="38100"/>
                      <a:pt x="293687" y="0"/>
                    </a:cubicBezTo>
                  </a:path>
                </a:pathLst>
              </a:custGeom>
              <a:noFill/>
              <a:ln w="190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FFFFFF" mc:Ignorable="a14" a14:legacySpreadsheetColorIndex="65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sp>
            <p:nvSpPr>
              <p:cNvPr id="14" name="AutoShape 32"/>
              <p:cNvSpPr>
                <a:spLocks noChangeArrowheads="1"/>
              </p:cNvSpPr>
              <p:nvPr/>
            </p:nvSpPr>
            <p:spPr bwMode="auto">
              <a:xfrm rot="12448810" flipH="1" flipV="1">
                <a:off x="5848733" y="4527429"/>
                <a:ext cx="111936" cy="209294"/>
              </a:xfrm>
              <a:prstGeom prst="triangle">
                <a:avLst>
                  <a:gd name="adj" fmla="val 50000"/>
                </a:avLst>
              </a:prstGeom>
              <a:solidFill>
                <a:srgbClr xmlns:mc="http://schemas.openxmlformats.org/markup-compatibility/2006" xmlns:a14="http://schemas.microsoft.com/office/drawing/2010/main" val="FFFFFF" mc:Ignorable="a14" a14:legacySpreadsheetColorIndex="65"/>
              </a:solidFill>
              <a:ln w="9525">
                <a:solidFill>
                  <a:sysClr val="window" lastClr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6113378" y="4450481"/>
              <a:ext cx="133697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/>
                  </a:solidFill>
                </a:rPr>
                <a:t>QED</a:t>
              </a:r>
            </a:p>
            <a:p>
              <a:pPr algn="ctr"/>
              <a:r>
                <a:rPr lang="en-US" dirty="0" smtClean="0">
                  <a:solidFill>
                    <a:schemeClr val="tx2"/>
                  </a:solidFill>
                </a:rPr>
                <a:t>Radiation</a:t>
              </a:r>
            </a:p>
            <a:p>
              <a:pPr algn="ctr"/>
              <a:r>
                <a:rPr lang="en-US" dirty="0" smtClean="0">
                  <a:solidFill>
                    <a:schemeClr val="tx2"/>
                  </a:solidFill>
                  <a:sym typeface="Symbol" panose="05050102010706020507" pitchFamily="18" charset="2"/>
                </a:rPr>
                <a:t>/</a:t>
              </a:r>
              <a:r>
                <a:rPr lang="en-US" dirty="0" smtClean="0">
                  <a:solidFill>
                    <a:schemeClr val="tx2"/>
                  </a:solidFill>
                  <a:sym typeface="Symbol" panose="05050102010706020507" pitchFamily="18" charset="2"/>
                </a:rPr>
                <a:t>2 = d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989522" y="4712433"/>
            <a:ext cx="618005" cy="537500"/>
            <a:chOff x="3989522" y="4712433"/>
            <a:chExt cx="618005" cy="537500"/>
          </a:xfrm>
        </p:grpSpPr>
        <p:sp>
          <p:nvSpPr>
            <p:cNvPr id="15" name="Arc 14"/>
            <p:cNvSpPr/>
            <p:nvPr/>
          </p:nvSpPr>
          <p:spPr bwMode="auto">
            <a:xfrm>
              <a:off x="3989522" y="4712433"/>
              <a:ext cx="533400" cy="441059"/>
            </a:xfrm>
            <a:prstGeom prst="arc">
              <a:avLst>
                <a:gd name="adj1" fmla="val 10696734"/>
                <a:gd name="adj2" fmla="val 0"/>
              </a:avLst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03073" y="4880601"/>
              <a:ext cx="604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/2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3307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r>
              <a:rPr lang="en-US" dirty="0" smtClean="0"/>
              <a:t>Particles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Inter. Conf. Nanotechnology Modeling and Simulation (ICNMS'16)  Prague April 1 - 2, 2016</a:t>
            </a:r>
            <a:endParaRPr lang="en-US" altLang="zh-TW" dirty="0"/>
          </a:p>
        </p:txBody>
      </p:sp>
      <p:sp>
        <p:nvSpPr>
          <p:cNvPr id="19" name="TextBox 18"/>
          <p:cNvSpPr txBox="1"/>
          <p:nvPr/>
        </p:nvSpPr>
        <p:spPr>
          <a:xfrm>
            <a:off x="607894" y="4691684"/>
            <a:ext cx="819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Nanoparticles </a:t>
            </a:r>
            <a:r>
              <a:rPr lang="en-US" sz="2400" b="1" dirty="0" smtClean="0">
                <a:solidFill>
                  <a:schemeClr val="tx2"/>
                </a:solidFill>
              </a:rPr>
              <a:t>conserve</a:t>
            </a:r>
            <a:r>
              <a:rPr lang="en-US" sz="2400" dirty="0"/>
              <a:t> </a:t>
            </a:r>
            <a:r>
              <a:rPr lang="en-US" sz="2400" dirty="0" smtClean="0"/>
              <a:t>heat by producing </a:t>
            </a:r>
            <a:r>
              <a:rPr lang="en-US" sz="2400" b="1" dirty="0" smtClean="0">
                <a:solidFill>
                  <a:schemeClr val="tx2"/>
                </a:solidFill>
              </a:rPr>
              <a:t>QED</a:t>
            </a:r>
            <a:r>
              <a:rPr lang="en-US" sz="2400" dirty="0" smtClean="0"/>
              <a:t> radiation</a:t>
            </a:r>
            <a:endParaRPr lang="en-US" sz="24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5404988" y="2713765"/>
            <a:ext cx="2631492" cy="925620"/>
            <a:chOff x="5838081" y="2776426"/>
            <a:chExt cx="2631492" cy="925620"/>
          </a:xfrm>
        </p:grpSpPr>
        <p:grpSp>
          <p:nvGrpSpPr>
            <p:cNvPr id="11" name="Group 10"/>
            <p:cNvGrpSpPr/>
            <p:nvPr/>
          </p:nvGrpSpPr>
          <p:grpSpPr>
            <a:xfrm rot="7463913">
              <a:off x="5911341" y="2854091"/>
              <a:ext cx="774695" cy="921215"/>
              <a:chOff x="3341711" y="2071592"/>
              <a:chExt cx="725043" cy="788997"/>
            </a:xfrm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 rot="6747400" flipH="1" flipV="1">
                <a:off x="3460063" y="2253897"/>
                <a:ext cx="488340" cy="725043"/>
              </a:xfrm>
              <a:custGeom>
                <a:avLst/>
                <a:gdLst>
                  <a:gd name="T0" fmla="*/ 74612 w 293687"/>
                  <a:gd name="T1" fmla="*/ 466725 h 466725"/>
                  <a:gd name="T2" fmla="*/ 26987 w 293687"/>
                  <a:gd name="T3" fmla="*/ 304800 h 466725"/>
                  <a:gd name="T4" fmla="*/ 236537 w 293687"/>
                  <a:gd name="T5" fmla="*/ 276225 h 466725"/>
                  <a:gd name="T6" fmla="*/ 131762 w 293687"/>
                  <a:gd name="T7" fmla="*/ 114300 h 466725"/>
                  <a:gd name="T8" fmla="*/ 255587 w 293687"/>
                  <a:gd name="T9" fmla="*/ 95250 h 466725"/>
                  <a:gd name="T10" fmla="*/ 293687 w 293687"/>
                  <a:gd name="T11" fmla="*/ 0 h 466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3687" h="466725">
                    <a:moveTo>
                      <a:pt x="74612" y="466725"/>
                    </a:moveTo>
                    <a:cubicBezTo>
                      <a:pt x="37306" y="401637"/>
                      <a:pt x="0" y="336550"/>
                      <a:pt x="26987" y="304800"/>
                    </a:cubicBezTo>
                    <a:cubicBezTo>
                      <a:pt x="53974" y="273050"/>
                      <a:pt x="219075" y="307975"/>
                      <a:pt x="236537" y="276225"/>
                    </a:cubicBezTo>
                    <a:cubicBezTo>
                      <a:pt x="253999" y="244475"/>
                      <a:pt x="128587" y="144463"/>
                      <a:pt x="131762" y="114300"/>
                    </a:cubicBezTo>
                    <a:cubicBezTo>
                      <a:pt x="134937" y="84137"/>
                      <a:pt x="228600" y="114300"/>
                      <a:pt x="255587" y="95250"/>
                    </a:cubicBezTo>
                    <a:cubicBezTo>
                      <a:pt x="282574" y="76200"/>
                      <a:pt x="288130" y="38100"/>
                      <a:pt x="293687" y="0"/>
                    </a:cubicBezTo>
                  </a:path>
                </a:pathLst>
              </a:custGeom>
              <a:noFill/>
              <a:ln w="190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FFFFFF" mc:Ignorable="a14" a14:legacySpreadsheetColorIndex="65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AutoShape 32"/>
              <p:cNvSpPr>
                <a:spLocks noChangeArrowheads="1"/>
              </p:cNvSpPr>
              <p:nvPr/>
            </p:nvSpPr>
            <p:spPr bwMode="auto">
              <a:xfrm rot="8931830" flipH="1" flipV="1">
                <a:off x="3364887" y="2071592"/>
                <a:ext cx="111936" cy="209294"/>
              </a:xfrm>
              <a:prstGeom prst="triangle">
                <a:avLst>
                  <a:gd name="adj" fmla="val 50000"/>
                </a:avLst>
              </a:prstGeom>
              <a:solidFill>
                <a:srgbClr xmlns:mc="http://schemas.openxmlformats.org/markup-compatibility/2006" xmlns:a14="http://schemas.microsoft.com/office/drawing/2010/main" val="FFFFFF" mc:Ignorable="a14" a14:legacySpreadsheetColorIndex="65"/>
              </a:solidFill>
              <a:ln w="9525">
                <a:solidFill>
                  <a:sysClr val="window" lastClr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" name="Text Box 13"/>
            <p:cNvSpPr txBox="1"/>
            <p:nvPr/>
          </p:nvSpPr>
          <p:spPr>
            <a:xfrm>
              <a:off x="6487679" y="2776426"/>
              <a:ext cx="1981894" cy="667713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 smtClean="0">
                  <a:solidFill>
                    <a:srgbClr val="FFFFFF"/>
                  </a:solidFill>
                  <a:effectLst/>
                  <a:ea typeface="PMingLiU"/>
                  <a:cs typeface="Times New Roman"/>
                </a:rPr>
                <a:t>QED</a:t>
              </a: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 smtClean="0">
                  <a:solidFill>
                    <a:srgbClr val="FFFFFF"/>
                  </a:solidFill>
                  <a:effectLst/>
                  <a:ea typeface="PMingLiU"/>
                  <a:cs typeface="Times New Roman"/>
                </a:rPr>
                <a:t> Radiation</a:t>
              </a:r>
              <a:endParaRPr lang="en-US" sz="2000" dirty="0">
                <a:effectLst/>
                <a:ea typeface="PMingLiU"/>
                <a:cs typeface="Times New Roman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774694" y="2588659"/>
            <a:ext cx="3495941" cy="1345699"/>
            <a:chOff x="1804756" y="3473121"/>
            <a:chExt cx="3495941" cy="1345699"/>
          </a:xfrm>
        </p:grpSpPr>
        <p:sp>
          <p:nvSpPr>
            <p:cNvPr id="5" name="Freeform 4"/>
            <p:cNvSpPr/>
            <p:nvPr/>
          </p:nvSpPr>
          <p:spPr bwMode="auto">
            <a:xfrm>
              <a:off x="3635127" y="3473121"/>
              <a:ext cx="1665570" cy="1345699"/>
            </a:xfrm>
            <a:custGeom>
              <a:avLst/>
              <a:gdLst>
                <a:gd name="connsiteX0" fmla="*/ 438073 w 2239578"/>
                <a:gd name="connsiteY0" fmla="*/ 341194 h 1542197"/>
                <a:gd name="connsiteX1" fmla="*/ 438073 w 2239578"/>
                <a:gd name="connsiteY1" fmla="*/ 341194 h 1542197"/>
                <a:gd name="connsiteX2" fmla="*/ 315243 w 2239578"/>
                <a:gd name="connsiteY2" fmla="*/ 354842 h 1542197"/>
                <a:gd name="connsiteX3" fmla="*/ 233357 w 2239578"/>
                <a:gd name="connsiteY3" fmla="*/ 382138 h 1542197"/>
                <a:gd name="connsiteX4" fmla="*/ 192413 w 2239578"/>
                <a:gd name="connsiteY4" fmla="*/ 395785 h 1542197"/>
                <a:gd name="connsiteX5" fmla="*/ 165118 w 2239578"/>
                <a:gd name="connsiteY5" fmla="*/ 436729 h 1542197"/>
                <a:gd name="connsiteX6" fmla="*/ 124175 w 2239578"/>
                <a:gd name="connsiteY6" fmla="*/ 477672 h 1542197"/>
                <a:gd name="connsiteX7" fmla="*/ 96879 w 2239578"/>
                <a:gd name="connsiteY7" fmla="*/ 573206 h 1542197"/>
                <a:gd name="connsiteX8" fmla="*/ 69584 w 2239578"/>
                <a:gd name="connsiteY8" fmla="*/ 655093 h 1542197"/>
                <a:gd name="connsiteX9" fmla="*/ 55936 w 2239578"/>
                <a:gd name="connsiteY9" fmla="*/ 696036 h 1542197"/>
                <a:gd name="connsiteX10" fmla="*/ 28640 w 2239578"/>
                <a:gd name="connsiteY10" fmla="*/ 736979 h 1542197"/>
                <a:gd name="connsiteX11" fmla="*/ 14992 w 2239578"/>
                <a:gd name="connsiteY11" fmla="*/ 777923 h 1542197"/>
                <a:gd name="connsiteX12" fmla="*/ 14992 w 2239578"/>
                <a:gd name="connsiteY12" fmla="*/ 1050878 h 1542197"/>
                <a:gd name="connsiteX13" fmla="*/ 55936 w 2239578"/>
                <a:gd name="connsiteY13" fmla="*/ 1078173 h 1542197"/>
                <a:gd name="connsiteX14" fmla="*/ 83231 w 2239578"/>
                <a:gd name="connsiteY14" fmla="*/ 1160060 h 1542197"/>
                <a:gd name="connsiteX15" fmla="*/ 151470 w 2239578"/>
                <a:gd name="connsiteY15" fmla="*/ 1241947 h 1542197"/>
                <a:gd name="connsiteX16" fmla="*/ 192413 w 2239578"/>
                <a:gd name="connsiteY16" fmla="*/ 1282890 h 1542197"/>
                <a:gd name="connsiteX17" fmla="*/ 219709 w 2239578"/>
                <a:gd name="connsiteY17" fmla="*/ 1323833 h 1542197"/>
                <a:gd name="connsiteX18" fmla="*/ 233357 w 2239578"/>
                <a:gd name="connsiteY18" fmla="*/ 1364776 h 1542197"/>
                <a:gd name="connsiteX19" fmla="*/ 274300 w 2239578"/>
                <a:gd name="connsiteY19" fmla="*/ 1392072 h 1542197"/>
                <a:gd name="connsiteX20" fmla="*/ 315243 w 2239578"/>
                <a:gd name="connsiteY20" fmla="*/ 1405720 h 1542197"/>
                <a:gd name="connsiteX21" fmla="*/ 479016 w 2239578"/>
                <a:gd name="connsiteY21" fmla="*/ 1460311 h 1542197"/>
                <a:gd name="connsiteX22" fmla="*/ 547255 w 2239578"/>
                <a:gd name="connsiteY22" fmla="*/ 1542197 h 1542197"/>
                <a:gd name="connsiteX23" fmla="*/ 615494 w 2239578"/>
                <a:gd name="connsiteY23" fmla="*/ 1473959 h 1542197"/>
                <a:gd name="connsiteX24" fmla="*/ 656437 w 2239578"/>
                <a:gd name="connsiteY24" fmla="*/ 1419367 h 1542197"/>
                <a:gd name="connsiteX25" fmla="*/ 697381 w 2239578"/>
                <a:gd name="connsiteY25" fmla="*/ 1392072 h 1542197"/>
                <a:gd name="connsiteX26" fmla="*/ 792915 w 2239578"/>
                <a:gd name="connsiteY26" fmla="*/ 1351129 h 1542197"/>
                <a:gd name="connsiteX27" fmla="*/ 861154 w 2239578"/>
                <a:gd name="connsiteY27" fmla="*/ 1419367 h 1542197"/>
                <a:gd name="connsiteX28" fmla="*/ 1011279 w 2239578"/>
                <a:gd name="connsiteY28" fmla="*/ 1392072 h 1542197"/>
                <a:gd name="connsiteX29" fmla="*/ 1297882 w 2239578"/>
                <a:gd name="connsiteY29" fmla="*/ 1419367 h 1542197"/>
                <a:gd name="connsiteX30" fmla="*/ 1352473 w 2239578"/>
                <a:gd name="connsiteY30" fmla="*/ 1433015 h 1542197"/>
                <a:gd name="connsiteX31" fmla="*/ 1448007 w 2239578"/>
                <a:gd name="connsiteY31" fmla="*/ 1473959 h 1542197"/>
                <a:gd name="connsiteX32" fmla="*/ 1775554 w 2239578"/>
                <a:gd name="connsiteY32" fmla="*/ 1419367 h 1542197"/>
                <a:gd name="connsiteX33" fmla="*/ 1857440 w 2239578"/>
                <a:gd name="connsiteY33" fmla="*/ 1364776 h 1542197"/>
                <a:gd name="connsiteX34" fmla="*/ 1898384 w 2239578"/>
                <a:gd name="connsiteY34" fmla="*/ 1337481 h 1542197"/>
                <a:gd name="connsiteX35" fmla="*/ 1925679 w 2239578"/>
                <a:gd name="connsiteY35" fmla="*/ 1296538 h 1542197"/>
                <a:gd name="connsiteX36" fmla="*/ 1939327 w 2239578"/>
                <a:gd name="connsiteY36" fmla="*/ 1228299 h 1542197"/>
                <a:gd name="connsiteX37" fmla="*/ 1952975 w 2239578"/>
                <a:gd name="connsiteY37" fmla="*/ 1187356 h 1542197"/>
                <a:gd name="connsiteX38" fmla="*/ 1939327 w 2239578"/>
                <a:gd name="connsiteY38" fmla="*/ 1064526 h 1542197"/>
                <a:gd name="connsiteX39" fmla="*/ 1912031 w 2239578"/>
                <a:gd name="connsiteY39" fmla="*/ 1023582 h 1542197"/>
                <a:gd name="connsiteX40" fmla="*/ 1898384 w 2239578"/>
                <a:gd name="connsiteY40" fmla="*/ 791570 h 1542197"/>
                <a:gd name="connsiteX41" fmla="*/ 1884736 w 2239578"/>
                <a:gd name="connsiteY41" fmla="*/ 723332 h 1542197"/>
                <a:gd name="connsiteX42" fmla="*/ 1898384 w 2239578"/>
                <a:gd name="connsiteY42" fmla="*/ 668741 h 1542197"/>
                <a:gd name="connsiteX43" fmla="*/ 1993918 w 2239578"/>
                <a:gd name="connsiteY43" fmla="*/ 532263 h 1542197"/>
                <a:gd name="connsiteX44" fmla="*/ 2075804 w 2239578"/>
                <a:gd name="connsiteY44" fmla="*/ 477672 h 1542197"/>
                <a:gd name="connsiteX45" fmla="*/ 2184986 w 2239578"/>
                <a:gd name="connsiteY45" fmla="*/ 341194 h 1542197"/>
                <a:gd name="connsiteX46" fmla="*/ 2225930 w 2239578"/>
                <a:gd name="connsiteY46" fmla="*/ 313899 h 1542197"/>
                <a:gd name="connsiteX47" fmla="*/ 2239578 w 2239578"/>
                <a:gd name="connsiteY47" fmla="*/ 259308 h 1542197"/>
                <a:gd name="connsiteX48" fmla="*/ 2225930 w 2239578"/>
                <a:gd name="connsiteY48" fmla="*/ 218364 h 1542197"/>
                <a:gd name="connsiteX49" fmla="*/ 2184986 w 2239578"/>
                <a:gd name="connsiteY49" fmla="*/ 204717 h 1542197"/>
                <a:gd name="connsiteX50" fmla="*/ 2103100 w 2239578"/>
                <a:gd name="connsiteY50" fmla="*/ 191069 h 1542197"/>
                <a:gd name="connsiteX51" fmla="*/ 1993918 w 2239578"/>
                <a:gd name="connsiteY51" fmla="*/ 122830 h 1542197"/>
                <a:gd name="connsiteX52" fmla="*/ 1939327 w 2239578"/>
                <a:gd name="connsiteY52" fmla="*/ 109182 h 1542197"/>
                <a:gd name="connsiteX53" fmla="*/ 1830145 w 2239578"/>
                <a:gd name="connsiteY53" fmla="*/ 54591 h 1542197"/>
                <a:gd name="connsiteX54" fmla="*/ 1775554 w 2239578"/>
                <a:gd name="connsiteY54" fmla="*/ 40944 h 1542197"/>
                <a:gd name="connsiteX55" fmla="*/ 1707315 w 2239578"/>
                <a:gd name="connsiteY55" fmla="*/ 13648 h 1542197"/>
                <a:gd name="connsiteX56" fmla="*/ 1666372 w 2239578"/>
                <a:gd name="connsiteY56" fmla="*/ 0 h 1542197"/>
                <a:gd name="connsiteX57" fmla="*/ 1570837 w 2239578"/>
                <a:gd name="connsiteY57" fmla="*/ 27296 h 1542197"/>
                <a:gd name="connsiteX58" fmla="*/ 1529894 w 2239578"/>
                <a:gd name="connsiteY58" fmla="*/ 68239 h 1542197"/>
                <a:gd name="connsiteX59" fmla="*/ 1393416 w 2239578"/>
                <a:gd name="connsiteY59" fmla="*/ 150126 h 1542197"/>
                <a:gd name="connsiteX60" fmla="*/ 1325178 w 2239578"/>
                <a:gd name="connsiteY60" fmla="*/ 163773 h 1542197"/>
                <a:gd name="connsiteX61" fmla="*/ 1175052 w 2239578"/>
                <a:gd name="connsiteY61" fmla="*/ 191069 h 1542197"/>
                <a:gd name="connsiteX62" fmla="*/ 1134109 w 2239578"/>
                <a:gd name="connsiteY62" fmla="*/ 204717 h 1542197"/>
                <a:gd name="connsiteX63" fmla="*/ 1093166 w 2239578"/>
                <a:gd name="connsiteY63" fmla="*/ 191069 h 1542197"/>
                <a:gd name="connsiteX64" fmla="*/ 1052222 w 2239578"/>
                <a:gd name="connsiteY64" fmla="*/ 150126 h 1542197"/>
                <a:gd name="connsiteX65" fmla="*/ 1011279 w 2239578"/>
                <a:gd name="connsiteY65" fmla="*/ 122830 h 1542197"/>
                <a:gd name="connsiteX66" fmla="*/ 929392 w 2239578"/>
                <a:gd name="connsiteY66" fmla="*/ 27296 h 1542197"/>
                <a:gd name="connsiteX67" fmla="*/ 861154 w 2239578"/>
                <a:gd name="connsiteY67" fmla="*/ 40944 h 1542197"/>
                <a:gd name="connsiteX68" fmla="*/ 806563 w 2239578"/>
                <a:gd name="connsiteY68" fmla="*/ 81887 h 1542197"/>
                <a:gd name="connsiteX69" fmla="*/ 656437 w 2239578"/>
                <a:gd name="connsiteY69" fmla="*/ 122830 h 1542197"/>
                <a:gd name="connsiteX70" fmla="*/ 601846 w 2239578"/>
                <a:gd name="connsiteY70" fmla="*/ 150126 h 1542197"/>
                <a:gd name="connsiteX71" fmla="*/ 465369 w 2239578"/>
                <a:gd name="connsiteY71" fmla="*/ 191069 h 1542197"/>
                <a:gd name="connsiteX72" fmla="*/ 369834 w 2239578"/>
                <a:gd name="connsiteY72" fmla="*/ 368490 h 1542197"/>
                <a:gd name="connsiteX73" fmla="*/ 410778 w 2239578"/>
                <a:gd name="connsiteY73" fmla="*/ 245660 h 1542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239578" h="1542197">
                  <a:moveTo>
                    <a:pt x="438073" y="341194"/>
                  </a:moveTo>
                  <a:lnTo>
                    <a:pt x="438073" y="341194"/>
                  </a:lnTo>
                  <a:cubicBezTo>
                    <a:pt x="397130" y="345743"/>
                    <a:pt x="355638" y="346763"/>
                    <a:pt x="315243" y="354842"/>
                  </a:cubicBezTo>
                  <a:cubicBezTo>
                    <a:pt x="287030" y="360485"/>
                    <a:pt x="260652" y="373040"/>
                    <a:pt x="233357" y="382138"/>
                  </a:cubicBezTo>
                  <a:lnTo>
                    <a:pt x="192413" y="395785"/>
                  </a:lnTo>
                  <a:cubicBezTo>
                    <a:pt x="183315" y="409433"/>
                    <a:pt x="175619" y="424128"/>
                    <a:pt x="165118" y="436729"/>
                  </a:cubicBezTo>
                  <a:cubicBezTo>
                    <a:pt x="152762" y="451556"/>
                    <a:pt x="134881" y="461613"/>
                    <a:pt x="124175" y="477672"/>
                  </a:cubicBezTo>
                  <a:cubicBezTo>
                    <a:pt x="115835" y="490181"/>
                    <a:pt x="99361" y="564933"/>
                    <a:pt x="96879" y="573206"/>
                  </a:cubicBezTo>
                  <a:cubicBezTo>
                    <a:pt x="88611" y="600765"/>
                    <a:pt x="78682" y="627797"/>
                    <a:pt x="69584" y="655093"/>
                  </a:cubicBezTo>
                  <a:cubicBezTo>
                    <a:pt x="65035" y="668741"/>
                    <a:pt x="63916" y="684066"/>
                    <a:pt x="55936" y="696036"/>
                  </a:cubicBezTo>
                  <a:lnTo>
                    <a:pt x="28640" y="736979"/>
                  </a:lnTo>
                  <a:cubicBezTo>
                    <a:pt x="24091" y="750627"/>
                    <a:pt x="17565" y="763769"/>
                    <a:pt x="14992" y="777923"/>
                  </a:cubicBezTo>
                  <a:cubicBezTo>
                    <a:pt x="-572" y="863527"/>
                    <a:pt x="-8985" y="966957"/>
                    <a:pt x="14992" y="1050878"/>
                  </a:cubicBezTo>
                  <a:cubicBezTo>
                    <a:pt x="19498" y="1066650"/>
                    <a:pt x="42288" y="1069075"/>
                    <a:pt x="55936" y="1078173"/>
                  </a:cubicBezTo>
                  <a:cubicBezTo>
                    <a:pt x="65034" y="1105469"/>
                    <a:pt x="62886" y="1139715"/>
                    <a:pt x="83231" y="1160060"/>
                  </a:cubicBezTo>
                  <a:cubicBezTo>
                    <a:pt x="202840" y="1279666"/>
                    <a:pt x="56474" y="1127950"/>
                    <a:pt x="151470" y="1241947"/>
                  </a:cubicBezTo>
                  <a:cubicBezTo>
                    <a:pt x="163826" y="1256774"/>
                    <a:pt x="180057" y="1268063"/>
                    <a:pt x="192413" y="1282890"/>
                  </a:cubicBezTo>
                  <a:cubicBezTo>
                    <a:pt x="202914" y="1295491"/>
                    <a:pt x="212373" y="1309162"/>
                    <a:pt x="219709" y="1323833"/>
                  </a:cubicBezTo>
                  <a:cubicBezTo>
                    <a:pt x="226143" y="1336700"/>
                    <a:pt x="224370" y="1353542"/>
                    <a:pt x="233357" y="1364776"/>
                  </a:cubicBezTo>
                  <a:cubicBezTo>
                    <a:pt x="243604" y="1377584"/>
                    <a:pt x="259629" y="1384736"/>
                    <a:pt x="274300" y="1392072"/>
                  </a:cubicBezTo>
                  <a:cubicBezTo>
                    <a:pt x="287167" y="1398506"/>
                    <a:pt x="301364" y="1401935"/>
                    <a:pt x="315243" y="1405720"/>
                  </a:cubicBezTo>
                  <a:cubicBezTo>
                    <a:pt x="371929" y="1421180"/>
                    <a:pt x="430046" y="1425333"/>
                    <a:pt x="479016" y="1460311"/>
                  </a:cubicBezTo>
                  <a:cubicBezTo>
                    <a:pt x="512454" y="1484195"/>
                    <a:pt x="525489" y="1509548"/>
                    <a:pt x="547255" y="1542197"/>
                  </a:cubicBezTo>
                  <a:cubicBezTo>
                    <a:pt x="570001" y="1519451"/>
                    <a:pt x="594123" y="1498002"/>
                    <a:pt x="615494" y="1473959"/>
                  </a:cubicBezTo>
                  <a:cubicBezTo>
                    <a:pt x="630606" y="1456958"/>
                    <a:pt x="640353" y="1435451"/>
                    <a:pt x="656437" y="1419367"/>
                  </a:cubicBezTo>
                  <a:cubicBezTo>
                    <a:pt x="668035" y="1407769"/>
                    <a:pt x="683139" y="1400210"/>
                    <a:pt x="697381" y="1392072"/>
                  </a:cubicBezTo>
                  <a:cubicBezTo>
                    <a:pt x="744606" y="1365086"/>
                    <a:pt x="746977" y="1366441"/>
                    <a:pt x="792915" y="1351129"/>
                  </a:cubicBezTo>
                  <a:cubicBezTo>
                    <a:pt x="807213" y="1372577"/>
                    <a:pt x="828658" y="1416117"/>
                    <a:pt x="861154" y="1419367"/>
                  </a:cubicBezTo>
                  <a:cubicBezTo>
                    <a:pt x="896087" y="1422860"/>
                    <a:pt x="971644" y="1401981"/>
                    <a:pt x="1011279" y="1392072"/>
                  </a:cubicBezTo>
                  <a:cubicBezTo>
                    <a:pt x="1106813" y="1401170"/>
                    <a:pt x="1202599" y="1407933"/>
                    <a:pt x="1297882" y="1419367"/>
                  </a:cubicBezTo>
                  <a:cubicBezTo>
                    <a:pt x="1316505" y="1421602"/>
                    <a:pt x="1334910" y="1426429"/>
                    <a:pt x="1352473" y="1433015"/>
                  </a:cubicBezTo>
                  <a:cubicBezTo>
                    <a:pt x="1622315" y="1534208"/>
                    <a:pt x="1244657" y="1406174"/>
                    <a:pt x="1448007" y="1473959"/>
                  </a:cubicBezTo>
                  <a:cubicBezTo>
                    <a:pt x="1496159" y="1467940"/>
                    <a:pt x="1701292" y="1451194"/>
                    <a:pt x="1775554" y="1419367"/>
                  </a:cubicBezTo>
                  <a:cubicBezTo>
                    <a:pt x="1805706" y="1406444"/>
                    <a:pt x="1830145" y="1382973"/>
                    <a:pt x="1857440" y="1364776"/>
                  </a:cubicBezTo>
                  <a:lnTo>
                    <a:pt x="1898384" y="1337481"/>
                  </a:lnTo>
                  <a:cubicBezTo>
                    <a:pt x="1907482" y="1323833"/>
                    <a:pt x="1919920" y="1311896"/>
                    <a:pt x="1925679" y="1296538"/>
                  </a:cubicBezTo>
                  <a:cubicBezTo>
                    <a:pt x="1933824" y="1274818"/>
                    <a:pt x="1933701" y="1250803"/>
                    <a:pt x="1939327" y="1228299"/>
                  </a:cubicBezTo>
                  <a:cubicBezTo>
                    <a:pt x="1942816" y="1214343"/>
                    <a:pt x="1948426" y="1201004"/>
                    <a:pt x="1952975" y="1187356"/>
                  </a:cubicBezTo>
                  <a:cubicBezTo>
                    <a:pt x="1948426" y="1146413"/>
                    <a:pt x="1949318" y="1104491"/>
                    <a:pt x="1939327" y="1064526"/>
                  </a:cubicBezTo>
                  <a:cubicBezTo>
                    <a:pt x="1935349" y="1048613"/>
                    <a:pt x="1914464" y="1039803"/>
                    <a:pt x="1912031" y="1023582"/>
                  </a:cubicBezTo>
                  <a:cubicBezTo>
                    <a:pt x="1900539" y="946968"/>
                    <a:pt x="1905398" y="868723"/>
                    <a:pt x="1898384" y="791570"/>
                  </a:cubicBezTo>
                  <a:cubicBezTo>
                    <a:pt x="1896284" y="768469"/>
                    <a:pt x="1889285" y="746078"/>
                    <a:pt x="1884736" y="723332"/>
                  </a:cubicBezTo>
                  <a:cubicBezTo>
                    <a:pt x="1889285" y="705135"/>
                    <a:pt x="1890766" y="685881"/>
                    <a:pt x="1898384" y="668741"/>
                  </a:cubicBezTo>
                  <a:cubicBezTo>
                    <a:pt x="1913346" y="635076"/>
                    <a:pt x="1967744" y="555820"/>
                    <a:pt x="1993918" y="532263"/>
                  </a:cubicBezTo>
                  <a:cubicBezTo>
                    <a:pt x="2018302" y="510318"/>
                    <a:pt x="2050414" y="498445"/>
                    <a:pt x="2075804" y="477672"/>
                  </a:cubicBezTo>
                  <a:cubicBezTo>
                    <a:pt x="2217453" y="361777"/>
                    <a:pt x="2082425" y="460848"/>
                    <a:pt x="2184986" y="341194"/>
                  </a:cubicBezTo>
                  <a:cubicBezTo>
                    <a:pt x="2195661" y="328740"/>
                    <a:pt x="2212282" y="322997"/>
                    <a:pt x="2225930" y="313899"/>
                  </a:cubicBezTo>
                  <a:cubicBezTo>
                    <a:pt x="2230479" y="295702"/>
                    <a:pt x="2239578" y="278065"/>
                    <a:pt x="2239578" y="259308"/>
                  </a:cubicBezTo>
                  <a:cubicBezTo>
                    <a:pt x="2239578" y="244922"/>
                    <a:pt x="2236103" y="228537"/>
                    <a:pt x="2225930" y="218364"/>
                  </a:cubicBezTo>
                  <a:cubicBezTo>
                    <a:pt x="2215757" y="208192"/>
                    <a:pt x="2199030" y="207838"/>
                    <a:pt x="2184986" y="204717"/>
                  </a:cubicBezTo>
                  <a:cubicBezTo>
                    <a:pt x="2157973" y="198714"/>
                    <a:pt x="2130395" y="195618"/>
                    <a:pt x="2103100" y="191069"/>
                  </a:cubicBezTo>
                  <a:cubicBezTo>
                    <a:pt x="2066706" y="168323"/>
                    <a:pt x="2032305" y="142023"/>
                    <a:pt x="1993918" y="122830"/>
                  </a:cubicBezTo>
                  <a:cubicBezTo>
                    <a:pt x="1977141" y="114442"/>
                    <a:pt x="1956641" y="116396"/>
                    <a:pt x="1939327" y="109182"/>
                  </a:cubicBezTo>
                  <a:cubicBezTo>
                    <a:pt x="1901767" y="93532"/>
                    <a:pt x="1867705" y="70241"/>
                    <a:pt x="1830145" y="54591"/>
                  </a:cubicBezTo>
                  <a:cubicBezTo>
                    <a:pt x="1812831" y="47377"/>
                    <a:pt x="1793348" y="46875"/>
                    <a:pt x="1775554" y="40944"/>
                  </a:cubicBezTo>
                  <a:cubicBezTo>
                    <a:pt x="1752313" y="33197"/>
                    <a:pt x="1730254" y="22250"/>
                    <a:pt x="1707315" y="13648"/>
                  </a:cubicBezTo>
                  <a:cubicBezTo>
                    <a:pt x="1693845" y="8597"/>
                    <a:pt x="1680020" y="4549"/>
                    <a:pt x="1666372" y="0"/>
                  </a:cubicBezTo>
                  <a:cubicBezTo>
                    <a:pt x="1634527" y="9099"/>
                    <a:pt x="1600460" y="12485"/>
                    <a:pt x="1570837" y="27296"/>
                  </a:cubicBezTo>
                  <a:cubicBezTo>
                    <a:pt x="1553574" y="35928"/>
                    <a:pt x="1545129" y="56390"/>
                    <a:pt x="1529894" y="68239"/>
                  </a:cubicBezTo>
                  <a:cubicBezTo>
                    <a:pt x="1506538" y="86405"/>
                    <a:pt x="1430551" y="137748"/>
                    <a:pt x="1393416" y="150126"/>
                  </a:cubicBezTo>
                  <a:cubicBezTo>
                    <a:pt x="1371410" y="157461"/>
                    <a:pt x="1348000" y="159624"/>
                    <a:pt x="1325178" y="163773"/>
                  </a:cubicBezTo>
                  <a:cubicBezTo>
                    <a:pt x="1280566" y="171884"/>
                    <a:pt x="1219998" y="179832"/>
                    <a:pt x="1175052" y="191069"/>
                  </a:cubicBezTo>
                  <a:cubicBezTo>
                    <a:pt x="1161096" y="194558"/>
                    <a:pt x="1147757" y="200168"/>
                    <a:pt x="1134109" y="204717"/>
                  </a:cubicBezTo>
                  <a:cubicBezTo>
                    <a:pt x="1120461" y="200168"/>
                    <a:pt x="1105136" y="199049"/>
                    <a:pt x="1093166" y="191069"/>
                  </a:cubicBezTo>
                  <a:cubicBezTo>
                    <a:pt x="1077107" y="180363"/>
                    <a:pt x="1067049" y="162482"/>
                    <a:pt x="1052222" y="150126"/>
                  </a:cubicBezTo>
                  <a:cubicBezTo>
                    <a:pt x="1039621" y="139625"/>
                    <a:pt x="1024927" y="131929"/>
                    <a:pt x="1011279" y="122830"/>
                  </a:cubicBezTo>
                  <a:cubicBezTo>
                    <a:pt x="993815" y="96634"/>
                    <a:pt x="957761" y="36752"/>
                    <a:pt x="929392" y="27296"/>
                  </a:cubicBezTo>
                  <a:cubicBezTo>
                    <a:pt x="907386" y="19961"/>
                    <a:pt x="883900" y="36395"/>
                    <a:pt x="861154" y="40944"/>
                  </a:cubicBezTo>
                  <a:cubicBezTo>
                    <a:pt x="842957" y="54592"/>
                    <a:pt x="826908" y="71715"/>
                    <a:pt x="806563" y="81887"/>
                  </a:cubicBezTo>
                  <a:cubicBezTo>
                    <a:pt x="760390" y="104973"/>
                    <a:pt x="706353" y="112847"/>
                    <a:pt x="656437" y="122830"/>
                  </a:cubicBezTo>
                  <a:cubicBezTo>
                    <a:pt x="638240" y="131929"/>
                    <a:pt x="621147" y="143692"/>
                    <a:pt x="601846" y="150126"/>
                  </a:cubicBezTo>
                  <a:cubicBezTo>
                    <a:pt x="423273" y="209650"/>
                    <a:pt x="542357" y="152573"/>
                    <a:pt x="465369" y="191069"/>
                  </a:cubicBezTo>
                  <a:lnTo>
                    <a:pt x="369834" y="368490"/>
                  </a:lnTo>
                  <a:lnTo>
                    <a:pt x="410778" y="245660"/>
                  </a:lnTo>
                </a:path>
              </a:pathLst>
            </a:custGeom>
            <a:solidFill>
              <a:schemeClr val="tx2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200" dirty="0" smtClean="0">
                <a:solidFill>
                  <a:schemeClr val="bg2"/>
                </a:solidFill>
              </a:endParaRPr>
            </a:p>
            <a:p>
              <a:pPr algn="ctr"/>
              <a:r>
                <a:rPr lang="en-US" sz="1400" dirty="0" smtClean="0">
                  <a:solidFill>
                    <a:schemeClr val="bg2"/>
                  </a:solidFill>
                </a:rPr>
                <a:t>D </a:t>
              </a:r>
              <a:r>
                <a:rPr lang="en-US" sz="1400" dirty="0">
                  <a:solidFill>
                    <a:schemeClr val="bg2"/>
                  </a:solidFill>
                </a:rPr>
                <a:t>&lt; 100 nm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 rot="5400000">
              <a:off x="2190083" y="3397501"/>
              <a:ext cx="679334" cy="1449988"/>
              <a:chOff x="4393622" y="3725711"/>
              <a:chExt cx="679334" cy="1449988"/>
            </a:xfrm>
          </p:grpSpPr>
          <p:sp>
            <p:nvSpPr>
              <p:cNvPr id="8" name="Text Box 8"/>
              <p:cNvSpPr txBox="1"/>
              <p:nvPr/>
            </p:nvSpPr>
            <p:spPr>
              <a:xfrm rot="16200000">
                <a:off x="4215284" y="4318028"/>
                <a:ext cx="1036009" cy="679334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</a:pPr>
                <a:r>
                  <a:rPr lang="en-US" sz="2000" dirty="0">
                    <a:latin typeface="Calibri"/>
                    <a:ea typeface="PMingLiU"/>
                    <a:cs typeface="Times New Roman"/>
                  </a:rPr>
                  <a:t>H</a:t>
                </a:r>
                <a:r>
                  <a:rPr lang="en-US" sz="2000" dirty="0" smtClean="0">
                    <a:latin typeface="Calibri"/>
                    <a:ea typeface="PMingLiU"/>
                    <a:cs typeface="Times New Roman"/>
                  </a:rPr>
                  <a:t>ea</a:t>
                </a:r>
                <a:r>
                  <a:rPr lang="en-US" sz="2000" dirty="0" smtClean="0">
                    <a:effectLst/>
                    <a:latin typeface="Calibri"/>
                    <a:ea typeface="PMingLiU"/>
                    <a:cs typeface="Times New Roman"/>
                  </a:rPr>
                  <a:t>t</a:t>
                </a:r>
                <a:endParaRPr lang="en-US" sz="2000" dirty="0">
                  <a:effectLst/>
                  <a:latin typeface="Calibri"/>
                  <a:ea typeface="PMingLiU"/>
                  <a:cs typeface="Times New Roman"/>
                </a:endParaRPr>
              </a:p>
            </p:txBody>
          </p:sp>
          <p:sp>
            <p:nvSpPr>
              <p:cNvPr id="9" name="Up Arrow 8"/>
              <p:cNvSpPr/>
              <p:nvPr/>
            </p:nvSpPr>
            <p:spPr bwMode="auto">
              <a:xfrm>
                <a:off x="4393624" y="3725711"/>
                <a:ext cx="556414" cy="491642"/>
              </a:xfrm>
              <a:prstGeom prst="upArrow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3544495" y="3012146"/>
            <a:ext cx="16771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No</a:t>
            </a:r>
            <a:endParaRPr lang="en-US" sz="1400" dirty="0" smtClean="0">
              <a:solidFill>
                <a:schemeClr val="bg2"/>
              </a:solidFill>
            </a:endParaRPr>
          </a:p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Temperature </a:t>
            </a:r>
          </a:p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Increase</a:t>
            </a:r>
            <a:endParaRPr lang="en-US" sz="1400" dirty="0">
              <a:solidFill>
                <a:schemeClr val="bg2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219200" y="2309008"/>
            <a:ext cx="7421237" cy="1905000"/>
            <a:chOff x="1415541" y="2416713"/>
            <a:chExt cx="7421237" cy="1905000"/>
          </a:xfrm>
        </p:grpSpPr>
        <p:sp>
          <p:nvSpPr>
            <p:cNvPr id="4" name="Freeform 3"/>
            <p:cNvSpPr/>
            <p:nvPr/>
          </p:nvSpPr>
          <p:spPr bwMode="auto">
            <a:xfrm>
              <a:off x="3188780" y="2416713"/>
              <a:ext cx="2766440" cy="1905000"/>
            </a:xfrm>
            <a:custGeom>
              <a:avLst/>
              <a:gdLst>
                <a:gd name="connsiteX0" fmla="*/ 438073 w 2239578"/>
                <a:gd name="connsiteY0" fmla="*/ 341194 h 1542197"/>
                <a:gd name="connsiteX1" fmla="*/ 438073 w 2239578"/>
                <a:gd name="connsiteY1" fmla="*/ 341194 h 1542197"/>
                <a:gd name="connsiteX2" fmla="*/ 315243 w 2239578"/>
                <a:gd name="connsiteY2" fmla="*/ 354842 h 1542197"/>
                <a:gd name="connsiteX3" fmla="*/ 233357 w 2239578"/>
                <a:gd name="connsiteY3" fmla="*/ 382138 h 1542197"/>
                <a:gd name="connsiteX4" fmla="*/ 192413 w 2239578"/>
                <a:gd name="connsiteY4" fmla="*/ 395785 h 1542197"/>
                <a:gd name="connsiteX5" fmla="*/ 165118 w 2239578"/>
                <a:gd name="connsiteY5" fmla="*/ 436729 h 1542197"/>
                <a:gd name="connsiteX6" fmla="*/ 124175 w 2239578"/>
                <a:gd name="connsiteY6" fmla="*/ 477672 h 1542197"/>
                <a:gd name="connsiteX7" fmla="*/ 96879 w 2239578"/>
                <a:gd name="connsiteY7" fmla="*/ 573206 h 1542197"/>
                <a:gd name="connsiteX8" fmla="*/ 69584 w 2239578"/>
                <a:gd name="connsiteY8" fmla="*/ 655093 h 1542197"/>
                <a:gd name="connsiteX9" fmla="*/ 55936 w 2239578"/>
                <a:gd name="connsiteY9" fmla="*/ 696036 h 1542197"/>
                <a:gd name="connsiteX10" fmla="*/ 28640 w 2239578"/>
                <a:gd name="connsiteY10" fmla="*/ 736979 h 1542197"/>
                <a:gd name="connsiteX11" fmla="*/ 14992 w 2239578"/>
                <a:gd name="connsiteY11" fmla="*/ 777923 h 1542197"/>
                <a:gd name="connsiteX12" fmla="*/ 14992 w 2239578"/>
                <a:gd name="connsiteY12" fmla="*/ 1050878 h 1542197"/>
                <a:gd name="connsiteX13" fmla="*/ 55936 w 2239578"/>
                <a:gd name="connsiteY13" fmla="*/ 1078173 h 1542197"/>
                <a:gd name="connsiteX14" fmla="*/ 83231 w 2239578"/>
                <a:gd name="connsiteY14" fmla="*/ 1160060 h 1542197"/>
                <a:gd name="connsiteX15" fmla="*/ 151470 w 2239578"/>
                <a:gd name="connsiteY15" fmla="*/ 1241947 h 1542197"/>
                <a:gd name="connsiteX16" fmla="*/ 192413 w 2239578"/>
                <a:gd name="connsiteY16" fmla="*/ 1282890 h 1542197"/>
                <a:gd name="connsiteX17" fmla="*/ 219709 w 2239578"/>
                <a:gd name="connsiteY17" fmla="*/ 1323833 h 1542197"/>
                <a:gd name="connsiteX18" fmla="*/ 233357 w 2239578"/>
                <a:gd name="connsiteY18" fmla="*/ 1364776 h 1542197"/>
                <a:gd name="connsiteX19" fmla="*/ 274300 w 2239578"/>
                <a:gd name="connsiteY19" fmla="*/ 1392072 h 1542197"/>
                <a:gd name="connsiteX20" fmla="*/ 315243 w 2239578"/>
                <a:gd name="connsiteY20" fmla="*/ 1405720 h 1542197"/>
                <a:gd name="connsiteX21" fmla="*/ 479016 w 2239578"/>
                <a:gd name="connsiteY21" fmla="*/ 1460311 h 1542197"/>
                <a:gd name="connsiteX22" fmla="*/ 547255 w 2239578"/>
                <a:gd name="connsiteY22" fmla="*/ 1542197 h 1542197"/>
                <a:gd name="connsiteX23" fmla="*/ 615494 w 2239578"/>
                <a:gd name="connsiteY23" fmla="*/ 1473959 h 1542197"/>
                <a:gd name="connsiteX24" fmla="*/ 656437 w 2239578"/>
                <a:gd name="connsiteY24" fmla="*/ 1419367 h 1542197"/>
                <a:gd name="connsiteX25" fmla="*/ 697381 w 2239578"/>
                <a:gd name="connsiteY25" fmla="*/ 1392072 h 1542197"/>
                <a:gd name="connsiteX26" fmla="*/ 792915 w 2239578"/>
                <a:gd name="connsiteY26" fmla="*/ 1351129 h 1542197"/>
                <a:gd name="connsiteX27" fmla="*/ 861154 w 2239578"/>
                <a:gd name="connsiteY27" fmla="*/ 1419367 h 1542197"/>
                <a:gd name="connsiteX28" fmla="*/ 1011279 w 2239578"/>
                <a:gd name="connsiteY28" fmla="*/ 1392072 h 1542197"/>
                <a:gd name="connsiteX29" fmla="*/ 1297882 w 2239578"/>
                <a:gd name="connsiteY29" fmla="*/ 1419367 h 1542197"/>
                <a:gd name="connsiteX30" fmla="*/ 1352473 w 2239578"/>
                <a:gd name="connsiteY30" fmla="*/ 1433015 h 1542197"/>
                <a:gd name="connsiteX31" fmla="*/ 1448007 w 2239578"/>
                <a:gd name="connsiteY31" fmla="*/ 1473959 h 1542197"/>
                <a:gd name="connsiteX32" fmla="*/ 1775554 w 2239578"/>
                <a:gd name="connsiteY32" fmla="*/ 1419367 h 1542197"/>
                <a:gd name="connsiteX33" fmla="*/ 1857440 w 2239578"/>
                <a:gd name="connsiteY33" fmla="*/ 1364776 h 1542197"/>
                <a:gd name="connsiteX34" fmla="*/ 1898384 w 2239578"/>
                <a:gd name="connsiteY34" fmla="*/ 1337481 h 1542197"/>
                <a:gd name="connsiteX35" fmla="*/ 1925679 w 2239578"/>
                <a:gd name="connsiteY35" fmla="*/ 1296538 h 1542197"/>
                <a:gd name="connsiteX36" fmla="*/ 1939327 w 2239578"/>
                <a:gd name="connsiteY36" fmla="*/ 1228299 h 1542197"/>
                <a:gd name="connsiteX37" fmla="*/ 1952975 w 2239578"/>
                <a:gd name="connsiteY37" fmla="*/ 1187356 h 1542197"/>
                <a:gd name="connsiteX38" fmla="*/ 1939327 w 2239578"/>
                <a:gd name="connsiteY38" fmla="*/ 1064526 h 1542197"/>
                <a:gd name="connsiteX39" fmla="*/ 1912031 w 2239578"/>
                <a:gd name="connsiteY39" fmla="*/ 1023582 h 1542197"/>
                <a:gd name="connsiteX40" fmla="*/ 1898384 w 2239578"/>
                <a:gd name="connsiteY40" fmla="*/ 791570 h 1542197"/>
                <a:gd name="connsiteX41" fmla="*/ 1884736 w 2239578"/>
                <a:gd name="connsiteY41" fmla="*/ 723332 h 1542197"/>
                <a:gd name="connsiteX42" fmla="*/ 1898384 w 2239578"/>
                <a:gd name="connsiteY42" fmla="*/ 668741 h 1542197"/>
                <a:gd name="connsiteX43" fmla="*/ 1993918 w 2239578"/>
                <a:gd name="connsiteY43" fmla="*/ 532263 h 1542197"/>
                <a:gd name="connsiteX44" fmla="*/ 2075804 w 2239578"/>
                <a:gd name="connsiteY44" fmla="*/ 477672 h 1542197"/>
                <a:gd name="connsiteX45" fmla="*/ 2184986 w 2239578"/>
                <a:gd name="connsiteY45" fmla="*/ 341194 h 1542197"/>
                <a:gd name="connsiteX46" fmla="*/ 2225930 w 2239578"/>
                <a:gd name="connsiteY46" fmla="*/ 313899 h 1542197"/>
                <a:gd name="connsiteX47" fmla="*/ 2239578 w 2239578"/>
                <a:gd name="connsiteY47" fmla="*/ 259308 h 1542197"/>
                <a:gd name="connsiteX48" fmla="*/ 2225930 w 2239578"/>
                <a:gd name="connsiteY48" fmla="*/ 218364 h 1542197"/>
                <a:gd name="connsiteX49" fmla="*/ 2184986 w 2239578"/>
                <a:gd name="connsiteY49" fmla="*/ 204717 h 1542197"/>
                <a:gd name="connsiteX50" fmla="*/ 2103100 w 2239578"/>
                <a:gd name="connsiteY50" fmla="*/ 191069 h 1542197"/>
                <a:gd name="connsiteX51" fmla="*/ 1993918 w 2239578"/>
                <a:gd name="connsiteY51" fmla="*/ 122830 h 1542197"/>
                <a:gd name="connsiteX52" fmla="*/ 1939327 w 2239578"/>
                <a:gd name="connsiteY52" fmla="*/ 109182 h 1542197"/>
                <a:gd name="connsiteX53" fmla="*/ 1830145 w 2239578"/>
                <a:gd name="connsiteY53" fmla="*/ 54591 h 1542197"/>
                <a:gd name="connsiteX54" fmla="*/ 1775554 w 2239578"/>
                <a:gd name="connsiteY54" fmla="*/ 40944 h 1542197"/>
                <a:gd name="connsiteX55" fmla="*/ 1707315 w 2239578"/>
                <a:gd name="connsiteY55" fmla="*/ 13648 h 1542197"/>
                <a:gd name="connsiteX56" fmla="*/ 1666372 w 2239578"/>
                <a:gd name="connsiteY56" fmla="*/ 0 h 1542197"/>
                <a:gd name="connsiteX57" fmla="*/ 1570837 w 2239578"/>
                <a:gd name="connsiteY57" fmla="*/ 27296 h 1542197"/>
                <a:gd name="connsiteX58" fmla="*/ 1529894 w 2239578"/>
                <a:gd name="connsiteY58" fmla="*/ 68239 h 1542197"/>
                <a:gd name="connsiteX59" fmla="*/ 1393416 w 2239578"/>
                <a:gd name="connsiteY59" fmla="*/ 150126 h 1542197"/>
                <a:gd name="connsiteX60" fmla="*/ 1325178 w 2239578"/>
                <a:gd name="connsiteY60" fmla="*/ 163773 h 1542197"/>
                <a:gd name="connsiteX61" fmla="*/ 1175052 w 2239578"/>
                <a:gd name="connsiteY61" fmla="*/ 191069 h 1542197"/>
                <a:gd name="connsiteX62" fmla="*/ 1134109 w 2239578"/>
                <a:gd name="connsiteY62" fmla="*/ 204717 h 1542197"/>
                <a:gd name="connsiteX63" fmla="*/ 1093166 w 2239578"/>
                <a:gd name="connsiteY63" fmla="*/ 191069 h 1542197"/>
                <a:gd name="connsiteX64" fmla="*/ 1052222 w 2239578"/>
                <a:gd name="connsiteY64" fmla="*/ 150126 h 1542197"/>
                <a:gd name="connsiteX65" fmla="*/ 1011279 w 2239578"/>
                <a:gd name="connsiteY65" fmla="*/ 122830 h 1542197"/>
                <a:gd name="connsiteX66" fmla="*/ 929392 w 2239578"/>
                <a:gd name="connsiteY66" fmla="*/ 27296 h 1542197"/>
                <a:gd name="connsiteX67" fmla="*/ 861154 w 2239578"/>
                <a:gd name="connsiteY67" fmla="*/ 40944 h 1542197"/>
                <a:gd name="connsiteX68" fmla="*/ 806563 w 2239578"/>
                <a:gd name="connsiteY68" fmla="*/ 81887 h 1542197"/>
                <a:gd name="connsiteX69" fmla="*/ 656437 w 2239578"/>
                <a:gd name="connsiteY69" fmla="*/ 122830 h 1542197"/>
                <a:gd name="connsiteX70" fmla="*/ 601846 w 2239578"/>
                <a:gd name="connsiteY70" fmla="*/ 150126 h 1542197"/>
                <a:gd name="connsiteX71" fmla="*/ 465369 w 2239578"/>
                <a:gd name="connsiteY71" fmla="*/ 191069 h 1542197"/>
                <a:gd name="connsiteX72" fmla="*/ 369834 w 2239578"/>
                <a:gd name="connsiteY72" fmla="*/ 368490 h 1542197"/>
                <a:gd name="connsiteX73" fmla="*/ 410778 w 2239578"/>
                <a:gd name="connsiteY73" fmla="*/ 245660 h 1542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239578" h="1542197">
                  <a:moveTo>
                    <a:pt x="438073" y="341194"/>
                  </a:moveTo>
                  <a:lnTo>
                    <a:pt x="438073" y="341194"/>
                  </a:lnTo>
                  <a:cubicBezTo>
                    <a:pt x="397130" y="345743"/>
                    <a:pt x="355638" y="346763"/>
                    <a:pt x="315243" y="354842"/>
                  </a:cubicBezTo>
                  <a:cubicBezTo>
                    <a:pt x="287030" y="360485"/>
                    <a:pt x="260652" y="373040"/>
                    <a:pt x="233357" y="382138"/>
                  </a:cubicBezTo>
                  <a:lnTo>
                    <a:pt x="192413" y="395785"/>
                  </a:lnTo>
                  <a:cubicBezTo>
                    <a:pt x="183315" y="409433"/>
                    <a:pt x="175619" y="424128"/>
                    <a:pt x="165118" y="436729"/>
                  </a:cubicBezTo>
                  <a:cubicBezTo>
                    <a:pt x="152762" y="451556"/>
                    <a:pt x="134881" y="461613"/>
                    <a:pt x="124175" y="477672"/>
                  </a:cubicBezTo>
                  <a:cubicBezTo>
                    <a:pt x="115835" y="490181"/>
                    <a:pt x="99361" y="564933"/>
                    <a:pt x="96879" y="573206"/>
                  </a:cubicBezTo>
                  <a:cubicBezTo>
                    <a:pt x="88611" y="600765"/>
                    <a:pt x="78682" y="627797"/>
                    <a:pt x="69584" y="655093"/>
                  </a:cubicBezTo>
                  <a:cubicBezTo>
                    <a:pt x="65035" y="668741"/>
                    <a:pt x="63916" y="684066"/>
                    <a:pt x="55936" y="696036"/>
                  </a:cubicBezTo>
                  <a:lnTo>
                    <a:pt x="28640" y="736979"/>
                  </a:lnTo>
                  <a:cubicBezTo>
                    <a:pt x="24091" y="750627"/>
                    <a:pt x="17565" y="763769"/>
                    <a:pt x="14992" y="777923"/>
                  </a:cubicBezTo>
                  <a:cubicBezTo>
                    <a:pt x="-572" y="863527"/>
                    <a:pt x="-8985" y="966957"/>
                    <a:pt x="14992" y="1050878"/>
                  </a:cubicBezTo>
                  <a:cubicBezTo>
                    <a:pt x="19498" y="1066650"/>
                    <a:pt x="42288" y="1069075"/>
                    <a:pt x="55936" y="1078173"/>
                  </a:cubicBezTo>
                  <a:cubicBezTo>
                    <a:pt x="65034" y="1105469"/>
                    <a:pt x="62886" y="1139715"/>
                    <a:pt x="83231" y="1160060"/>
                  </a:cubicBezTo>
                  <a:cubicBezTo>
                    <a:pt x="202840" y="1279666"/>
                    <a:pt x="56474" y="1127950"/>
                    <a:pt x="151470" y="1241947"/>
                  </a:cubicBezTo>
                  <a:cubicBezTo>
                    <a:pt x="163826" y="1256774"/>
                    <a:pt x="180057" y="1268063"/>
                    <a:pt x="192413" y="1282890"/>
                  </a:cubicBezTo>
                  <a:cubicBezTo>
                    <a:pt x="202914" y="1295491"/>
                    <a:pt x="212373" y="1309162"/>
                    <a:pt x="219709" y="1323833"/>
                  </a:cubicBezTo>
                  <a:cubicBezTo>
                    <a:pt x="226143" y="1336700"/>
                    <a:pt x="224370" y="1353542"/>
                    <a:pt x="233357" y="1364776"/>
                  </a:cubicBezTo>
                  <a:cubicBezTo>
                    <a:pt x="243604" y="1377584"/>
                    <a:pt x="259629" y="1384736"/>
                    <a:pt x="274300" y="1392072"/>
                  </a:cubicBezTo>
                  <a:cubicBezTo>
                    <a:pt x="287167" y="1398506"/>
                    <a:pt x="301364" y="1401935"/>
                    <a:pt x="315243" y="1405720"/>
                  </a:cubicBezTo>
                  <a:cubicBezTo>
                    <a:pt x="371929" y="1421180"/>
                    <a:pt x="430046" y="1425333"/>
                    <a:pt x="479016" y="1460311"/>
                  </a:cubicBezTo>
                  <a:cubicBezTo>
                    <a:pt x="512454" y="1484195"/>
                    <a:pt x="525489" y="1509548"/>
                    <a:pt x="547255" y="1542197"/>
                  </a:cubicBezTo>
                  <a:cubicBezTo>
                    <a:pt x="570001" y="1519451"/>
                    <a:pt x="594123" y="1498002"/>
                    <a:pt x="615494" y="1473959"/>
                  </a:cubicBezTo>
                  <a:cubicBezTo>
                    <a:pt x="630606" y="1456958"/>
                    <a:pt x="640353" y="1435451"/>
                    <a:pt x="656437" y="1419367"/>
                  </a:cubicBezTo>
                  <a:cubicBezTo>
                    <a:pt x="668035" y="1407769"/>
                    <a:pt x="683139" y="1400210"/>
                    <a:pt x="697381" y="1392072"/>
                  </a:cubicBezTo>
                  <a:cubicBezTo>
                    <a:pt x="744606" y="1365086"/>
                    <a:pt x="746977" y="1366441"/>
                    <a:pt x="792915" y="1351129"/>
                  </a:cubicBezTo>
                  <a:cubicBezTo>
                    <a:pt x="807213" y="1372577"/>
                    <a:pt x="828658" y="1416117"/>
                    <a:pt x="861154" y="1419367"/>
                  </a:cubicBezTo>
                  <a:cubicBezTo>
                    <a:pt x="896087" y="1422860"/>
                    <a:pt x="971644" y="1401981"/>
                    <a:pt x="1011279" y="1392072"/>
                  </a:cubicBezTo>
                  <a:cubicBezTo>
                    <a:pt x="1106813" y="1401170"/>
                    <a:pt x="1202599" y="1407933"/>
                    <a:pt x="1297882" y="1419367"/>
                  </a:cubicBezTo>
                  <a:cubicBezTo>
                    <a:pt x="1316505" y="1421602"/>
                    <a:pt x="1334910" y="1426429"/>
                    <a:pt x="1352473" y="1433015"/>
                  </a:cubicBezTo>
                  <a:cubicBezTo>
                    <a:pt x="1622315" y="1534208"/>
                    <a:pt x="1244657" y="1406174"/>
                    <a:pt x="1448007" y="1473959"/>
                  </a:cubicBezTo>
                  <a:cubicBezTo>
                    <a:pt x="1496159" y="1467940"/>
                    <a:pt x="1701292" y="1451194"/>
                    <a:pt x="1775554" y="1419367"/>
                  </a:cubicBezTo>
                  <a:cubicBezTo>
                    <a:pt x="1805706" y="1406444"/>
                    <a:pt x="1830145" y="1382973"/>
                    <a:pt x="1857440" y="1364776"/>
                  </a:cubicBezTo>
                  <a:lnTo>
                    <a:pt x="1898384" y="1337481"/>
                  </a:lnTo>
                  <a:cubicBezTo>
                    <a:pt x="1907482" y="1323833"/>
                    <a:pt x="1919920" y="1311896"/>
                    <a:pt x="1925679" y="1296538"/>
                  </a:cubicBezTo>
                  <a:cubicBezTo>
                    <a:pt x="1933824" y="1274818"/>
                    <a:pt x="1933701" y="1250803"/>
                    <a:pt x="1939327" y="1228299"/>
                  </a:cubicBezTo>
                  <a:cubicBezTo>
                    <a:pt x="1942816" y="1214343"/>
                    <a:pt x="1948426" y="1201004"/>
                    <a:pt x="1952975" y="1187356"/>
                  </a:cubicBezTo>
                  <a:cubicBezTo>
                    <a:pt x="1948426" y="1146413"/>
                    <a:pt x="1949318" y="1104491"/>
                    <a:pt x="1939327" y="1064526"/>
                  </a:cubicBezTo>
                  <a:cubicBezTo>
                    <a:pt x="1935349" y="1048613"/>
                    <a:pt x="1914464" y="1039803"/>
                    <a:pt x="1912031" y="1023582"/>
                  </a:cubicBezTo>
                  <a:cubicBezTo>
                    <a:pt x="1900539" y="946968"/>
                    <a:pt x="1905398" y="868723"/>
                    <a:pt x="1898384" y="791570"/>
                  </a:cubicBezTo>
                  <a:cubicBezTo>
                    <a:pt x="1896284" y="768469"/>
                    <a:pt x="1889285" y="746078"/>
                    <a:pt x="1884736" y="723332"/>
                  </a:cubicBezTo>
                  <a:cubicBezTo>
                    <a:pt x="1889285" y="705135"/>
                    <a:pt x="1890766" y="685881"/>
                    <a:pt x="1898384" y="668741"/>
                  </a:cubicBezTo>
                  <a:cubicBezTo>
                    <a:pt x="1913346" y="635076"/>
                    <a:pt x="1967744" y="555820"/>
                    <a:pt x="1993918" y="532263"/>
                  </a:cubicBezTo>
                  <a:cubicBezTo>
                    <a:pt x="2018302" y="510318"/>
                    <a:pt x="2050414" y="498445"/>
                    <a:pt x="2075804" y="477672"/>
                  </a:cubicBezTo>
                  <a:cubicBezTo>
                    <a:pt x="2217453" y="361777"/>
                    <a:pt x="2082425" y="460848"/>
                    <a:pt x="2184986" y="341194"/>
                  </a:cubicBezTo>
                  <a:cubicBezTo>
                    <a:pt x="2195661" y="328740"/>
                    <a:pt x="2212282" y="322997"/>
                    <a:pt x="2225930" y="313899"/>
                  </a:cubicBezTo>
                  <a:cubicBezTo>
                    <a:pt x="2230479" y="295702"/>
                    <a:pt x="2239578" y="278065"/>
                    <a:pt x="2239578" y="259308"/>
                  </a:cubicBezTo>
                  <a:cubicBezTo>
                    <a:pt x="2239578" y="244922"/>
                    <a:pt x="2236103" y="228537"/>
                    <a:pt x="2225930" y="218364"/>
                  </a:cubicBezTo>
                  <a:cubicBezTo>
                    <a:pt x="2215757" y="208192"/>
                    <a:pt x="2199030" y="207838"/>
                    <a:pt x="2184986" y="204717"/>
                  </a:cubicBezTo>
                  <a:cubicBezTo>
                    <a:pt x="2157973" y="198714"/>
                    <a:pt x="2130395" y="195618"/>
                    <a:pt x="2103100" y="191069"/>
                  </a:cubicBezTo>
                  <a:cubicBezTo>
                    <a:pt x="2066706" y="168323"/>
                    <a:pt x="2032305" y="142023"/>
                    <a:pt x="1993918" y="122830"/>
                  </a:cubicBezTo>
                  <a:cubicBezTo>
                    <a:pt x="1977141" y="114442"/>
                    <a:pt x="1956641" y="116396"/>
                    <a:pt x="1939327" y="109182"/>
                  </a:cubicBezTo>
                  <a:cubicBezTo>
                    <a:pt x="1901767" y="93532"/>
                    <a:pt x="1867705" y="70241"/>
                    <a:pt x="1830145" y="54591"/>
                  </a:cubicBezTo>
                  <a:cubicBezTo>
                    <a:pt x="1812831" y="47377"/>
                    <a:pt x="1793348" y="46875"/>
                    <a:pt x="1775554" y="40944"/>
                  </a:cubicBezTo>
                  <a:cubicBezTo>
                    <a:pt x="1752313" y="33197"/>
                    <a:pt x="1730254" y="22250"/>
                    <a:pt x="1707315" y="13648"/>
                  </a:cubicBezTo>
                  <a:cubicBezTo>
                    <a:pt x="1693845" y="8597"/>
                    <a:pt x="1680020" y="4549"/>
                    <a:pt x="1666372" y="0"/>
                  </a:cubicBezTo>
                  <a:cubicBezTo>
                    <a:pt x="1634527" y="9099"/>
                    <a:pt x="1600460" y="12485"/>
                    <a:pt x="1570837" y="27296"/>
                  </a:cubicBezTo>
                  <a:cubicBezTo>
                    <a:pt x="1553574" y="35928"/>
                    <a:pt x="1545129" y="56390"/>
                    <a:pt x="1529894" y="68239"/>
                  </a:cubicBezTo>
                  <a:cubicBezTo>
                    <a:pt x="1506538" y="86405"/>
                    <a:pt x="1430551" y="137748"/>
                    <a:pt x="1393416" y="150126"/>
                  </a:cubicBezTo>
                  <a:cubicBezTo>
                    <a:pt x="1371410" y="157461"/>
                    <a:pt x="1348000" y="159624"/>
                    <a:pt x="1325178" y="163773"/>
                  </a:cubicBezTo>
                  <a:cubicBezTo>
                    <a:pt x="1280566" y="171884"/>
                    <a:pt x="1219998" y="179832"/>
                    <a:pt x="1175052" y="191069"/>
                  </a:cubicBezTo>
                  <a:cubicBezTo>
                    <a:pt x="1161096" y="194558"/>
                    <a:pt x="1147757" y="200168"/>
                    <a:pt x="1134109" y="204717"/>
                  </a:cubicBezTo>
                  <a:cubicBezTo>
                    <a:pt x="1120461" y="200168"/>
                    <a:pt x="1105136" y="199049"/>
                    <a:pt x="1093166" y="191069"/>
                  </a:cubicBezTo>
                  <a:cubicBezTo>
                    <a:pt x="1077107" y="180363"/>
                    <a:pt x="1067049" y="162482"/>
                    <a:pt x="1052222" y="150126"/>
                  </a:cubicBezTo>
                  <a:cubicBezTo>
                    <a:pt x="1039621" y="139625"/>
                    <a:pt x="1024927" y="131929"/>
                    <a:pt x="1011279" y="122830"/>
                  </a:cubicBezTo>
                  <a:cubicBezTo>
                    <a:pt x="993815" y="96634"/>
                    <a:pt x="957761" y="36752"/>
                    <a:pt x="929392" y="27296"/>
                  </a:cubicBezTo>
                  <a:cubicBezTo>
                    <a:pt x="907386" y="19961"/>
                    <a:pt x="883900" y="36395"/>
                    <a:pt x="861154" y="40944"/>
                  </a:cubicBezTo>
                  <a:cubicBezTo>
                    <a:pt x="842957" y="54592"/>
                    <a:pt x="826908" y="71715"/>
                    <a:pt x="806563" y="81887"/>
                  </a:cubicBezTo>
                  <a:cubicBezTo>
                    <a:pt x="760390" y="104973"/>
                    <a:pt x="706353" y="112847"/>
                    <a:pt x="656437" y="122830"/>
                  </a:cubicBezTo>
                  <a:cubicBezTo>
                    <a:pt x="638240" y="131929"/>
                    <a:pt x="621147" y="143692"/>
                    <a:pt x="601846" y="150126"/>
                  </a:cubicBezTo>
                  <a:cubicBezTo>
                    <a:pt x="423273" y="209650"/>
                    <a:pt x="542357" y="152573"/>
                    <a:pt x="465369" y="191069"/>
                  </a:cubicBezTo>
                  <a:lnTo>
                    <a:pt x="369834" y="368490"/>
                  </a:lnTo>
                  <a:lnTo>
                    <a:pt x="410778" y="245660"/>
                  </a:lnTo>
                </a:path>
              </a:pathLst>
            </a:custGeom>
            <a:solidFill>
              <a:schemeClr val="tx2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6096000" y="2881021"/>
              <a:ext cx="2740778" cy="916474"/>
              <a:chOff x="5838081" y="2785572"/>
              <a:chExt cx="2740778" cy="916474"/>
            </a:xfrm>
          </p:grpSpPr>
          <p:grpSp>
            <p:nvGrpSpPr>
              <p:cNvPr id="20" name="Group 19"/>
              <p:cNvGrpSpPr/>
              <p:nvPr/>
            </p:nvGrpSpPr>
            <p:grpSpPr>
              <a:xfrm rot="7463913">
                <a:off x="5911341" y="2854091"/>
                <a:ext cx="774695" cy="921215"/>
                <a:chOff x="3341711" y="2071592"/>
                <a:chExt cx="725043" cy="788997"/>
              </a:xfrm>
            </p:grpSpPr>
            <p:sp>
              <p:nvSpPr>
                <p:cNvPr id="22" name="Freeform 21"/>
                <p:cNvSpPr>
                  <a:spLocks/>
                </p:cNvSpPr>
                <p:nvPr/>
              </p:nvSpPr>
              <p:spPr bwMode="auto">
                <a:xfrm rot="6747400" flipH="1" flipV="1">
                  <a:off x="3460063" y="2253897"/>
                  <a:ext cx="488340" cy="725043"/>
                </a:xfrm>
                <a:custGeom>
                  <a:avLst/>
                  <a:gdLst>
                    <a:gd name="T0" fmla="*/ 74612 w 293687"/>
                    <a:gd name="T1" fmla="*/ 466725 h 466725"/>
                    <a:gd name="T2" fmla="*/ 26987 w 293687"/>
                    <a:gd name="T3" fmla="*/ 304800 h 466725"/>
                    <a:gd name="T4" fmla="*/ 236537 w 293687"/>
                    <a:gd name="T5" fmla="*/ 276225 h 466725"/>
                    <a:gd name="T6" fmla="*/ 131762 w 293687"/>
                    <a:gd name="T7" fmla="*/ 114300 h 466725"/>
                    <a:gd name="T8" fmla="*/ 255587 w 293687"/>
                    <a:gd name="T9" fmla="*/ 95250 h 466725"/>
                    <a:gd name="T10" fmla="*/ 293687 w 293687"/>
                    <a:gd name="T11" fmla="*/ 0 h 4667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3687" h="466725">
                      <a:moveTo>
                        <a:pt x="74612" y="466725"/>
                      </a:moveTo>
                      <a:cubicBezTo>
                        <a:pt x="37306" y="401637"/>
                        <a:pt x="0" y="336550"/>
                        <a:pt x="26987" y="304800"/>
                      </a:cubicBezTo>
                      <a:cubicBezTo>
                        <a:pt x="53974" y="273050"/>
                        <a:pt x="219075" y="307975"/>
                        <a:pt x="236537" y="276225"/>
                      </a:cubicBezTo>
                      <a:cubicBezTo>
                        <a:pt x="253999" y="244475"/>
                        <a:pt x="128587" y="144463"/>
                        <a:pt x="131762" y="114300"/>
                      </a:cubicBezTo>
                      <a:cubicBezTo>
                        <a:pt x="134937" y="84137"/>
                        <a:pt x="228600" y="114300"/>
                        <a:pt x="255587" y="95250"/>
                      </a:cubicBezTo>
                      <a:cubicBezTo>
                        <a:pt x="282574" y="76200"/>
                        <a:pt x="288130" y="38100"/>
                        <a:pt x="293687" y="0"/>
                      </a:cubicBezTo>
                    </a:path>
                  </a:pathLst>
                </a:custGeom>
                <a:noFill/>
                <a:ln w="190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xmlns:mc="http://schemas.openxmlformats.org/markup-compatibility/2006" val="FFFFFF" mc:Ignorable="a14" a14:legacySpreadsheetColorIndex="65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" name="AutoShape 32"/>
                <p:cNvSpPr>
                  <a:spLocks noChangeArrowheads="1"/>
                </p:cNvSpPr>
                <p:nvPr/>
              </p:nvSpPr>
              <p:spPr bwMode="auto">
                <a:xfrm rot="8931830" flipH="1" flipV="1">
                  <a:off x="3364887" y="2071592"/>
                  <a:ext cx="111936" cy="209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xmlns:mc="http://schemas.openxmlformats.org/markup-compatibility/2006" xmlns:a14="http://schemas.microsoft.com/office/drawing/2010/main" val="FFFFFF" mc:Ignorable="a14" a14:legacySpreadsheetColorIndex="65"/>
                </a:solidFill>
                <a:ln w="9525">
                  <a:solidFill>
                    <a:sysClr val="window" lastClr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21" name="Text Box 13"/>
              <p:cNvSpPr txBox="1"/>
              <p:nvPr/>
            </p:nvSpPr>
            <p:spPr>
              <a:xfrm>
                <a:off x="6596965" y="2785572"/>
                <a:ext cx="1981894" cy="667713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dirty="0" smtClean="0">
                    <a:solidFill>
                      <a:srgbClr val="FFFFFF"/>
                    </a:solidFill>
                    <a:ea typeface="PMingLiU"/>
                    <a:cs typeface="Times New Roman"/>
                  </a:rPr>
                  <a:t>Natural</a:t>
                </a:r>
                <a:endParaRPr lang="en-US" sz="2000" dirty="0" smtClean="0">
                  <a:solidFill>
                    <a:srgbClr val="FFFFFF"/>
                  </a:solidFill>
                  <a:effectLst/>
                  <a:ea typeface="PMingLiU"/>
                  <a:cs typeface="Times New Roman"/>
                </a:endParaRPr>
              </a:p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dirty="0" smtClean="0">
                    <a:solidFill>
                      <a:srgbClr val="FFFFFF"/>
                    </a:solidFill>
                    <a:effectLst/>
                    <a:ea typeface="PMingLiU"/>
                    <a:cs typeface="Times New Roman"/>
                  </a:rPr>
                  <a:t> </a:t>
                </a:r>
                <a:r>
                  <a:rPr lang="en-US" sz="2000" dirty="0" smtClean="0">
                    <a:solidFill>
                      <a:srgbClr val="FFFFFF"/>
                    </a:solidFill>
                    <a:ea typeface="PMingLiU"/>
                    <a:cs typeface="Times New Roman"/>
                  </a:rPr>
                  <a:t>Convec</a:t>
                </a:r>
                <a:r>
                  <a:rPr lang="en-US" sz="2000" dirty="0" smtClean="0">
                    <a:solidFill>
                      <a:srgbClr val="FFFFFF"/>
                    </a:solidFill>
                    <a:effectLst/>
                    <a:ea typeface="PMingLiU"/>
                    <a:cs typeface="Times New Roman"/>
                  </a:rPr>
                  <a:t>tion</a:t>
                </a:r>
                <a:endParaRPr lang="en-US" sz="2000" dirty="0">
                  <a:effectLst/>
                  <a:ea typeface="PMingLiU"/>
                  <a:cs typeface="Times New Roman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1415541" y="3118235"/>
              <a:ext cx="1449988" cy="679334"/>
              <a:chOff x="1415541" y="3063722"/>
              <a:chExt cx="1449988" cy="679334"/>
            </a:xfrm>
          </p:grpSpPr>
          <p:sp>
            <p:nvSpPr>
              <p:cNvPr id="24" name="Text Box 8"/>
              <p:cNvSpPr txBox="1"/>
              <p:nvPr/>
            </p:nvSpPr>
            <p:spPr>
              <a:xfrm>
                <a:off x="1415541" y="3063722"/>
                <a:ext cx="1036009" cy="679334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</a:pPr>
                <a:r>
                  <a:rPr lang="en-US" sz="2000" dirty="0">
                    <a:latin typeface="Calibri"/>
                    <a:ea typeface="PMingLiU"/>
                    <a:cs typeface="Times New Roman"/>
                  </a:rPr>
                  <a:t>H</a:t>
                </a:r>
                <a:r>
                  <a:rPr lang="en-US" sz="2000" dirty="0" smtClean="0">
                    <a:latin typeface="Calibri"/>
                    <a:ea typeface="PMingLiU"/>
                    <a:cs typeface="Times New Roman"/>
                  </a:rPr>
                  <a:t>ea</a:t>
                </a:r>
                <a:r>
                  <a:rPr lang="en-US" sz="2000" dirty="0" smtClean="0">
                    <a:effectLst/>
                    <a:latin typeface="Calibri"/>
                    <a:ea typeface="PMingLiU"/>
                    <a:cs typeface="Times New Roman"/>
                  </a:rPr>
                  <a:t>t</a:t>
                </a:r>
                <a:endParaRPr lang="en-US" sz="2000" dirty="0">
                  <a:effectLst/>
                  <a:latin typeface="Calibri"/>
                  <a:ea typeface="PMingLiU"/>
                  <a:cs typeface="Times New Roman"/>
                </a:endParaRPr>
              </a:p>
            </p:txBody>
          </p:sp>
          <p:sp>
            <p:nvSpPr>
              <p:cNvPr id="25" name="Up Arrow 24"/>
              <p:cNvSpPr/>
              <p:nvPr/>
            </p:nvSpPr>
            <p:spPr bwMode="auto">
              <a:xfrm rot="5400000">
                <a:off x="2341501" y="3096110"/>
                <a:ext cx="556414" cy="491642"/>
              </a:xfrm>
              <a:prstGeom prst="upArrow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3823875" y="2834206"/>
              <a:ext cx="13704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2"/>
                  </a:solidFill>
                </a:rPr>
                <a:t>D &gt; 1 µm</a:t>
              </a:r>
            </a:p>
            <a:p>
              <a:pPr algn="ctr"/>
              <a:endParaRPr lang="en-US" sz="1600" dirty="0">
                <a:solidFill>
                  <a:schemeClr val="bg2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bg2"/>
                  </a:solidFill>
                </a:rPr>
                <a:t>Temperature </a:t>
              </a:r>
            </a:p>
            <a:p>
              <a:pPr algn="ctr"/>
              <a:r>
                <a:rPr lang="en-US" sz="1600" dirty="0" smtClean="0">
                  <a:solidFill>
                    <a:schemeClr val="bg2"/>
                  </a:solidFill>
                </a:rPr>
                <a:t>increase</a:t>
              </a:r>
              <a:endParaRPr lang="en-US" sz="1600" dirty="0">
                <a:solidFill>
                  <a:schemeClr val="bg2"/>
                </a:solidFill>
              </a:endParaRPr>
            </a:p>
          </p:txBody>
        </p:sp>
      </p:grp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4</a:t>
            </a:r>
            <a:endParaRPr lang="en-US" altLang="zh-TW" sz="2800" b="1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95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dirty="0" smtClean="0"/>
              <a:t>   </a:t>
            </a:r>
            <a:r>
              <a:rPr lang="en-US" dirty="0" err="1" smtClean="0"/>
              <a:t>Nanocoatings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77000"/>
            <a:ext cx="8343900" cy="381000"/>
          </a:xfrm>
        </p:spPr>
        <p:txBody>
          <a:bodyPr/>
          <a:lstStyle/>
          <a:p>
            <a:pPr algn="ctr">
              <a:defRPr/>
            </a:pPr>
            <a:r>
              <a:rPr lang="en-US" altLang="zh-TW" smtClean="0">
                <a:solidFill>
                  <a:srgbClr val="FFFF00"/>
                </a:solidFill>
              </a:rPr>
              <a:t>Inter. Conf. Nanotechnology Modeling and Simulation (ICNMS'16)  Prague April 1 - 2, 2016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438400" y="3048000"/>
            <a:ext cx="20574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6444" y="5188803"/>
            <a:ext cx="7391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Nanocoatings  </a:t>
            </a:r>
            <a:r>
              <a:rPr lang="en-US" sz="2400" b="1" dirty="0" smtClean="0">
                <a:solidFill>
                  <a:schemeClr val="tx2"/>
                </a:solidFill>
              </a:rPr>
              <a:t>conserve</a:t>
            </a:r>
            <a:r>
              <a:rPr lang="en-US" sz="2400" dirty="0" smtClean="0"/>
              <a:t> heat by producing </a:t>
            </a:r>
            <a:r>
              <a:rPr lang="en-US" sz="2400" b="1" dirty="0" smtClean="0">
                <a:solidFill>
                  <a:schemeClr val="tx2"/>
                </a:solidFill>
              </a:rPr>
              <a:t>QED</a:t>
            </a:r>
            <a:r>
              <a:rPr lang="en-US" sz="2400" dirty="0" smtClean="0"/>
              <a:t> </a:t>
            </a:r>
            <a:r>
              <a:rPr lang="en-US" sz="2400" dirty="0"/>
              <a:t>radiation </a:t>
            </a:r>
            <a:r>
              <a:rPr lang="en-US" sz="2400" dirty="0" smtClean="0"/>
              <a:t>that </a:t>
            </a:r>
            <a:r>
              <a:rPr lang="en-US" sz="2400" b="1" dirty="0" smtClean="0">
                <a:solidFill>
                  <a:schemeClr val="tx2"/>
                </a:solidFill>
              </a:rPr>
              <a:t>enhances</a:t>
            </a:r>
            <a:r>
              <a:rPr lang="en-US" sz="2400" b="1" dirty="0" smtClean="0"/>
              <a:t> </a:t>
            </a:r>
            <a:r>
              <a:rPr lang="en-US" sz="2400" dirty="0" smtClean="0"/>
              <a:t>heat transfer</a:t>
            </a:r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283111" y="4005868"/>
            <a:ext cx="1036009" cy="1343165"/>
            <a:chOff x="4328555" y="3683953"/>
            <a:chExt cx="1036009" cy="1343165"/>
          </a:xfrm>
        </p:grpSpPr>
        <p:sp>
          <p:nvSpPr>
            <p:cNvPr id="24" name="Text Box 8"/>
            <p:cNvSpPr txBox="1"/>
            <p:nvPr/>
          </p:nvSpPr>
          <p:spPr>
            <a:xfrm>
              <a:off x="4328555" y="4347784"/>
              <a:ext cx="1036009" cy="679334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</a:pPr>
              <a:r>
                <a:rPr lang="en-US" sz="2000" dirty="0">
                  <a:latin typeface="Calibri"/>
                  <a:ea typeface="PMingLiU"/>
                  <a:cs typeface="Times New Roman"/>
                </a:rPr>
                <a:t>H</a:t>
              </a:r>
              <a:r>
                <a:rPr lang="en-US" sz="2000" dirty="0" smtClean="0">
                  <a:latin typeface="Calibri"/>
                  <a:ea typeface="PMingLiU"/>
                  <a:cs typeface="Times New Roman"/>
                </a:rPr>
                <a:t>ea</a:t>
              </a:r>
              <a:r>
                <a:rPr lang="en-US" sz="2000" dirty="0" smtClean="0">
                  <a:effectLst/>
                  <a:latin typeface="Calibri"/>
                  <a:ea typeface="PMingLiU"/>
                  <a:cs typeface="Times New Roman"/>
                </a:rPr>
                <a:t>t</a:t>
              </a:r>
              <a:endParaRPr lang="en-US" sz="2000" dirty="0">
                <a:effectLst/>
                <a:latin typeface="Calibri"/>
                <a:ea typeface="PMingLiU"/>
                <a:cs typeface="Times New Roman"/>
              </a:endParaRPr>
            </a:p>
          </p:txBody>
        </p:sp>
        <p:sp>
          <p:nvSpPr>
            <p:cNvPr id="4" name="Up Arrow 3"/>
            <p:cNvSpPr/>
            <p:nvPr/>
          </p:nvSpPr>
          <p:spPr bwMode="auto">
            <a:xfrm>
              <a:off x="4346362" y="3683953"/>
              <a:ext cx="603673" cy="533400"/>
            </a:xfrm>
            <a:prstGeom prst="up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447135" y="1663581"/>
            <a:ext cx="4419600" cy="1722117"/>
            <a:chOff x="2446784" y="1551944"/>
            <a:chExt cx="4419600" cy="1722117"/>
          </a:xfrm>
        </p:grpSpPr>
        <p:grpSp>
          <p:nvGrpSpPr>
            <p:cNvPr id="5" name="Group 4"/>
            <p:cNvGrpSpPr/>
            <p:nvPr/>
          </p:nvGrpSpPr>
          <p:grpSpPr>
            <a:xfrm>
              <a:off x="2446784" y="2349792"/>
              <a:ext cx="4419600" cy="924269"/>
              <a:chOff x="2001869" y="1881291"/>
              <a:chExt cx="4419600" cy="924269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2001869" y="1881291"/>
                <a:ext cx="4419600" cy="924269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8" name="Text Box 8"/>
              <p:cNvSpPr txBox="1"/>
              <p:nvPr/>
            </p:nvSpPr>
            <p:spPr>
              <a:xfrm>
                <a:off x="2541730" y="2027132"/>
                <a:ext cx="3802356" cy="513979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dirty="0" smtClean="0">
                    <a:solidFill>
                      <a:schemeClr val="bg2"/>
                    </a:solidFill>
                    <a:latin typeface="Calibri"/>
                    <a:ea typeface="PMingLiU"/>
                    <a:cs typeface="Times New Roman"/>
                  </a:rPr>
                  <a:t>      Macro Coating  &gt; 1 micron   </a:t>
                </a:r>
                <a:r>
                  <a:rPr lang="en-US" sz="2000" dirty="0" smtClean="0">
                    <a:solidFill>
                      <a:schemeClr val="bg2"/>
                    </a:solidFill>
                    <a:effectLst/>
                    <a:latin typeface="Calibri"/>
                    <a:ea typeface="PMingLiU"/>
                    <a:cs typeface="Times New Roman"/>
                  </a:rPr>
                  <a:t>Temperature increase</a:t>
                </a:r>
                <a:endParaRPr lang="en-US" sz="2000" dirty="0">
                  <a:solidFill>
                    <a:schemeClr val="bg2"/>
                  </a:solidFill>
                  <a:effectLst/>
                  <a:latin typeface="Calibri"/>
                  <a:ea typeface="PMingLiU"/>
                  <a:cs typeface="Times New Roman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2938150" y="1551944"/>
              <a:ext cx="2731542" cy="887165"/>
              <a:chOff x="3303099" y="1933113"/>
              <a:chExt cx="2731542" cy="887165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3303099" y="2049647"/>
                <a:ext cx="725043" cy="726160"/>
                <a:chOff x="3341711" y="2049647"/>
                <a:chExt cx="725043" cy="726160"/>
              </a:xfrm>
            </p:grpSpPr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 rot="6747400" flipH="1" flipV="1">
                  <a:off x="3460063" y="2169115"/>
                  <a:ext cx="488340" cy="725043"/>
                </a:xfrm>
                <a:custGeom>
                  <a:avLst/>
                  <a:gdLst>
                    <a:gd name="T0" fmla="*/ 74612 w 293687"/>
                    <a:gd name="T1" fmla="*/ 466725 h 466725"/>
                    <a:gd name="T2" fmla="*/ 26987 w 293687"/>
                    <a:gd name="T3" fmla="*/ 304800 h 466725"/>
                    <a:gd name="T4" fmla="*/ 236537 w 293687"/>
                    <a:gd name="T5" fmla="*/ 276225 h 466725"/>
                    <a:gd name="T6" fmla="*/ 131762 w 293687"/>
                    <a:gd name="T7" fmla="*/ 114300 h 466725"/>
                    <a:gd name="T8" fmla="*/ 255587 w 293687"/>
                    <a:gd name="T9" fmla="*/ 95250 h 466725"/>
                    <a:gd name="T10" fmla="*/ 293687 w 293687"/>
                    <a:gd name="T11" fmla="*/ 0 h 4667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3687" h="466725">
                      <a:moveTo>
                        <a:pt x="74612" y="466725"/>
                      </a:moveTo>
                      <a:cubicBezTo>
                        <a:pt x="37306" y="401637"/>
                        <a:pt x="0" y="336550"/>
                        <a:pt x="26987" y="304800"/>
                      </a:cubicBezTo>
                      <a:cubicBezTo>
                        <a:pt x="53974" y="273050"/>
                        <a:pt x="219075" y="307975"/>
                        <a:pt x="236537" y="276225"/>
                      </a:cubicBezTo>
                      <a:cubicBezTo>
                        <a:pt x="253999" y="244475"/>
                        <a:pt x="128587" y="144463"/>
                        <a:pt x="131762" y="114300"/>
                      </a:cubicBezTo>
                      <a:cubicBezTo>
                        <a:pt x="134937" y="84137"/>
                        <a:pt x="228600" y="114300"/>
                        <a:pt x="255587" y="95250"/>
                      </a:cubicBezTo>
                      <a:cubicBezTo>
                        <a:pt x="282574" y="76200"/>
                        <a:pt x="288130" y="38100"/>
                        <a:pt x="293687" y="0"/>
                      </a:cubicBezTo>
                    </a:path>
                  </a:pathLst>
                </a:custGeom>
                <a:noFill/>
                <a:ln w="190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xmlns:mc="http://schemas.openxmlformats.org/markup-compatibility/2006" val="FFFFFF" mc:Ignorable="a14" a14:legacySpreadsheetColorIndex="65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" name="AutoShape 32"/>
                <p:cNvSpPr>
                  <a:spLocks noChangeArrowheads="1"/>
                </p:cNvSpPr>
                <p:nvPr/>
              </p:nvSpPr>
              <p:spPr bwMode="auto">
                <a:xfrm rot="8931830" flipH="1" flipV="1">
                  <a:off x="3449950" y="2049647"/>
                  <a:ext cx="111936" cy="209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xmlns:mc="http://schemas.openxmlformats.org/markup-compatibility/2006" xmlns:a14="http://schemas.microsoft.com/office/drawing/2010/main" val="FFFFFF" mc:Ignorable="a14" a14:legacySpreadsheetColorIndex="65"/>
                </a:solidFill>
                <a:ln w="9525">
                  <a:solidFill>
                    <a:sysClr val="window" lastClr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31" name="Text Box 13"/>
              <p:cNvSpPr txBox="1"/>
              <p:nvPr/>
            </p:nvSpPr>
            <p:spPr>
              <a:xfrm>
                <a:off x="4044724" y="1933113"/>
                <a:ext cx="1632050" cy="571879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dirty="0" smtClean="0">
                    <a:solidFill>
                      <a:srgbClr val="FFFFFF"/>
                    </a:solidFill>
                    <a:ea typeface="PMingLiU"/>
                    <a:cs typeface="Times New Roman"/>
                  </a:rPr>
                  <a:t>  N</a:t>
                </a:r>
                <a:r>
                  <a:rPr lang="en-US" sz="2000" dirty="0" smtClean="0">
                    <a:solidFill>
                      <a:srgbClr val="FFFFFF"/>
                    </a:solidFill>
                    <a:effectLst/>
                    <a:ea typeface="PMingLiU"/>
                    <a:cs typeface="Times New Roman"/>
                  </a:rPr>
                  <a:t>atural  </a:t>
                </a:r>
                <a:r>
                  <a:rPr lang="en-US" sz="2000" dirty="0" smtClean="0">
                    <a:solidFill>
                      <a:srgbClr val="FFFFFF"/>
                    </a:solidFill>
                    <a:ea typeface="PMingLiU"/>
                    <a:cs typeface="Times New Roman"/>
                  </a:rPr>
                  <a:t>convect</a:t>
                </a:r>
                <a:r>
                  <a:rPr lang="en-US" sz="2000" dirty="0" smtClean="0">
                    <a:solidFill>
                      <a:srgbClr val="FFFFFF"/>
                    </a:solidFill>
                    <a:effectLst/>
                    <a:ea typeface="PMingLiU"/>
                    <a:cs typeface="Times New Roman"/>
                  </a:rPr>
                  <a:t>ion</a:t>
                </a:r>
                <a:endParaRPr lang="en-US" sz="2000" dirty="0">
                  <a:effectLst/>
                  <a:ea typeface="PMingLiU"/>
                  <a:cs typeface="Times New Roman"/>
                </a:endParaRPr>
              </a:p>
            </p:txBody>
          </p:sp>
          <p:grpSp>
            <p:nvGrpSpPr>
              <p:cNvPr id="32" name="Group 31"/>
              <p:cNvGrpSpPr/>
              <p:nvPr/>
            </p:nvGrpSpPr>
            <p:grpSpPr>
              <a:xfrm>
                <a:off x="5494810" y="1987911"/>
                <a:ext cx="539831" cy="832367"/>
                <a:chOff x="5533422" y="1987911"/>
                <a:chExt cx="539831" cy="832367"/>
              </a:xfrm>
            </p:grpSpPr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10404039" flipH="1" flipV="1">
                  <a:off x="5533422" y="2115276"/>
                  <a:ext cx="474841" cy="705002"/>
                </a:xfrm>
                <a:custGeom>
                  <a:avLst/>
                  <a:gdLst>
                    <a:gd name="T0" fmla="*/ 74612 w 293687"/>
                    <a:gd name="T1" fmla="*/ 466725 h 466725"/>
                    <a:gd name="T2" fmla="*/ 26987 w 293687"/>
                    <a:gd name="T3" fmla="*/ 304800 h 466725"/>
                    <a:gd name="T4" fmla="*/ 236537 w 293687"/>
                    <a:gd name="T5" fmla="*/ 276225 h 466725"/>
                    <a:gd name="T6" fmla="*/ 131762 w 293687"/>
                    <a:gd name="T7" fmla="*/ 114300 h 466725"/>
                    <a:gd name="T8" fmla="*/ 255587 w 293687"/>
                    <a:gd name="T9" fmla="*/ 95250 h 466725"/>
                    <a:gd name="T10" fmla="*/ 293687 w 293687"/>
                    <a:gd name="T11" fmla="*/ 0 h 4667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3687" h="466725">
                      <a:moveTo>
                        <a:pt x="74612" y="466725"/>
                      </a:moveTo>
                      <a:cubicBezTo>
                        <a:pt x="37306" y="401637"/>
                        <a:pt x="0" y="336550"/>
                        <a:pt x="26987" y="304800"/>
                      </a:cubicBezTo>
                      <a:cubicBezTo>
                        <a:pt x="53974" y="273050"/>
                        <a:pt x="219075" y="307975"/>
                        <a:pt x="236537" y="276225"/>
                      </a:cubicBezTo>
                      <a:cubicBezTo>
                        <a:pt x="253999" y="244475"/>
                        <a:pt x="128587" y="144463"/>
                        <a:pt x="131762" y="114300"/>
                      </a:cubicBezTo>
                      <a:cubicBezTo>
                        <a:pt x="134937" y="84137"/>
                        <a:pt x="228600" y="114300"/>
                        <a:pt x="255587" y="95250"/>
                      </a:cubicBezTo>
                      <a:cubicBezTo>
                        <a:pt x="282574" y="76200"/>
                        <a:pt x="288130" y="38100"/>
                        <a:pt x="293687" y="0"/>
                      </a:cubicBezTo>
                    </a:path>
                  </a:pathLst>
                </a:custGeom>
                <a:noFill/>
                <a:ln w="190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xmlns:mc="http://schemas.openxmlformats.org/markup-compatibility/2006" val="FFFFFF" mc:Ignorable="a14" a14:legacySpreadsheetColorIndex="65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endParaRPr>
                </a:p>
              </p:txBody>
            </p:sp>
            <p:sp>
              <p:nvSpPr>
                <p:cNvPr id="34" name="AutoShape 32"/>
                <p:cNvSpPr>
                  <a:spLocks noChangeArrowheads="1"/>
                </p:cNvSpPr>
                <p:nvPr/>
              </p:nvSpPr>
              <p:spPr bwMode="auto">
                <a:xfrm rot="12588469" flipH="1" flipV="1">
                  <a:off x="5956061" y="1987911"/>
                  <a:ext cx="117192" cy="219121"/>
                </a:xfrm>
                <a:prstGeom prst="triangle">
                  <a:avLst>
                    <a:gd name="adj" fmla="val 50000"/>
                  </a:avLst>
                </a:prstGeom>
                <a:solidFill>
                  <a:srgbClr xmlns:mc="http://schemas.openxmlformats.org/markup-compatibility/2006" xmlns:a14="http://schemas.microsoft.com/office/drawing/2010/main" val="FFFFFF" mc:Ignorable="a14" a14:legacySpreadsheetColorIndex="65"/>
                </a:solidFill>
                <a:ln w="9525">
                  <a:solidFill>
                    <a:sysClr val="window" lastClr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grpSp>
        <p:nvGrpSpPr>
          <p:cNvPr id="11" name="Group 10"/>
          <p:cNvGrpSpPr/>
          <p:nvPr/>
        </p:nvGrpSpPr>
        <p:grpSpPr>
          <a:xfrm>
            <a:off x="2984085" y="1681095"/>
            <a:ext cx="3184545" cy="1138305"/>
            <a:chOff x="3303099" y="1722872"/>
            <a:chExt cx="3184545" cy="1138305"/>
          </a:xfrm>
        </p:grpSpPr>
        <p:grpSp>
          <p:nvGrpSpPr>
            <p:cNvPr id="9" name="Group 8"/>
            <p:cNvGrpSpPr/>
            <p:nvPr/>
          </p:nvGrpSpPr>
          <p:grpSpPr>
            <a:xfrm>
              <a:off x="3303099" y="2071592"/>
              <a:ext cx="725043" cy="788997"/>
              <a:chOff x="3341711" y="2071592"/>
              <a:chExt cx="725043" cy="788997"/>
            </a:xfrm>
          </p:grpSpPr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 rot="6747400" flipH="1" flipV="1">
                <a:off x="3460063" y="2253897"/>
                <a:ext cx="488340" cy="725043"/>
              </a:xfrm>
              <a:custGeom>
                <a:avLst/>
                <a:gdLst>
                  <a:gd name="T0" fmla="*/ 74612 w 293687"/>
                  <a:gd name="T1" fmla="*/ 466725 h 466725"/>
                  <a:gd name="T2" fmla="*/ 26987 w 293687"/>
                  <a:gd name="T3" fmla="*/ 304800 h 466725"/>
                  <a:gd name="T4" fmla="*/ 236537 w 293687"/>
                  <a:gd name="T5" fmla="*/ 276225 h 466725"/>
                  <a:gd name="T6" fmla="*/ 131762 w 293687"/>
                  <a:gd name="T7" fmla="*/ 114300 h 466725"/>
                  <a:gd name="T8" fmla="*/ 255587 w 293687"/>
                  <a:gd name="T9" fmla="*/ 95250 h 466725"/>
                  <a:gd name="T10" fmla="*/ 293687 w 293687"/>
                  <a:gd name="T11" fmla="*/ 0 h 466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3687" h="466725">
                    <a:moveTo>
                      <a:pt x="74612" y="466725"/>
                    </a:moveTo>
                    <a:cubicBezTo>
                      <a:pt x="37306" y="401637"/>
                      <a:pt x="0" y="336550"/>
                      <a:pt x="26987" y="304800"/>
                    </a:cubicBezTo>
                    <a:cubicBezTo>
                      <a:pt x="53974" y="273050"/>
                      <a:pt x="219075" y="307975"/>
                      <a:pt x="236537" y="276225"/>
                    </a:cubicBezTo>
                    <a:cubicBezTo>
                      <a:pt x="253999" y="244475"/>
                      <a:pt x="128587" y="144463"/>
                      <a:pt x="131762" y="114300"/>
                    </a:cubicBezTo>
                    <a:cubicBezTo>
                      <a:pt x="134937" y="84137"/>
                      <a:pt x="228600" y="114300"/>
                      <a:pt x="255587" y="95250"/>
                    </a:cubicBezTo>
                    <a:cubicBezTo>
                      <a:pt x="282574" y="76200"/>
                      <a:pt x="288130" y="38100"/>
                      <a:pt x="293687" y="0"/>
                    </a:cubicBezTo>
                  </a:path>
                </a:pathLst>
              </a:custGeom>
              <a:noFill/>
              <a:ln w="190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FFFFFF" mc:Ignorable="a14" a14:legacySpreadsheetColorIndex="65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AutoShape 32"/>
              <p:cNvSpPr>
                <a:spLocks noChangeArrowheads="1"/>
              </p:cNvSpPr>
              <p:nvPr/>
            </p:nvSpPr>
            <p:spPr bwMode="auto">
              <a:xfrm rot="8931830" flipH="1" flipV="1">
                <a:off x="3364887" y="2071592"/>
                <a:ext cx="111936" cy="209294"/>
              </a:xfrm>
              <a:prstGeom prst="triangle">
                <a:avLst>
                  <a:gd name="adj" fmla="val 50000"/>
                </a:avLst>
              </a:prstGeom>
              <a:solidFill>
                <a:srgbClr xmlns:mc="http://schemas.openxmlformats.org/markup-compatibility/2006" xmlns:a14="http://schemas.microsoft.com/office/drawing/2010/main" val="FFFFFF" mc:Ignorable="a14" a14:legacySpreadsheetColorIndex="65"/>
              </a:solidFill>
              <a:ln w="9525">
                <a:solidFill>
                  <a:sysClr val="window" lastClr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7" name="Text Box 13"/>
            <p:cNvSpPr txBox="1"/>
            <p:nvPr/>
          </p:nvSpPr>
          <p:spPr>
            <a:xfrm>
              <a:off x="3991590" y="1722872"/>
              <a:ext cx="1854869" cy="571879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>
                  <a:solidFill>
                    <a:srgbClr val="FFFFFF"/>
                  </a:solidFill>
                  <a:effectLst/>
                  <a:ea typeface="PMingLiU"/>
                  <a:cs typeface="Times New Roman"/>
                </a:rPr>
                <a:t>QED </a:t>
              </a:r>
              <a:r>
                <a:rPr lang="en-US" sz="2000" dirty="0" smtClean="0">
                  <a:solidFill>
                    <a:srgbClr val="FFFFFF"/>
                  </a:solidFill>
                  <a:effectLst/>
                  <a:ea typeface="PMingLiU"/>
                  <a:cs typeface="Times New Roman"/>
                </a:rPr>
                <a:t>Radiation</a:t>
              </a:r>
              <a:endParaRPr lang="en-US" sz="2000" dirty="0">
                <a:effectLst/>
                <a:ea typeface="PMingLiU"/>
                <a:cs typeface="Times New Roman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5955107" y="1978268"/>
              <a:ext cx="532537" cy="882909"/>
              <a:chOff x="5993719" y="1978268"/>
              <a:chExt cx="532537" cy="882909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 rot="10404039" flipH="1" flipV="1">
                <a:off x="5993719" y="2136134"/>
                <a:ext cx="488340" cy="725043"/>
              </a:xfrm>
              <a:custGeom>
                <a:avLst/>
                <a:gdLst>
                  <a:gd name="T0" fmla="*/ 74612 w 293687"/>
                  <a:gd name="T1" fmla="*/ 466725 h 466725"/>
                  <a:gd name="T2" fmla="*/ 26987 w 293687"/>
                  <a:gd name="T3" fmla="*/ 304800 h 466725"/>
                  <a:gd name="T4" fmla="*/ 236537 w 293687"/>
                  <a:gd name="T5" fmla="*/ 276225 h 466725"/>
                  <a:gd name="T6" fmla="*/ 131762 w 293687"/>
                  <a:gd name="T7" fmla="*/ 114300 h 466725"/>
                  <a:gd name="T8" fmla="*/ 255587 w 293687"/>
                  <a:gd name="T9" fmla="*/ 95250 h 466725"/>
                  <a:gd name="T10" fmla="*/ 293687 w 293687"/>
                  <a:gd name="T11" fmla="*/ 0 h 466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3687" h="466725">
                    <a:moveTo>
                      <a:pt x="74612" y="466725"/>
                    </a:moveTo>
                    <a:cubicBezTo>
                      <a:pt x="37306" y="401637"/>
                      <a:pt x="0" y="336550"/>
                      <a:pt x="26987" y="304800"/>
                    </a:cubicBezTo>
                    <a:cubicBezTo>
                      <a:pt x="53974" y="273050"/>
                      <a:pt x="219075" y="307975"/>
                      <a:pt x="236537" y="276225"/>
                    </a:cubicBezTo>
                    <a:cubicBezTo>
                      <a:pt x="253999" y="244475"/>
                      <a:pt x="128587" y="144463"/>
                      <a:pt x="131762" y="114300"/>
                    </a:cubicBezTo>
                    <a:cubicBezTo>
                      <a:pt x="134937" y="84137"/>
                      <a:pt x="228600" y="114300"/>
                      <a:pt x="255587" y="95250"/>
                    </a:cubicBezTo>
                    <a:cubicBezTo>
                      <a:pt x="282574" y="76200"/>
                      <a:pt x="288130" y="38100"/>
                      <a:pt x="293687" y="0"/>
                    </a:cubicBezTo>
                  </a:path>
                </a:pathLst>
              </a:custGeom>
              <a:noFill/>
              <a:ln w="190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FFFFFF" mc:Ignorable="a14" a14:legacySpreadsheetColorIndex="65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sp>
            <p:nvSpPr>
              <p:cNvPr id="20" name="AutoShape 32"/>
              <p:cNvSpPr>
                <a:spLocks noChangeArrowheads="1"/>
              </p:cNvSpPr>
              <p:nvPr/>
            </p:nvSpPr>
            <p:spPr bwMode="auto">
              <a:xfrm rot="12588469" flipH="1" flipV="1">
                <a:off x="6414320" y="1978268"/>
                <a:ext cx="111936" cy="209294"/>
              </a:xfrm>
              <a:prstGeom prst="triangle">
                <a:avLst>
                  <a:gd name="adj" fmla="val 50000"/>
                </a:avLst>
              </a:prstGeom>
              <a:solidFill>
                <a:srgbClr xmlns:mc="http://schemas.openxmlformats.org/markup-compatibility/2006" xmlns:a14="http://schemas.microsoft.com/office/drawing/2010/main" val="FFFFFF" mc:Ignorable="a14" a14:legacySpreadsheetColorIndex="65"/>
              </a:solidFill>
              <a:ln w="9525">
                <a:solidFill>
                  <a:sysClr val="window" lastClr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2438400" y="2653379"/>
            <a:ext cx="4419600" cy="699421"/>
            <a:chOff x="4909177" y="1336023"/>
            <a:chExt cx="4419600" cy="699421"/>
          </a:xfrm>
        </p:grpSpPr>
        <p:sp>
          <p:nvSpPr>
            <p:cNvPr id="38" name="Rectangle 37"/>
            <p:cNvSpPr/>
            <p:nvPr/>
          </p:nvSpPr>
          <p:spPr>
            <a:xfrm>
              <a:off x="4909177" y="1368122"/>
              <a:ext cx="4419600" cy="667322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7" name="Text Box 8"/>
            <p:cNvSpPr txBox="1"/>
            <p:nvPr/>
          </p:nvSpPr>
          <p:spPr>
            <a:xfrm>
              <a:off x="5919805" y="1336023"/>
              <a:ext cx="3381478" cy="469065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schemeClr val="bg2"/>
                  </a:solidFill>
                  <a:latin typeface="Calibri"/>
                  <a:ea typeface="PMingLiU"/>
                  <a:cs typeface="Times New Roman"/>
                </a:rPr>
                <a:t>Nano Coating  &lt; 100 nm</a:t>
              </a:r>
              <a:endParaRPr lang="en-US" sz="2000" dirty="0">
                <a:solidFill>
                  <a:schemeClr val="bg2"/>
                </a:solidFill>
                <a:effectLst/>
                <a:latin typeface="Calibri"/>
                <a:ea typeface="PMingLiU"/>
                <a:cs typeface="Times New Roman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438400" y="3352800"/>
            <a:ext cx="4419600" cy="566219"/>
            <a:chOff x="2438400" y="3352800"/>
            <a:chExt cx="4419600" cy="566219"/>
          </a:xfrm>
        </p:grpSpPr>
        <p:sp>
          <p:nvSpPr>
            <p:cNvPr id="23" name="Rectangle 22"/>
            <p:cNvSpPr/>
            <p:nvPr/>
          </p:nvSpPr>
          <p:spPr>
            <a:xfrm>
              <a:off x="2438400" y="3352800"/>
              <a:ext cx="4419600" cy="566219"/>
            </a:xfrm>
            <a:prstGeom prst="rect">
              <a:avLst/>
            </a:prstGeom>
            <a:solidFill>
              <a:srgbClr val="F79646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96076" y="3442882"/>
              <a:ext cx="17713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</a:rPr>
                <a:t>Substrate</a:t>
              </a:r>
              <a:endParaRPr lang="en-US" dirty="0">
                <a:solidFill>
                  <a:schemeClr val="bg2"/>
                </a:solidFill>
              </a:endParaRPr>
            </a:p>
          </p:txBody>
        </p:sp>
      </p:grpSp>
      <p:sp>
        <p:nvSpPr>
          <p:cNvPr id="39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>
                <a:ea typeface="新細明體" pitchFamily="18" charset="-120"/>
              </a:rPr>
              <a:t>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9028" y="2983467"/>
            <a:ext cx="3883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Calibri"/>
                <a:ea typeface="PMingLiU"/>
                <a:cs typeface="Times New Roman"/>
              </a:rPr>
              <a:t>No temperature increase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42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450" y="1295400"/>
            <a:ext cx="7772400" cy="1143000"/>
          </a:xfrm>
        </p:spPr>
        <p:txBody>
          <a:bodyPr/>
          <a:lstStyle/>
          <a:p>
            <a:r>
              <a:rPr lang="en-US" dirty="0" smtClean="0"/>
              <a:t>Theory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6477000"/>
            <a:ext cx="8458200" cy="381000"/>
          </a:xfrm>
        </p:spPr>
        <p:txBody>
          <a:bodyPr/>
          <a:lstStyle/>
          <a:p>
            <a:pPr algn="ctr">
              <a:defRPr/>
            </a:pPr>
            <a:r>
              <a:rPr lang="en-US" altLang="zh-TW" smtClean="0"/>
              <a:t>Inter. Conf. Nanotechnology Modeling and Simulation (ICNMS'16)  Prague April 1 - 2, 2016</a:t>
            </a:r>
            <a:endParaRPr lang="en-US" altLang="zh-TW" dirty="0"/>
          </a:p>
        </p:txBody>
      </p:sp>
      <p:sp>
        <p:nvSpPr>
          <p:cNvPr id="4" name="Rectangle 3"/>
          <p:cNvSpPr/>
          <p:nvPr/>
        </p:nvSpPr>
        <p:spPr>
          <a:xfrm>
            <a:off x="2228850" y="3200400"/>
            <a:ext cx="4953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en-US" sz="2400" dirty="0" smtClean="0"/>
              <a:t> Heat Capacity of the Atom</a:t>
            </a:r>
          </a:p>
          <a:p>
            <a:pPr algn="ctr" hangingPunct="0"/>
            <a:endParaRPr lang="en-US" sz="2400" dirty="0"/>
          </a:p>
          <a:p>
            <a:pPr algn="ctr" hangingPunct="0"/>
            <a:r>
              <a:rPr lang="en-US" sz="2400" dirty="0" smtClean="0"/>
              <a:t>EM Confinement</a:t>
            </a:r>
          </a:p>
          <a:p>
            <a:pPr algn="ctr" hangingPunct="0"/>
            <a:endParaRPr lang="en-US" sz="2400" dirty="0"/>
          </a:p>
          <a:p>
            <a:pPr algn="ctr" hangingPunct="0"/>
            <a:r>
              <a:rPr lang="en-US" sz="2400" dirty="0" smtClean="0"/>
              <a:t>QED Emission</a:t>
            </a:r>
          </a:p>
          <a:p>
            <a:pPr algn="ctr" hangingPunct="0"/>
            <a:endParaRPr lang="en-US" sz="2400" dirty="0" smtClean="0"/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>
                <a:ea typeface="新細明體" pitchFamily="18" charset="-12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24599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/>
        </p:nvSpPr>
        <p:spPr bwMode="auto">
          <a:xfrm>
            <a:off x="438150" y="465509"/>
            <a:ext cx="8915400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zh-TW" sz="4400" b="1" dirty="0">
                <a:solidFill>
                  <a:srgbClr val="FFFF00"/>
                </a:solidFill>
                <a:ea typeface="新細明體" pitchFamily="18" charset="-120"/>
              </a:rPr>
              <a:t>Heat Capacity of the </a:t>
            </a:r>
            <a:r>
              <a:rPr lang="en-US" altLang="zh-TW" sz="4400" b="1" dirty="0" smtClean="0">
                <a:solidFill>
                  <a:srgbClr val="FFFF00"/>
                </a:solidFill>
                <a:ea typeface="新細明體" pitchFamily="18" charset="-120"/>
              </a:rPr>
              <a:t>Atom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486400" y="3200400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zh-TW" altLang="en-US" sz="2800" b="1">
              <a:ea typeface="新細明體" pitchFamily="18" charset="-12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8534400" y="6105525"/>
            <a:ext cx="457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>
                <a:ea typeface="新細明體" pitchFamily="18" charset="-120"/>
              </a:rPr>
              <a:t>7</a:t>
            </a:r>
          </a:p>
        </p:txBody>
      </p:sp>
      <p:sp>
        <p:nvSpPr>
          <p:cNvPr id="19463" name="Oval 12"/>
          <p:cNvSpPr>
            <a:spLocks noChangeArrowheads="1"/>
          </p:cNvSpPr>
          <p:nvPr/>
        </p:nvSpPr>
        <p:spPr bwMode="auto">
          <a:xfrm>
            <a:off x="2819400" y="2438400"/>
            <a:ext cx="1371600" cy="12192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947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1000" y="6477000"/>
            <a:ext cx="8353425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Aft>
                <a:spcPct val="0"/>
              </a:spcAft>
            </a:pPr>
            <a:r>
              <a:rPr lang="en-US" altLang="zh-TW" dirty="0" smtClean="0">
                <a:solidFill>
                  <a:srgbClr val="FFFF00"/>
                </a:solidFill>
              </a:rPr>
              <a:t>Inter. Conf. Nanotechnology Modeling and Simulation (ICNMS'16)  Prague April 1 - 2, 2016</a:t>
            </a:r>
            <a:endParaRPr lang="en-US" altLang="zh-TW" dirty="0">
              <a:solidFill>
                <a:srgbClr val="FFFF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04800" y="1143000"/>
            <a:ext cx="7696201" cy="4924425"/>
            <a:chOff x="419099" y="1443037"/>
            <a:chExt cx="8465821" cy="4924425"/>
          </a:xfrm>
        </p:grpSpPr>
        <p:grpSp>
          <p:nvGrpSpPr>
            <p:cNvPr id="18" name="Group 17"/>
            <p:cNvGrpSpPr/>
            <p:nvPr/>
          </p:nvGrpSpPr>
          <p:grpSpPr>
            <a:xfrm>
              <a:off x="419099" y="1443037"/>
              <a:ext cx="8465821" cy="4924425"/>
              <a:chOff x="419099" y="1443037"/>
              <a:chExt cx="8465821" cy="4924425"/>
            </a:xfrm>
          </p:grpSpPr>
          <p:graphicFrame>
            <p:nvGraphicFramePr>
              <p:cNvPr id="22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20487400"/>
                  </p:ext>
                </p:extLst>
              </p:nvPr>
            </p:nvGraphicFramePr>
            <p:xfrm>
              <a:off x="419099" y="1443037"/>
              <a:ext cx="8465821" cy="49244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776" name="Worksheet" r:id="rId4" imgW="7925487" imgH="4925995" progId="Excel.Sheet.8">
                      <p:embed/>
                    </p:oleObj>
                  </mc:Choice>
                  <mc:Fallback>
                    <p:oleObj name="Worksheet" r:id="rId4" imgW="7925487" imgH="4925995" progId="Excel.Sheet.8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9099" y="1443037"/>
                            <a:ext cx="8465821" cy="4924425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07067831"/>
                  </p:ext>
                </p:extLst>
              </p:nvPr>
            </p:nvGraphicFramePr>
            <p:xfrm>
              <a:off x="5105400" y="2667000"/>
              <a:ext cx="2286000" cy="14874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777" name="Equation" r:id="rId6" imgW="1446840" imgH="941400" progId="Equation.3">
                      <p:embed/>
                    </p:oleObj>
                  </mc:Choice>
                  <mc:Fallback>
                    <p:oleObj name="Equation" r:id="rId6" imgW="1446840" imgH="9414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05400" y="2667000"/>
                            <a:ext cx="2286000" cy="14874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9" name="Rectangle 34"/>
            <p:cNvSpPr>
              <a:spLocks noChangeArrowheads="1"/>
            </p:cNvSpPr>
            <p:nvPr/>
          </p:nvSpPr>
          <p:spPr bwMode="auto">
            <a:xfrm>
              <a:off x="4343400" y="2166937"/>
              <a:ext cx="15240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000" dirty="0" smtClean="0"/>
                <a:t>Classical Physics (</a:t>
              </a:r>
              <a:r>
                <a:rPr lang="en-US" altLang="en-US" sz="2000" dirty="0"/>
                <a:t>M</a:t>
              </a:r>
              <a:r>
                <a:rPr lang="en-US" altLang="en-US" sz="2000" dirty="0" smtClean="0"/>
                <a:t>D, </a:t>
              </a:r>
              <a:r>
                <a:rPr lang="en-US" altLang="en-US" sz="2000" dirty="0" err="1" smtClean="0"/>
                <a:t>Comsol</a:t>
              </a:r>
              <a:r>
                <a:rPr lang="en-US" altLang="en-US" sz="2000" dirty="0" smtClean="0"/>
                <a:t>)</a:t>
              </a:r>
              <a:endParaRPr lang="en-US" altLang="en-US" sz="2000" dirty="0"/>
            </a:p>
          </p:txBody>
        </p:sp>
        <p:sp>
          <p:nvSpPr>
            <p:cNvPr id="20" name="Line 36"/>
            <p:cNvSpPr>
              <a:spLocks noChangeShapeType="1"/>
            </p:cNvSpPr>
            <p:nvPr/>
          </p:nvSpPr>
          <p:spPr bwMode="auto">
            <a:xfrm flipH="1">
              <a:off x="2834638" y="2419350"/>
              <a:ext cx="4038600" cy="0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ectangle 37"/>
            <p:cNvSpPr>
              <a:spLocks noChangeArrowheads="1"/>
            </p:cNvSpPr>
            <p:nvPr/>
          </p:nvSpPr>
          <p:spPr bwMode="auto">
            <a:xfrm>
              <a:off x="3124200" y="3124200"/>
              <a:ext cx="990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000" dirty="0"/>
                <a:t>QM</a:t>
              </a:r>
            </a:p>
            <a:p>
              <a:pPr algn="ctr"/>
              <a:r>
                <a:rPr lang="en-US" altLang="en-US" sz="2000" dirty="0"/>
                <a:t>(kT = 0) 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71450" y="1313255"/>
            <a:ext cx="9096375" cy="4812516"/>
            <a:chOff x="-4067175" y="-1074692"/>
            <a:chExt cx="9096375" cy="4932363"/>
          </a:xfrm>
        </p:grpSpPr>
        <p:grpSp>
          <p:nvGrpSpPr>
            <p:cNvPr id="6" name="Group 5"/>
            <p:cNvGrpSpPr/>
            <p:nvPr/>
          </p:nvGrpSpPr>
          <p:grpSpPr>
            <a:xfrm>
              <a:off x="-4067175" y="-1074692"/>
              <a:ext cx="8610600" cy="4932363"/>
              <a:chOff x="609600" y="1086690"/>
              <a:chExt cx="8610600" cy="4932363"/>
            </a:xfrm>
          </p:grpSpPr>
          <p:sp>
            <p:nvSpPr>
              <p:cNvPr id="19466" name="Text Box 18"/>
              <p:cNvSpPr txBox="1">
                <a:spLocks noChangeArrowheads="1"/>
              </p:cNvSpPr>
              <p:nvPr/>
            </p:nvSpPr>
            <p:spPr bwMode="auto">
              <a:xfrm>
                <a:off x="7467600" y="1828800"/>
                <a:ext cx="1752600" cy="7016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TW" sz="2000" dirty="0">
                    <a:ea typeface="新細明體" pitchFamily="18" charset="-120"/>
                  </a:rPr>
                  <a:t>         kT        0.0258 eV   </a:t>
                </a:r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609600" y="1086690"/>
                <a:ext cx="7924800" cy="4932363"/>
                <a:chOff x="209550" y="1266872"/>
                <a:chExt cx="7924800" cy="4932363"/>
              </a:xfrm>
            </p:grpSpPr>
            <p:graphicFrame>
              <p:nvGraphicFramePr>
                <p:cNvPr id="19459" name="Object 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021167951"/>
                    </p:ext>
                  </p:extLst>
                </p:nvPr>
              </p:nvGraphicFramePr>
              <p:xfrm>
                <a:off x="209550" y="1266872"/>
                <a:ext cx="7924800" cy="493236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3778" name="Worksheet" r:id="rId8" imgW="7924732" imgH="4934040" progId="Excel.Sheet.8">
                        <p:embed/>
                      </p:oleObj>
                    </mc:Choice>
                    <mc:Fallback>
                      <p:oleObj name="Worksheet" r:id="rId8" imgW="7924732" imgH="4934040" progId="Excel.Sheet.8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9550" y="1266872"/>
                              <a:ext cx="7924800" cy="493236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2" name="Group 1"/>
                <p:cNvGrpSpPr/>
                <p:nvPr/>
              </p:nvGrpSpPr>
              <p:grpSpPr>
                <a:xfrm>
                  <a:off x="2419350" y="1932782"/>
                  <a:ext cx="5029200" cy="304800"/>
                  <a:chOff x="2419350" y="1932782"/>
                  <a:chExt cx="5029200" cy="304800"/>
                </a:xfrm>
              </p:grpSpPr>
              <p:sp>
                <p:nvSpPr>
                  <p:cNvPr id="19467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4095750" y="1932782"/>
                    <a:ext cx="1524000" cy="2286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marL="342900" indent="-3429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/>
                    <a:r>
                      <a:rPr lang="en-US" altLang="en-US" sz="2000" dirty="0" smtClean="0"/>
                      <a:t>Classical Physics (MD, </a:t>
                    </a:r>
                    <a:r>
                      <a:rPr lang="en-US" altLang="en-US" sz="2000" dirty="0" err="1" smtClean="0"/>
                      <a:t>Comsol</a:t>
                    </a:r>
                    <a:r>
                      <a:rPr lang="en-US" altLang="en-US" sz="2000" dirty="0" smtClean="0"/>
                      <a:t>)</a:t>
                    </a:r>
                    <a:endParaRPr lang="en-US" altLang="en-US" sz="2000" dirty="0"/>
                  </a:p>
                </p:txBody>
              </p:sp>
              <p:sp>
                <p:nvSpPr>
                  <p:cNvPr id="19468" name="Line 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19350" y="2237582"/>
                    <a:ext cx="5029200" cy="0"/>
                  </a:xfrm>
                  <a:prstGeom prst="line">
                    <a:avLst/>
                  </a:prstGeom>
                  <a:noFill/>
                  <a:ln w="22225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4" name="TextBox 23"/>
            <p:cNvSpPr txBox="1"/>
            <p:nvPr/>
          </p:nvSpPr>
          <p:spPr>
            <a:xfrm>
              <a:off x="-3381375" y="2438400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Nanoscale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505200" y="2526268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Macroscale</a:t>
              </a:r>
              <a:endParaRPr lang="en-US" dirty="0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1581150" y="5459194"/>
            <a:ext cx="6707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ym typeface="Symbol"/>
              </a:rPr>
              <a:t>1950  Teller &amp; Metropolis  </a:t>
            </a:r>
            <a:r>
              <a:rPr lang="en-US" dirty="0"/>
              <a:t>MD </a:t>
            </a:r>
            <a:r>
              <a:rPr lang="en-US" dirty="0">
                <a:sym typeface="Symbol"/>
              </a:rPr>
              <a:t> PBC </a:t>
            </a:r>
            <a:r>
              <a:rPr lang="en-US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b="1" dirty="0" smtClean="0">
                <a:solidFill>
                  <a:schemeClr val="tx2"/>
                </a:solidFill>
                <a:sym typeface="Symbol"/>
              </a:rPr>
              <a:t>valid </a:t>
            </a:r>
            <a:r>
              <a:rPr lang="en-US" dirty="0" smtClean="0">
                <a:sym typeface="Symbol"/>
              </a:rPr>
              <a:t>for  </a:t>
            </a:r>
            <a:r>
              <a:rPr lang="en-US" dirty="0">
                <a:sym typeface="Symbol"/>
              </a:rPr>
              <a:t>&gt; 100 </a:t>
            </a:r>
            <a:r>
              <a:rPr lang="en-US" dirty="0" smtClean="0">
                <a:sym typeface="Symbol"/>
              </a:rPr>
              <a:t>m</a:t>
            </a:r>
          </a:p>
          <a:p>
            <a:pPr algn="ctr"/>
            <a:r>
              <a:rPr lang="en-US" dirty="0" smtClean="0">
                <a:sym typeface="Symbol"/>
              </a:rPr>
              <a:t>Today, MD used in discrete nanostructures !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460173" y="5104290"/>
            <a:ext cx="6718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1900 </a:t>
            </a:r>
            <a:r>
              <a:rPr lang="en-US" dirty="0" smtClean="0">
                <a:sym typeface="Symbol"/>
              </a:rPr>
              <a:t> Planck  derived the QM law</a:t>
            </a:r>
            <a:endParaRPr lang="en-US" dirty="0">
              <a:sym typeface="Symbol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sym typeface="Symbol"/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05596" y="5104290"/>
            <a:ext cx="6718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1912 </a:t>
            </a:r>
            <a:r>
              <a:rPr lang="en-US" dirty="0" smtClean="0">
                <a:sym typeface="Symbol"/>
              </a:rPr>
              <a:t> </a:t>
            </a:r>
            <a:r>
              <a:rPr lang="en-US" dirty="0" smtClean="0"/>
              <a:t>Debye’s phonons </a:t>
            </a:r>
            <a:r>
              <a:rPr lang="en-US" dirty="0" smtClean="0">
                <a:sym typeface="Symbol"/>
              </a:rPr>
              <a:t> </a:t>
            </a:r>
            <a:r>
              <a:rPr lang="en-US" dirty="0" smtClean="0"/>
              <a:t>h</a:t>
            </a:r>
            <a:r>
              <a:rPr lang="en-US" dirty="0" smtClean="0">
                <a:sym typeface="Symbol"/>
              </a:rPr>
              <a:t> = kT </a:t>
            </a:r>
            <a:r>
              <a:rPr lang="en-US" b="1" dirty="0" smtClean="0">
                <a:solidFill>
                  <a:schemeClr val="tx2"/>
                </a:solidFill>
                <a:sym typeface="Symbol"/>
              </a:rPr>
              <a:t> valid </a:t>
            </a:r>
            <a:r>
              <a:rPr lang="en-US" dirty="0" smtClean="0">
                <a:sym typeface="Symbol"/>
              </a:rPr>
              <a:t>for  &gt; 100 m</a:t>
            </a:r>
            <a:endParaRPr lang="en-US" dirty="0">
              <a:sym typeface="Symbol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dirty="0" smtClean="0">
                <a:sym typeface="Symbol"/>
              </a:rPr>
              <a:t>But, phonons used </a:t>
            </a:r>
            <a:r>
              <a:rPr lang="en-US" dirty="0" err="1" smtClean="0">
                <a:sym typeface="Symbol"/>
              </a:rPr>
              <a:t>used</a:t>
            </a:r>
            <a:r>
              <a:rPr lang="en-US" dirty="0" smtClean="0">
                <a:sym typeface="Symbol"/>
              </a:rPr>
              <a:t> in nanostructures  !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8325" y="5556430"/>
            <a:ext cx="5962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How do </a:t>
            </a:r>
            <a:r>
              <a:rPr lang="en-US" dirty="0" err="1" smtClean="0">
                <a:solidFill>
                  <a:schemeClr val="tx2"/>
                </a:solidFill>
              </a:rPr>
              <a:t>nanostrucures</a:t>
            </a:r>
            <a:r>
              <a:rPr lang="en-US" dirty="0" smtClean="0">
                <a:solidFill>
                  <a:schemeClr val="tx2"/>
                </a:solidFill>
              </a:rPr>
              <a:t> provide high EM confinement?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24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26571" y="1003555"/>
            <a:ext cx="9022967" cy="536390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FontTx/>
              <a:buNone/>
            </a:pPr>
            <a:r>
              <a:rPr lang="en-US" altLang="en-US" sz="2600" dirty="0" smtClean="0">
                <a:solidFill>
                  <a:schemeClr val="tx2"/>
                </a:solidFill>
              </a:rPr>
              <a:t>Nano structures </a:t>
            </a:r>
            <a:r>
              <a:rPr lang="en-US" altLang="en-US" sz="2600" b="0" dirty="0" smtClean="0"/>
              <a:t>have high surface-to -volume ratio.</a:t>
            </a:r>
          </a:p>
          <a:p>
            <a:pPr marL="0" indent="0" algn="ctr">
              <a:buFontTx/>
              <a:buNone/>
            </a:pPr>
            <a:endParaRPr lang="en-US" altLang="en-US" sz="1000" dirty="0"/>
          </a:p>
          <a:p>
            <a:pPr marL="0" indent="0" algn="ctr">
              <a:buFontTx/>
              <a:buNone/>
            </a:pPr>
            <a:r>
              <a:rPr lang="en-US" altLang="en-US" sz="2600" dirty="0" smtClean="0">
                <a:solidFill>
                  <a:schemeClr val="tx2"/>
                </a:solidFill>
              </a:rPr>
              <a:t>Surface heat </a:t>
            </a:r>
            <a:r>
              <a:rPr lang="en-US" altLang="en-US" sz="2600" b="0" dirty="0" smtClean="0"/>
              <a:t>places atoms under high </a:t>
            </a:r>
            <a:r>
              <a:rPr lang="en-US" altLang="en-US" sz="2600" b="1" dirty="0" smtClean="0">
                <a:solidFill>
                  <a:schemeClr val="tx2"/>
                </a:solidFill>
              </a:rPr>
              <a:t>EM</a:t>
            </a:r>
            <a:r>
              <a:rPr lang="en-US" altLang="en-US" sz="2600" b="0" dirty="0" smtClean="0">
                <a:solidFill>
                  <a:srgbClr val="FF0000"/>
                </a:solidFill>
              </a:rPr>
              <a:t> </a:t>
            </a:r>
            <a:r>
              <a:rPr lang="en-US" altLang="en-US" sz="2600" b="0" dirty="0" smtClean="0"/>
              <a:t>confinement.</a:t>
            </a:r>
          </a:p>
          <a:p>
            <a:pPr marL="0" indent="0" algn="ctr">
              <a:buFontTx/>
              <a:buNone/>
            </a:pPr>
            <a:endParaRPr lang="en-US" altLang="en-US" sz="1000" b="0" dirty="0" smtClean="0"/>
          </a:p>
          <a:p>
            <a:pPr marL="0" indent="0" algn="ctr">
              <a:buFontTx/>
              <a:buNone/>
            </a:pPr>
            <a:r>
              <a:rPr lang="en-US" altLang="en-US" sz="2600" b="0" dirty="0" smtClean="0"/>
              <a:t> But </a:t>
            </a:r>
            <a:r>
              <a:rPr lang="en-US" altLang="en-US" sz="2600" b="1" dirty="0" smtClean="0">
                <a:solidFill>
                  <a:schemeClr val="tx2"/>
                </a:solidFill>
              </a:rPr>
              <a:t>QM</a:t>
            </a:r>
            <a:r>
              <a:rPr lang="en-US" altLang="en-US" sz="2600" dirty="0" smtClean="0"/>
              <a:t> </a:t>
            </a:r>
            <a:r>
              <a:rPr lang="en-US" altLang="en-US" sz="2600" b="0" dirty="0" smtClean="0"/>
              <a:t>precludes temperature increase.</a:t>
            </a:r>
          </a:p>
          <a:p>
            <a:pPr marL="0" indent="0" algn="ctr">
              <a:buFontTx/>
              <a:buNone/>
            </a:pPr>
            <a:endParaRPr lang="en-US" altLang="en-US" sz="1000" b="0" dirty="0">
              <a:solidFill>
                <a:schemeClr val="tx2"/>
              </a:solidFill>
            </a:endParaRPr>
          </a:p>
          <a:p>
            <a:pPr marL="0" indent="0" algn="ctr">
              <a:buFontTx/>
              <a:buNone/>
            </a:pPr>
            <a:r>
              <a:rPr lang="en-US" altLang="en-US" sz="2600" dirty="0" smtClean="0">
                <a:solidFill>
                  <a:schemeClr val="tx2"/>
                </a:solidFill>
              </a:rPr>
              <a:t>QED</a:t>
            </a:r>
            <a:r>
              <a:rPr lang="en-US" altLang="en-US" sz="2600" b="0" dirty="0" smtClean="0">
                <a:solidFill>
                  <a:srgbClr val="FF0000"/>
                </a:solidFill>
              </a:rPr>
              <a:t> </a:t>
            </a:r>
            <a:r>
              <a:rPr lang="en-US" altLang="en-US" sz="2600" b="0" dirty="0"/>
              <a:t>conserves the trapped energy to </a:t>
            </a:r>
            <a:r>
              <a:rPr lang="en-US" altLang="en-US" sz="2600" dirty="0">
                <a:solidFill>
                  <a:schemeClr val="tx2"/>
                </a:solidFill>
              </a:rPr>
              <a:t>EM</a:t>
            </a:r>
            <a:r>
              <a:rPr lang="en-US" altLang="en-US" sz="2600" b="0" dirty="0"/>
              <a:t> radiation</a:t>
            </a:r>
            <a:r>
              <a:rPr lang="en-US" altLang="en-US" sz="2600" dirty="0">
                <a:solidFill>
                  <a:schemeClr val="tx2"/>
                </a:solidFill>
              </a:rPr>
              <a:t>.</a:t>
            </a:r>
            <a:endParaRPr lang="en-US" altLang="en-US" sz="2600" b="0" dirty="0">
              <a:sym typeface="Symbol"/>
            </a:endParaRPr>
          </a:p>
          <a:p>
            <a:pPr marL="0" indent="0" algn="ctr">
              <a:buFontTx/>
              <a:buNone/>
            </a:pPr>
            <a:endParaRPr lang="en-US" altLang="en-US" sz="2600" b="0" dirty="0" smtClean="0"/>
          </a:p>
          <a:p>
            <a:pPr marL="0" indent="0" algn="ctr">
              <a:buFontTx/>
              <a:buNone/>
            </a:pPr>
            <a:endParaRPr lang="en-US" altLang="en-US" sz="2600" b="0" dirty="0" smtClean="0"/>
          </a:p>
          <a:p>
            <a:pPr marL="0" indent="0" algn="ctr">
              <a:buFontTx/>
              <a:buNone/>
            </a:pPr>
            <a:endParaRPr lang="en-US" altLang="en-US" sz="2600" b="0" dirty="0">
              <a:solidFill>
                <a:schemeClr val="tx2"/>
              </a:solidFill>
            </a:endParaRPr>
          </a:p>
          <a:p>
            <a:pPr marL="0" indent="0" algn="ctr">
              <a:buFontTx/>
              <a:buNone/>
            </a:pPr>
            <a:endParaRPr lang="en-US" altLang="en-US" sz="2600" b="0" dirty="0" smtClean="0">
              <a:solidFill>
                <a:schemeClr val="tx2"/>
              </a:solidFill>
            </a:endParaRPr>
          </a:p>
          <a:p>
            <a:pPr marL="0" indent="0" algn="ctr">
              <a:buFontTx/>
              <a:buNone/>
            </a:pPr>
            <a:endParaRPr lang="en-US" altLang="en-US" sz="2600" b="0" dirty="0">
              <a:solidFill>
                <a:schemeClr val="tx2"/>
              </a:solidFill>
            </a:endParaRPr>
          </a:p>
          <a:p>
            <a:pPr marL="0" indent="0" algn="ctr">
              <a:buFontTx/>
              <a:buNone/>
            </a:pPr>
            <a:endParaRPr lang="en-US" altLang="en-US" sz="2600" b="0" dirty="0" smtClean="0">
              <a:solidFill>
                <a:schemeClr val="tx2"/>
              </a:solidFill>
            </a:endParaRPr>
          </a:p>
          <a:p>
            <a:pPr marL="0" indent="0" algn="ctr">
              <a:buFontTx/>
              <a:buNone/>
            </a:pPr>
            <a:endParaRPr lang="en-US" altLang="en-US" sz="2600" b="0" dirty="0">
              <a:solidFill>
                <a:schemeClr val="tx2"/>
              </a:solidFill>
            </a:endParaRPr>
          </a:p>
          <a:p>
            <a:pPr marL="0" indent="0" algn="ctr">
              <a:buFontTx/>
              <a:buNone/>
            </a:pPr>
            <a:endParaRPr lang="en-US" altLang="en-US" sz="2600" b="0" dirty="0" smtClean="0">
              <a:sym typeface="Symbol" pitchFamily="18" charset="2"/>
            </a:endParaRPr>
          </a:p>
          <a:p>
            <a:pPr marL="0" indent="0" algn="ctr">
              <a:buFontTx/>
              <a:buNone/>
            </a:pPr>
            <a:endParaRPr lang="en-US" altLang="en-US" sz="2400" b="0" dirty="0" smtClean="0">
              <a:sym typeface="Symbol" pitchFamily="18" charset="2"/>
            </a:endParaRPr>
          </a:p>
          <a:p>
            <a:pPr marL="0" indent="0" algn="ctr">
              <a:buFontTx/>
              <a:buNone/>
            </a:pPr>
            <a:endParaRPr lang="en-US" altLang="en-US" sz="2400" b="0" dirty="0" smtClean="0">
              <a:solidFill>
                <a:schemeClr val="tx2"/>
              </a:solidFill>
            </a:endParaRPr>
          </a:p>
          <a:p>
            <a:pPr marL="0" indent="0">
              <a:buFontTx/>
              <a:buNone/>
            </a:pPr>
            <a:r>
              <a:rPr lang="en-US" altLang="en-US" sz="2400" b="0" dirty="0" smtClean="0">
                <a:sym typeface="Symbol" pitchFamily="18" charset="2"/>
              </a:rPr>
              <a:t>                                                </a:t>
            </a:r>
            <a:endParaRPr lang="en-US" altLang="en-US" sz="800" b="0" dirty="0" smtClean="0"/>
          </a:p>
          <a:p>
            <a:pPr marL="0" indent="0" algn="ctr">
              <a:buFontTx/>
              <a:buNone/>
            </a:pPr>
            <a:endParaRPr lang="en-US" altLang="en-US" sz="800" b="0" dirty="0" smtClean="0"/>
          </a:p>
          <a:p>
            <a:pPr marL="0" indent="0" algn="ctr">
              <a:buFontTx/>
              <a:buNone/>
            </a:pPr>
            <a:endParaRPr lang="en-US" altLang="en-US" sz="800" b="0" dirty="0" smtClean="0"/>
          </a:p>
          <a:p>
            <a:pPr marL="0" indent="0" algn="ctr">
              <a:buFontTx/>
              <a:buNone/>
            </a:pPr>
            <a:endParaRPr lang="en-US" altLang="en-US" sz="2400" b="0" dirty="0" smtClean="0">
              <a:solidFill>
                <a:schemeClr val="tx2"/>
              </a:solidFill>
            </a:endParaRPr>
          </a:p>
          <a:p>
            <a:pPr marL="0" indent="0" algn="ctr">
              <a:buFontTx/>
              <a:buNone/>
            </a:pPr>
            <a:endParaRPr lang="en-US" altLang="en-US" sz="2400" dirty="0" smtClean="0">
              <a:solidFill>
                <a:schemeClr val="tx2"/>
              </a:solidFill>
            </a:endParaRPr>
          </a:p>
          <a:p>
            <a:pPr marL="0" indent="0" algn="ctr">
              <a:buFontTx/>
              <a:buNone/>
            </a:pPr>
            <a:endParaRPr lang="en-US" altLang="en-US" sz="3300" dirty="0" smtClean="0">
              <a:sym typeface="Symbol" pitchFamily="18" charset="2"/>
            </a:endParaRPr>
          </a:p>
          <a:p>
            <a:pPr marL="0" indent="0" algn="ctr">
              <a:buFontTx/>
              <a:buNone/>
            </a:pPr>
            <a:endParaRPr lang="en-US" altLang="en-US" sz="3800" b="0" dirty="0" smtClean="0">
              <a:sym typeface="Symbol" pitchFamily="18" charset="2"/>
            </a:endParaRPr>
          </a:p>
          <a:p>
            <a:pPr marL="0" indent="0" algn="ctr">
              <a:buFontTx/>
              <a:buNone/>
            </a:pPr>
            <a:endParaRPr lang="en-US" altLang="en-US" sz="2400" dirty="0" smtClean="0">
              <a:solidFill>
                <a:schemeClr val="tx2"/>
              </a:solidFill>
            </a:endParaRPr>
          </a:p>
        </p:txBody>
      </p:sp>
      <p:sp>
        <p:nvSpPr>
          <p:cNvPr id="21507" name="Title 2"/>
          <p:cNvSpPr>
            <a:spLocks noGrp="1"/>
          </p:cNvSpPr>
          <p:nvPr>
            <p:ph type="title"/>
          </p:nvPr>
        </p:nvSpPr>
        <p:spPr>
          <a:xfrm>
            <a:off x="1017810" y="-76200"/>
            <a:ext cx="7772400" cy="1143000"/>
          </a:xfrm>
        </p:spPr>
        <p:txBody>
          <a:bodyPr/>
          <a:lstStyle/>
          <a:p>
            <a:r>
              <a:rPr lang="en-US" altLang="en-US" b="1" dirty="0" smtClean="0"/>
              <a:t>EM Confinement</a:t>
            </a:r>
          </a:p>
        </p:txBody>
      </p:sp>
      <p:sp>
        <p:nvSpPr>
          <p:cNvPr id="21" name="Freeform 20"/>
          <p:cNvSpPr/>
          <p:nvPr/>
        </p:nvSpPr>
        <p:spPr bwMode="auto">
          <a:xfrm>
            <a:off x="3867149" y="4149207"/>
            <a:ext cx="1036861" cy="45719"/>
          </a:xfrm>
          <a:custGeom>
            <a:avLst/>
            <a:gdLst>
              <a:gd name="connsiteX0" fmla="*/ 0 w 266700"/>
              <a:gd name="connsiteY0" fmla="*/ 41792 h 41792"/>
              <a:gd name="connsiteX1" fmla="*/ 266700 w 266700"/>
              <a:gd name="connsiteY1" fmla="*/ 3692 h 41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6700" h="41792">
                <a:moveTo>
                  <a:pt x="0" y="41792"/>
                </a:moveTo>
                <a:cubicBezTo>
                  <a:pt x="148312" y="-17533"/>
                  <a:pt x="61054" y="3692"/>
                  <a:pt x="266700" y="3692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915816" y="3132043"/>
            <a:ext cx="1222871" cy="830357"/>
            <a:chOff x="-1" y="0"/>
            <a:chExt cx="632968" cy="429634"/>
          </a:xfrm>
        </p:grpSpPr>
        <p:sp>
          <p:nvSpPr>
            <p:cNvPr id="33" name="Text Box 2"/>
            <p:cNvSpPr txBox="1">
              <a:spLocks noChangeArrowheads="1"/>
            </p:cNvSpPr>
            <p:nvPr/>
          </p:nvSpPr>
          <p:spPr bwMode="auto">
            <a:xfrm>
              <a:off x="-1" y="0"/>
              <a:ext cx="632968" cy="230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 smtClean="0">
                  <a:effectLst/>
                  <a:latin typeface="Arial"/>
                  <a:ea typeface="PMingLiU"/>
                  <a:cs typeface="Times New Roman"/>
                </a:rPr>
                <a:t>Heat</a:t>
              </a:r>
              <a:endParaRPr lang="en-US" sz="2000" dirty="0">
                <a:effectLst/>
                <a:latin typeface="Calibri"/>
                <a:ea typeface="PMingLiU"/>
                <a:cs typeface="Times New Roman"/>
              </a:endParaRPr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88651" y="287083"/>
              <a:ext cx="224287" cy="14255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cxnSp>
        <p:nvCxnSpPr>
          <p:cNvPr id="22" name="Straight Connector 21"/>
          <p:cNvCxnSpPr/>
          <p:nvPr/>
        </p:nvCxnSpPr>
        <p:spPr bwMode="auto">
          <a:xfrm>
            <a:off x="5121733" y="3581402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5" name="Group 14"/>
          <p:cNvGrpSpPr/>
          <p:nvPr/>
        </p:nvGrpSpPr>
        <p:grpSpPr>
          <a:xfrm>
            <a:off x="5105400" y="3036838"/>
            <a:ext cx="1600200" cy="1154162"/>
            <a:chOff x="5105400" y="4000128"/>
            <a:chExt cx="1600200" cy="1154162"/>
          </a:xfrm>
        </p:grpSpPr>
        <p:sp>
          <p:nvSpPr>
            <p:cNvPr id="36" name="Text Box 2"/>
            <p:cNvSpPr txBox="1">
              <a:spLocks noChangeArrowheads="1"/>
            </p:cNvSpPr>
            <p:nvPr/>
          </p:nvSpPr>
          <p:spPr bwMode="auto">
            <a:xfrm>
              <a:off x="5105400" y="4000128"/>
              <a:ext cx="1600200" cy="1154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latin typeface="Arial"/>
                  <a:ea typeface="PMingLiU"/>
                  <a:cs typeface="Times New Roman"/>
                </a:rPr>
                <a:t>QED</a:t>
              </a: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2000" dirty="0" smtClean="0">
                <a:latin typeface="Arial"/>
                <a:ea typeface="PMingLiU"/>
                <a:cs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latin typeface="Arial"/>
                  <a:ea typeface="PMingLiU"/>
                  <a:cs typeface="Times New Roman"/>
                </a:rPr>
                <a:t>R</a:t>
              </a:r>
              <a:r>
                <a:rPr lang="en-US" sz="2000" dirty="0" smtClean="0">
                  <a:effectLst/>
                  <a:latin typeface="Arial"/>
                  <a:ea typeface="PMingLiU"/>
                  <a:cs typeface="Times New Roman"/>
                </a:rPr>
                <a:t>adiation</a:t>
              </a:r>
              <a:endParaRPr lang="en-US" sz="2000" dirty="0">
                <a:effectLst/>
                <a:latin typeface="Calibri"/>
                <a:ea typeface="PMingLiU"/>
                <a:cs typeface="Times New Roman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 rot="3813901">
              <a:off x="5605997" y="4049202"/>
              <a:ext cx="523462" cy="828866"/>
              <a:chOff x="5762525" y="4654179"/>
              <a:chExt cx="523462" cy="828866"/>
            </a:xfrm>
          </p:grpSpPr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 rot="10404039" flipH="1" flipV="1">
                <a:off x="5762525" y="4758002"/>
                <a:ext cx="488340" cy="725043"/>
              </a:xfrm>
              <a:custGeom>
                <a:avLst/>
                <a:gdLst>
                  <a:gd name="T0" fmla="*/ 74612 w 293687"/>
                  <a:gd name="T1" fmla="*/ 466725 h 466725"/>
                  <a:gd name="T2" fmla="*/ 26987 w 293687"/>
                  <a:gd name="T3" fmla="*/ 304800 h 466725"/>
                  <a:gd name="T4" fmla="*/ 236537 w 293687"/>
                  <a:gd name="T5" fmla="*/ 276225 h 466725"/>
                  <a:gd name="T6" fmla="*/ 131762 w 293687"/>
                  <a:gd name="T7" fmla="*/ 114300 h 466725"/>
                  <a:gd name="T8" fmla="*/ 255587 w 293687"/>
                  <a:gd name="T9" fmla="*/ 95250 h 466725"/>
                  <a:gd name="T10" fmla="*/ 293687 w 293687"/>
                  <a:gd name="T11" fmla="*/ 0 h 466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3687" h="466725">
                    <a:moveTo>
                      <a:pt x="74612" y="466725"/>
                    </a:moveTo>
                    <a:cubicBezTo>
                      <a:pt x="37306" y="401637"/>
                      <a:pt x="0" y="336550"/>
                      <a:pt x="26987" y="304800"/>
                    </a:cubicBezTo>
                    <a:cubicBezTo>
                      <a:pt x="53974" y="273050"/>
                      <a:pt x="219075" y="307975"/>
                      <a:pt x="236537" y="276225"/>
                    </a:cubicBezTo>
                    <a:cubicBezTo>
                      <a:pt x="253999" y="244475"/>
                      <a:pt x="128587" y="144463"/>
                      <a:pt x="131762" y="114300"/>
                    </a:cubicBezTo>
                    <a:cubicBezTo>
                      <a:pt x="134937" y="84137"/>
                      <a:pt x="228600" y="114300"/>
                      <a:pt x="255587" y="95250"/>
                    </a:cubicBezTo>
                    <a:cubicBezTo>
                      <a:pt x="282574" y="76200"/>
                      <a:pt x="288130" y="38100"/>
                      <a:pt x="293687" y="0"/>
                    </a:cubicBezTo>
                  </a:path>
                </a:pathLst>
              </a:custGeom>
              <a:noFill/>
              <a:ln w="1905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FFFFFF" mc:Ignorable="a14" a14:legacySpreadsheetColorIndex="65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sp>
            <p:nvSpPr>
              <p:cNvPr id="30" name="AutoShape 32"/>
              <p:cNvSpPr>
                <a:spLocks noChangeArrowheads="1"/>
              </p:cNvSpPr>
              <p:nvPr/>
            </p:nvSpPr>
            <p:spPr bwMode="auto">
              <a:xfrm rot="12588469" flipH="1" flipV="1">
                <a:off x="6174051" y="4654179"/>
                <a:ext cx="111936" cy="209294"/>
              </a:xfrm>
              <a:prstGeom prst="triangle">
                <a:avLst>
                  <a:gd name="adj" fmla="val 50000"/>
                </a:avLst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2304380" y="3182615"/>
            <a:ext cx="1600200" cy="1154162"/>
            <a:chOff x="763835" y="1447800"/>
            <a:chExt cx="1600200" cy="1154162"/>
          </a:xfrm>
        </p:grpSpPr>
        <p:sp>
          <p:nvSpPr>
            <p:cNvPr id="42" name="Text Box 2"/>
            <p:cNvSpPr txBox="1">
              <a:spLocks noChangeArrowheads="1"/>
            </p:cNvSpPr>
            <p:nvPr/>
          </p:nvSpPr>
          <p:spPr bwMode="auto">
            <a:xfrm flipH="1">
              <a:off x="763835" y="1447800"/>
              <a:ext cx="1600200" cy="1154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latin typeface="Arial"/>
                  <a:ea typeface="PMingLiU"/>
                  <a:cs typeface="Times New Roman"/>
                </a:rPr>
                <a:t>QED</a:t>
              </a: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2000" dirty="0" smtClean="0">
                <a:latin typeface="Arial"/>
                <a:ea typeface="PMingLiU"/>
                <a:cs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latin typeface="Arial"/>
                  <a:ea typeface="PMingLiU"/>
                  <a:cs typeface="Times New Roman"/>
                </a:rPr>
                <a:t>R</a:t>
              </a:r>
              <a:r>
                <a:rPr lang="en-US" sz="2000" dirty="0" smtClean="0">
                  <a:effectLst/>
                  <a:latin typeface="Arial"/>
                  <a:ea typeface="PMingLiU"/>
                  <a:cs typeface="Times New Roman"/>
                </a:rPr>
                <a:t>adiation</a:t>
              </a:r>
              <a:endParaRPr lang="en-US" sz="2000" dirty="0">
                <a:effectLst/>
                <a:latin typeface="Calibri"/>
                <a:ea typeface="PMingLiU"/>
                <a:cs typeface="Times New Roman"/>
              </a:endParaRPr>
            </a:p>
          </p:txBody>
        </p:sp>
        <p:grpSp>
          <p:nvGrpSpPr>
            <p:cNvPr id="21506" name="Group 21505"/>
            <p:cNvGrpSpPr/>
            <p:nvPr/>
          </p:nvGrpSpPr>
          <p:grpSpPr>
            <a:xfrm>
              <a:off x="1141164" y="1797660"/>
              <a:ext cx="890466" cy="488340"/>
              <a:chOff x="2833374" y="4386636"/>
              <a:chExt cx="890466" cy="488340"/>
            </a:xfrm>
          </p:grpSpPr>
          <p:sp>
            <p:nvSpPr>
              <p:cNvPr id="64" name="Freeform 63"/>
              <p:cNvSpPr>
                <a:spLocks/>
              </p:cNvSpPr>
              <p:nvPr/>
            </p:nvSpPr>
            <p:spPr bwMode="auto">
              <a:xfrm rot="7382060" flipV="1">
                <a:off x="3117149" y="4268284"/>
                <a:ext cx="488340" cy="725043"/>
              </a:xfrm>
              <a:custGeom>
                <a:avLst/>
                <a:gdLst>
                  <a:gd name="T0" fmla="*/ 74612 w 293687"/>
                  <a:gd name="T1" fmla="*/ 466725 h 466725"/>
                  <a:gd name="T2" fmla="*/ 26987 w 293687"/>
                  <a:gd name="T3" fmla="*/ 304800 h 466725"/>
                  <a:gd name="T4" fmla="*/ 236537 w 293687"/>
                  <a:gd name="T5" fmla="*/ 276225 h 466725"/>
                  <a:gd name="T6" fmla="*/ 131762 w 293687"/>
                  <a:gd name="T7" fmla="*/ 114300 h 466725"/>
                  <a:gd name="T8" fmla="*/ 255587 w 293687"/>
                  <a:gd name="T9" fmla="*/ 95250 h 466725"/>
                  <a:gd name="T10" fmla="*/ 293687 w 293687"/>
                  <a:gd name="T11" fmla="*/ 0 h 466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3687" h="466725">
                    <a:moveTo>
                      <a:pt x="74612" y="466725"/>
                    </a:moveTo>
                    <a:cubicBezTo>
                      <a:pt x="37306" y="401637"/>
                      <a:pt x="0" y="336550"/>
                      <a:pt x="26987" y="304800"/>
                    </a:cubicBezTo>
                    <a:cubicBezTo>
                      <a:pt x="53974" y="273050"/>
                      <a:pt x="219075" y="307975"/>
                      <a:pt x="236537" y="276225"/>
                    </a:cubicBezTo>
                    <a:cubicBezTo>
                      <a:pt x="253999" y="244475"/>
                      <a:pt x="128587" y="144463"/>
                      <a:pt x="131762" y="114300"/>
                    </a:cubicBezTo>
                    <a:cubicBezTo>
                      <a:pt x="134937" y="84137"/>
                      <a:pt x="228600" y="114300"/>
                      <a:pt x="255587" y="95250"/>
                    </a:cubicBezTo>
                    <a:cubicBezTo>
                      <a:pt x="282574" y="76200"/>
                      <a:pt x="288130" y="38100"/>
                      <a:pt x="293687" y="0"/>
                    </a:cubicBezTo>
                  </a:path>
                </a:pathLst>
              </a:custGeom>
              <a:noFill/>
              <a:ln w="1905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FFFFFF" mc:Ignorable="a14" a14:legacySpreadsheetColorIndex="65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sp>
            <p:nvSpPr>
              <p:cNvPr id="65" name="AutoShape 32"/>
              <p:cNvSpPr>
                <a:spLocks noChangeArrowheads="1"/>
              </p:cNvSpPr>
              <p:nvPr/>
            </p:nvSpPr>
            <p:spPr bwMode="auto">
              <a:xfrm rot="5197630" flipV="1">
                <a:off x="2882053" y="4565110"/>
                <a:ext cx="111936" cy="209294"/>
              </a:xfrm>
              <a:prstGeom prst="triangle">
                <a:avLst>
                  <a:gd name="adj" fmla="val 50000"/>
                </a:avLst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342900" y="2720950"/>
            <a:ext cx="8458200" cy="2003450"/>
            <a:chOff x="457200" y="3502825"/>
            <a:chExt cx="8458200" cy="2003450"/>
          </a:xfrm>
        </p:grpSpPr>
        <p:grpSp>
          <p:nvGrpSpPr>
            <p:cNvPr id="9" name="Group 8"/>
            <p:cNvGrpSpPr/>
            <p:nvPr/>
          </p:nvGrpSpPr>
          <p:grpSpPr>
            <a:xfrm>
              <a:off x="457200" y="3752025"/>
              <a:ext cx="8458200" cy="1754250"/>
              <a:chOff x="457200" y="3752025"/>
              <a:chExt cx="8458200" cy="1754250"/>
            </a:xfrm>
          </p:grpSpPr>
          <p:sp>
            <p:nvSpPr>
              <p:cNvPr id="4" name="Rectangle 3"/>
              <p:cNvSpPr/>
              <p:nvPr/>
            </p:nvSpPr>
            <p:spPr bwMode="auto">
              <a:xfrm>
                <a:off x="3962395" y="3753675"/>
                <a:ext cx="1162055" cy="1658175"/>
              </a:xfrm>
              <a:prstGeom prst="rect">
                <a:avLst/>
              </a:prstGeom>
              <a:solidFill>
                <a:schemeClr val="tx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457200" y="3752025"/>
                <a:ext cx="8458200" cy="1754250"/>
                <a:chOff x="457200" y="3752025"/>
                <a:chExt cx="8458200" cy="1754250"/>
              </a:xfrm>
            </p:grpSpPr>
            <p:sp>
              <p:nvSpPr>
                <p:cNvPr id="45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1807245" y="4343400"/>
                  <a:ext cx="1222871" cy="4108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dirty="0" smtClean="0">
                      <a:latin typeface="Arial"/>
                      <a:ea typeface="PMingLiU"/>
                      <a:cs typeface="Times New Roman"/>
                    </a:rPr>
                    <a:t>Body</a:t>
                  </a:r>
                  <a:endParaRPr lang="en-US" dirty="0">
                    <a:effectLst/>
                    <a:latin typeface="Calibri"/>
                    <a:ea typeface="PMingLiU"/>
                    <a:cs typeface="Times New Roman"/>
                  </a:endParaRPr>
                </a:p>
              </p:txBody>
            </p:sp>
            <p:sp>
              <p:nvSpPr>
                <p:cNvPr id="46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6786101" y="4329902"/>
                  <a:ext cx="2129299" cy="4108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dirty="0" smtClean="0">
                      <a:latin typeface="Arial"/>
                      <a:ea typeface="PMingLiU"/>
                      <a:cs typeface="Times New Roman"/>
                    </a:rPr>
                    <a:t>Surroundings</a:t>
                  </a:r>
                  <a:endParaRPr lang="en-US" dirty="0">
                    <a:effectLst/>
                    <a:latin typeface="Calibri"/>
                    <a:ea typeface="PMingLiU"/>
                    <a:cs typeface="Times New Roman"/>
                  </a:endParaRPr>
                </a:p>
              </p:txBody>
            </p:sp>
            <p:sp>
              <p:nvSpPr>
                <p:cNvPr id="25" name="Freeform 24"/>
                <p:cNvSpPr/>
                <p:nvPr/>
              </p:nvSpPr>
              <p:spPr bwMode="auto">
                <a:xfrm>
                  <a:off x="5124450" y="3771900"/>
                  <a:ext cx="3524250" cy="1734375"/>
                </a:xfrm>
                <a:custGeom>
                  <a:avLst/>
                  <a:gdLst>
                    <a:gd name="connsiteX0" fmla="*/ 0 w 3695700"/>
                    <a:gd name="connsiteY0" fmla="*/ 0 h 1676400"/>
                    <a:gd name="connsiteX1" fmla="*/ 19050 w 3695700"/>
                    <a:gd name="connsiteY1" fmla="*/ 1657350 h 1676400"/>
                    <a:gd name="connsiteX2" fmla="*/ 647700 w 3695700"/>
                    <a:gd name="connsiteY2" fmla="*/ 1676400 h 1676400"/>
                    <a:gd name="connsiteX3" fmla="*/ 3562350 w 3695700"/>
                    <a:gd name="connsiteY3" fmla="*/ 1257300 h 1676400"/>
                    <a:gd name="connsiteX4" fmla="*/ 3695700 w 3695700"/>
                    <a:gd name="connsiteY4" fmla="*/ 685800 h 1676400"/>
                    <a:gd name="connsiteX5" fmla="*/ 2724150 w 3695700"/>
                    <a:gd name="connsiteY5" fmla="*/ 0 h 1676400"/>
                    <a:gd name="connsiteX6" fmla="*/ 0 w 3695700"/>
                    <a:gd name="connsiteY6" fmla="*/ 0 h 1676400"/>
                    <a:gd name="connsiteX0" fmla="*/ 0 w 3695700"/>
                    <a:gd name="connsiteY0" fmla="*/ 0 h 1676400"/>
                    <a:gd name="connsiteX1" fmla="*/ 19050 w 3695700"/>
                    <a:gd name="connsiteY1" fmla="*/ 1657350 h 1676400"/>
                    <a:gd name="connsiteX2" fmla="*/ 647700 w 3695700"/>
                    <a:gd name="connsiteY2" fmla="*/ 1676400 h 1676400"/>
                    <a:gd name="connsiteX3" fmla="*/ 2209800 w 3695700"/>
                    <a:gd name="connsiteY3" fmla="*/ 1619250 h 1676400"/>
                    <a:gd name="connsiteX4" fmla="*/ 3562350 w 3695700"/>
                    <a:gd name="connsiteY4" fmla="*/ 1257300 h 1676400"/>
                    <a:gd name="connsiteX5" fmla="*/ 3695700 w 3695700"/>
                    <a:gd name="connsiteY5" fmla="*/ 685800 h 1676400"/>
                    <a:gd name="connsiteX6" fmla="*/ 2724150 w 3695700"/>
                    <a:gd name="connsiteY6" fmla="*/ 0 h 1676400"/>
                    <a:gd name="connsiteX7" fmla="*/ 0 w 3695700"/>
                    <a:gd name="connsiteY7" fmla="*/ 0 h 1676400"/>
                    <a:gd name="connsiteX0" fmla="*/ 0 w 3695700"/>
                    <a:gd name="connsiteY0" fmla="*/ 0 h 1676400"/>
                    <a:gd name="connsiteX1" fmla="*/ 19050 w 3695700"/>
                    <a:gd name="connsiteY1" fmla="*/ 1657350 h 1676400"/>
                    <a:gd name="connsiteX2" fmla="*/ 647700 w 3695700"/>
                    <a:gd name="connsiteY2" fmla="*/ 1676400 h 1676400"/>
                    <a:gd name="connsiteX3" fmla="*/ 2209800 w 3695700"/>
                    <a:gd name="connsiteY3" fmla="*/ 1619250 h 1676400"/>
                    <a:gd name="connsiteX4" fmla="*/ 3486150 w 3695700"/>
                    <a:gd name="connsiteY4" fmla="*/ 1219200 h 1676400"/>
                    <a:gd name="connsiteX5" fmla="*/ 3695700 w 3695700"/>
                    <a:gd name="connsiteY5" fmla="*/ 685800 h 1676400"/>
                    <a:gd name="connsiteX6" fmla="*/ 2724150 w 3695700"/>
                    <a:gd name="connsiteY6" fmla="*/ 0 h 1676400"/>
                    <a:gd name="connsiteX7" fmla="*/ 0 w 3695700"/>
                    <a:gd name="connsiteY7" fmla="*/ 0 h 1676400"/>
                    <a:gd name="connsiteX0" fmla="*/ 0 w 3638550"/>
                    <a:gd name="connsiteY0" fmla="*/ 0 h 1676400"/>
                    <a:gd name="connsiteX1" fmla="*/ 19050 w 3638550"/>
                    <a:gd name="connsiteY1" fmla="*/ 1657350 h 1676400"/>
                    <a:gd name="connsiteX2" fmla="*/ 647700 w 3638550"/>
                    <a:gd name="connsiteY2" fmla="*/ 1676400 h 1676400"/>
                    <a:gd name="connsiteX3" fmla="*/ 2209800 w 3638550"/>
                    <a:gd name="connsiteY3" fmla="*/ 1619250 h 1676400"/>
                    <a:gd name="connsiteX4" fmla="*/ 3486150 w 3638550"/>
                    <a:gd name="connsiteY4" fmla="*/ 1219200 h 1676400"/>
                    <a:gd name="connsiteX5" fmla="*/ 3638550 w 3638550"/>
                    <a:gd name="connsiteY5" fmla="*/ 666750 h 1676400"/>
                    <a:gd name="connsiteX6" fmla="*/ 2724150 w 3638550"/>
                    <a:gd name="connsiteY6" fmla="*/ 0 h 1676400"/>
                    <a:gd name="connsiteX7" fmla="*/ 0 w 3638550"/>
                    <a:gd name="connsiteY7" fmla="*/ 0 h 1676400"/>
                    <a:gd name="connsiteX0" fmla="*/ 0 w 3638550"/>
                    <a:gd name="connsiteY0" fmla="*/ 0 h 1676400"/>
                    <a:gd name="connsiteX1" fmla="*/ 19050 w 3638550"/>
                    <a:gd name="connsiteY1" fmla="*/ 1657350 h 1676400"/>
                    <a:gd name="connsiteX2" fmla="*/ 647700 w 3638550"/>
                    <a:gd name="connsiteY2" fmla="*/ 1676400 h 1676400"/>
                    <a:gd name="connsiteX3" fmla="*/ 2209800 w 3638550"/>
                    <a:gd name="connsiteY3" fmla="*/ 1619250 h 1676400"/>
                    <a:gd name="connsiteX4" fmla="*/ 3486150 w 3638550"/>
                    <a:gd name="connsiteY4" fmla="*/ 1219200 h 1676400"/>
                    <a:gd name="connsiteX5" fmla="*/ 3638550 w 3638550"/>
                    <a:gd name="connsiteY5" fmla="*/ 666750 h 1676400"/>
                    <a:gd name="connsiteX6" fmla="*/ 3219450 w 3638550"/>
                    <a:gd name="connsiteY6" fmla="*/ 133350 h 1676400"/>
                    <a:gd name="connsiteX7" fmla="*/ 2724150 w 3638550"/>
                    <a:gd name="connsiteY7" fmla="*/ 0 h 1676400"/>
                    <a:gd name="connsiteX8" fmla="*/ 0 w 3638550"/>
                    <a:gd name="connsiteY8" fmla="*/ 0 h 1676400"/>
                    <a:gd name="connsiteX0" fmla="*/ 0 w 3638550"/>
                    <a:gd name="connsiteY0" fmla="*/ 0 h 1676400"/>
                    <a:gd name="connsiteX1" fmla="*/ 19050 w 3638550"/>
                    <a:gd name="connsiteY1" fmla="*/ 1657350 h 1676400"/>
                    <a:gd name="connsiteX2" fmla="*/ 647700 w 3638550"/>
                    <a:gd name="connsiteY2" fmla="*/ 1676400 h 1676400"/>
                    <a:gd name="connsiteX3" fmla="*/ 2209800 w 3638550"/>
                    <a:gd name="connsiteY3" fmla="*/ 1619250 h 1676400"/>
                    <a:gd name="connsiteX4" fmla="*/ 3486150 w 3638550"/>
                    <a:gd name="connsiteY4" fmla="*/ 1219200 h 1676400"/>
                    <a:gd name="connsiteX5" fmla="*/ 3638550 w 3638550"/>
                    <a:gd name="connsiteY5" fmla="*/ 666750 h 1676400"/>
                    <a:gd name="connsiteX6" fmla="*/ 3219450 w 3638550"/>
                    <a:gd name="connsiteY6" fmla="*/ 133350 h 1676400"/>
                    <a:gd name="connsiteX7" fmla="*/ 2724150 w 3638550"/>
                    <a:gd name="connsiteY7" fmla="*/ 0 h 1676400"/>
                    <a:gd name="connsiteX8" fmla="*/ 1790700 w 3638550"/>
                    <a:gd name="connsiteY8" fmla="*/ 133350 h 1676400"/>
                    <a:gd name="connsiteX9" fmla="*/ 0 w 3638550"/>
                    <a:gd name="connsiteY9" fmla="*/ 0 h 1676400"/>
                    <a:gd name="connsiteX0" fmla="*/ 0 w 3638550"/>
                    <a:gd name="connsiteY0" fmla="*/ 0 h 1676400"/>
                    <a:gd name="connsiteX1" fmla="*/ 19050 w 3638550"/>
                    <a:gd name="connsiteY1" fmla="*/ 1657350 h 1676400"/>
                    <a:gd name="connsiteX2" fmla="*/ 647700 w 3638550"/>
                    <a:gd name="connsiteY2" fmla="*/ 1676400 h 1676400"/>
                    <a:gd name="connsiteX3" fmla="*/ 2209800 w 3638550"/>
                    <a:gd name="connsiteY3" fmla="*/ 1619250 h 1676400"/>
                    <a:gd name="connsiteX4" fmla="*/ 3486150 w 3638550"/>
                    <a:gd name="connsiteY4" fmla="*/ 1219200 h 1676400"/>
                    <a:gd name="connsiteX5" fmla="*/ 3638550 w 3638550"/>
                    <a:gd name="connsiteY5" fmla="*/ 666750 h 1676400"/>
                    <a:gd name="connsiteX6" fmla="*/ 3219450 w 3638550"/>
                    <a:gd name="connsiteY6" fmla="*/ 133350 h 1676400"/>
                    <a:gd name="connsiteX7" fmla="*/ 2724150 w 3638550"/>
                    <a:gd name="connsiteY7" fmla="*/ 0 h 1676400"/>
                    <a:gd name="connsiteX8" fmla="*/ 1790700 w 3638550"/>
                    <a:gd name="connsiteY8" fmla="*/ 133350 h 1676400"/>
                    <a:gd name="connsiteX9" fmla="*/ 952500 w 3638550"/>
                    <a:gd name="connsiteY9" fmla="*/ 0 h 1676400"/>
                    <a:gd name="connsiteX10" fmla="*/ 0 w 3638550"/>
                    <a:gd name="connsiteY10" fmla="*/ 0 h 1676400"/>
                    <a:gd name="connsiteX0" fmla="*/ 0 w 3638550"/>
                    <a:gd name="connsiteY0" fmla="*/ 0 h 1734375"/>
                    <a:gd name="connsiteX1" fmla="*/ 19050 w 3638550"/>
                    <a:gd name="connsiteY1" fmla="*/ 1657350 h 1734375"/>
                    <a:gd name="connsiteX2" fmla="*/ 647700 w 3638550"/>
                    <a:gd name="connsiteY2" fmla="*/ 1676400 h 1734375"/>
                    <a:gd name="connsiteX3" fmla="*/ 1485900 w 3638550"/>
                    <a:gd name="connsiteY3" fmla="*/ 1733550 h 1734375"/>
                    <a:gd name="connsiteX4" fmla="*/ 2209800 w 3638550"/>
                    <a:gd name="connsiteY4" fmla="*/ 1619250 h 1734375"/>
                    <a:gd name="connsiteX5" fmla="*/ 3486150 w 3638550"/>
                    <a:gd name="connsiteY5" fmla="*/ 1219200 h 1734375"/>
                    <a:gd name="connsiteX6" fmla="*/ 3638550 w 3638550"/>
                    <a:gd name="connsiteY6" fmla="*/ 666750 h 1734375"/>
                    <a:gd name="connsiteX7" fmla="*/ 3219450 w 3638550"/>
                    <a:gd name="connsiteY7" fmla="*/ 133350 h 1734375"/>
                    <a:gd name="connsiteX8" fmla="*/ 2724150 w 3638550"/>
                    <a:gd name="connsiteY8" fmla="*/ 0 h 1734375"/>
                    <a:gd name="connsiteX9" fmla="*/ 1790700 w 3638550"/>
                    <a:gd name="connsiteY9" fmla="*/ 133350 h 1734375"/>
                    <a:gd name="connsiteX10" fmla="*/ 952500 w 3638550"/>
                    <a:gd name="connsiteY10" fmla="*/ 0 h 1734375"/>
                    <a:gd name="connsiteX11" fmla="*/ 0 w 3638550"/>
                    <a:gd name="connsiteY11" fmla="*/ 0 h 1734375"/>
                    <a:gd name="connsiteX0" fmla="*/ 0 w 3638550"/>
                    <a:gd name="connsiteY0" fmla="*/ 0 h 1734375"/>
                    <a:gd name="connsiteX1" fmla="*/ 19050 w 3638550"/>
                    <a:gd name="connsiteY1" fmla="*/ 1657350 h 1734375"/>
                    <a:gd name="connsiteX2" fmla="*/ 647700 w 3638550"/>
                    <a:gd name="connsiteY2" fmla="*/ 1676400 h 1734375"/>
                    <a:gd name="connsiteX3" fmla="*/ 1485900 w 3638550"/>
                    <a:gd name="connsiteY3" fmla="*/ 1733550 h 1734375"/>
                    <a:gd name="connsiteX4" fmla="*/ 2209800 w 3638550"/>
                    <a:gd name="connsiteY4" fmla="*/ 1619250 h 1734375"/>
                    <a:gd name="connsiteX5" fmla="*/ 3219450 w 3638550"/>
                    <a:gd name="connsiteY5" fmla="*/ 1143000 h 1734375"/>
                    <a:gd name="connsiteX6" fmla="*/ 3486150 w 3638550"/>
                    <a:gd name="connsiteY6" fmla="*/ 1219200 h 1734375"/>
                    <a:gd name="connsiteX7" fmla="*/ 3638550 w 3638550"/>
                    <a:gd name="connsiteY7" fmla="*/ 666750 h 1734375"/>
                    <a:gd name="connsiteX8" fmla="*/ 3219450 w 3638550"/>
                    <a:gd name="connsiteY8" fmla="*/ 133350 h 1734375"/>
                    <a:gd name="connsiteX9" fmla="*/ 2724150 w 3638550"/>
                    <a:gd name="connsiteY9" fmla="*/ 0 h 1734375"/>
                    <a:gd name="connsiteX10" fmla="*/ 1790700 w 3638550"/>
                    <a:gd name="connsiteY10" fmla="*/ 133350 h 1734375"/>
                    <a:gd name="connsiteX11" fmla="*/ 952500 w 3638550"/>
                    <a:gd name="connsiteY11" fmla="*/ 0 h 1734375"/>
                    <a:gd name="connsiteX12" fmla="*/ 0 w 3638550"/>
                    <a:gd name="connsiteY12" fmla="*/ 0 h 1734375"/>
                    <a:gd name="connsiteX0" fmla="*/ 0 w 3638550"/>
                    <a:gd name="connsiteY0" fmla="*/ 0 h 1734375"/>
                    <a:gd name="connsiteX1" fmla="*/ 19050 w 3638550"/>
                    <a:gd name="connsiteY1" fmla="*/ 1657350 h 1734375"/>
                    <a:gd name="connsiteX2" fmla="*/ 647700 w 3638550"/>
                    <a:gd name="connsiteY2" fmla="*/ 1676400 h 1734375"/>
                    <a:gd name="connsiteX3" fmla="*/ 1485900 w 3638550"/>
                    <a:gd name="connsiteY3" fmla="*/ 1733550 h 1734375"/>
                    <a:gd name="connsiteX4" fmla="*/ 2209800 w 3638550"/>
                    <a:gd name="connsiteY4" fmla="*/ 1619250 h 1734375"/>
                    <a:gd name="connsiteX5" fmla="*/ 3181350 w 3638550"/>
                    <a:gd name="connsiteY5" fmla="*/ 1428750 h 1734375"/>
                    <a:gd name="connsiteX6" fmla="*/ 3486150 w 3638550"/>
                    <a:gd name="connsiteY6" fmla="*/ 1219200 h 1734375"/>
                    <a:gd name="connsiteX7" fmla="*/ 3638550 w 3638550"/>
                    <a:gd name="connsiteY7" fmla="*/ 666750 h 1734375"/>
                    <a:gd name="connsiteX8" fmla="*/ 3219450 w 3638550"/>
                    <a:gd name="connsiteY8" fmla="*/ 133350 h 1734375"/>
                    <a:gd name="connsiteX9" fmla="*/ 2724150 w 3638550"/>
                    <a:gd name="connsiteY9" fmla="*/ 0 h 1734375"/>
                    <a:gd name="connsiteX10" fmla="*/ 1790700 w 3638550"/>
                    <a:gd name="connsiteY10" fmla="*/ 133350 h 1734375"/>
                    <a:gd name="connsiteX11" fmla="*/ 952500 w 3638550"/>
                    <a:gd name="connsiteY11" fmla="*/ 0 h 1734375"/>
                    <a:gd name="connsiteX12" fmla="*/ 0 w 3638550"/>
                    <a:gd name="connsiteY12" fmla="*/ 0 h 1734375"/>
                    <a:gd name="connsiteX0" fmla="*/ 0 w 3581400"/>
                    <a:gd name="connsiteY0" fmla="*/ 0 h 1734375"/>
                    <a:gd name="connsiteX1" fmla="*/ 19050 w 3581400"/>
                    <a:gd name="connsiteY1" fmla="*/ 1657350 h 1734375"/>
                    <a:gd name="connsiteX2" fmla="*/ 647700 w 3581400"/>
                    <a:gd name="connsiteY2" fmla="*/ 1676400 h 1734375"/>
                    <a:gd name="connsiteX3" fmla="*/ 1485900 w 3581400"/>
                    <a:gd name="connsiteY3" fmla="*/ 1733550 h 1734375"/>
                    <a:gd name="connsiteX4" fmla="*/ 2209800 w 3581400"/>
                    <a:gd name="connsiteY4" fmla="*/ 1619250 h 1734375"/>
                    <a:gd name="connsiteX5" fmla="*/ 3181350 w 3581400"/>
                    <a:gd name="connsiteY5" fmla="*/ 1428750 h 1734375"/>
                    <a:gd name="connsiteX6" fmla="*/ 3486150 w 3581400"/>
                    <a:gd name="connsiteY6" fmla="*/ 1219200 h 1734375"/>
                    <a:gd name="connsiteX7" fmla="*/ 3581400 w 3581400"/>
                    <a:gd name="connsiteY7" fmla="*/ 704850 h 1734375"/>
                    <a:gd name="connsiteX8" fmla="*/ 3219450 w 3581400"/>
                    <a:gd name="connsiteY8" fmla="*/ 133350 h 1734375"/>
                    <a:gd name="connsiteX9" fmla="*/ 2724150 w 3581400"/>
                    <a:gd name="connsiteY9" fmla="*/ 0 h 1734375"/>
                    <a:gd name="connsiteX10" fmla="*/ 1790700 w 3581400"/>
                    <a:gd name="connsiteY10" fmla="*/ 133350 h 1734375"/>
                    <a:gd name="connsiteX11" fmla="*/ 952500 w 3581400"/>
                    <a:gd name="connsiteY11" fmla="*/ 0 h 1734375"/>
                    <a:gd name="connsiteX12" fmla="*/ 0 w 3581400"/>
                    <a:gd name="connsiteY12" fmla="*/ 0 h 1734375"/>
                    <a:gd name="connsiteX0" fmla="*/ 0 w 3581400"/>
                    <a:gd name="connsiteY0" fmla="*/ 0 h 1734375"/>
                    <a:gd name="connsiteX1" fmla="*/ 19050 w 3581400"/>
                    <a:gd name="connsiteY1" fmla="*/ 1657350 h 1734375"/>
                    <a:gd name="connsiteX2" fmla="*/ 647700 w 3581400"/>
                    <a:gd name="connsiteY2" fmla="*/ 1676400 h 1734375"/>
                    <a:gd name="connsiteX3" fmla="*/ 1485900 w 3581400"/>
                    <a:gd name="connsiteY3" fmla="*/ 1733550 h 1734375"/>
                    <a:gd name="connsiteX4" fmla="*/ 2209800 w 3581400"/>
                    <a:gd name="connsiteY4" fmla="*/ 1619250 h 1734375"/>
                    <a:gd name="connsiteX5" fmla="*/ 3181350 w 3581400"/>
                    <a:gd name="connsiteY5" fmla="*/ 1428750 h 1734375"/>
                    <a:gd name="connsiteX6" fmla="*/ 3429000 w 3581400"/>
                    <a:gd name="connsiteY6" fmla="*/ 1143000 h 1734375"/>
                    <a:gd name="connsiteX7" fmla="*/ 3581400 w 3581400"/>
                    <a:gd name="connsiteY7" fmla="*/ 704850 h 1734375"/>
                    <a:gd name="connsiteX8" fmla="*/ 3219450 w 3581400"/>
                    <a:gd name="connsiteY8" fmla="*/ 133350 h 1734375"/>
                    <a:gd name="connsiteX9" fmla="*/ 2724150 w 3581400"/>
                    <a:gd name="connsiteY9" fmla="*/ 0 h 1734375"/>
                    <a:gd name="connsiteX10" fmla="*/ 1790700 w 3581400"/>
                    <a:gd name="connsiteY10" fmla="*/ 133350 h 1734375"/>
                    <a:gd name="connsiteX11" fmla="*/ 952500 w 3581400"/>
                    <a:gd name="connsiteY11" fmla="*/ 0 h 1734375"/>
                    <a:gd name="connsiteX12" fmla="*/ 0 w 3581400"/>
                    <a:gd name="connsiteY12" fmla="*/ 0 h 1734375"/>
                    <a:gd name="connsiteX0" fmla="*/ 0 w 3524250"/>
                    <a:gd name="connsiteY0" fmla="*/ 0 h 1734375"/>
                    <a:gd name="connsiteX1" fmla="*/ 19050 w 3524250"/>
                    <a:gd name="connsiteY1" fmla="*/ 1657350 h 1734375"/>
                    <a:gd name="connsiteX2" fmla="*/ 647700 w 3524250"/>
                    <a:gd name="connsiteY2" fmla="*/ 1676400 h 1734375"/>
                    <a:gd name="connsiteX3" fmla="*/ 1485900 w 3524250"/>
                    <a:gd name="connsiteY3" fmla="*/ 1733550 h 1734375"/>
                    <a:gd name="connsiteX4" fmla="*/ 2209800 w 3524250"/>
                    <a:gd name="connsiteY4" fmla="*/ 1619250 h 1734375"/>
                    <a:gd name="connsiteX5" fmla="*/ 3181350 w 3524250"/>
                    <a:gd name="connsiteY5" fmla="*/ 1428750 h 1734375"/>
                    <a:gd name="connsiteX6" fmla="*/ 3429000 w 3524250"/>
                    <a:gd name="connsiteY6" fmla="*/ 1143000 h 1734375"/>
                    <a:gd name="connsiteX7" fmla="*/ 3524250 w 3524250"/>
                    <a:gd name="connsiteY7" fmla="*/ 590550 h 1734375"/>
                    <a:gd name="connsiteX8" fmla="*/ 3219450 w 3524250"/>
                    <a:gd name="connsiteY8" fmla="*/ 133350 h 1734375"/>
                    <a:gd name="connsiteX9" fmla="*/ 2724150 w 3524250"/>
                    <a:gd name="connsiteY9" fmla="*/ 0 h 1734375"/>
                    <a:gd name="connsiteX10" fmla="*/ 1790700 w 3524250"/>
                    <a:gd name="connsiteY10" fmla="*/ 133350 h 1734375"/>
                    <a:gd name="connsiteX11" fmla="*/ 952500 w 3524250"/>
                    <a:gd name="connsiteY11" fmla="*/ 0 h 1734375"/>
                    <a:gd name="connsiteX12" fmla="*/ 0 w 3524250"/>
                    <a:gd name="connsiteY12" fmla="*/ 0 h 173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524250" h="1734375">
                      <a:moveTo>
                        <a:pt x="0" y="0"/>
                      </a:moveTo>
                      <a:lnTo>
                        <a:pt x="19050" y="1657350"/>
                      </a:lnTo>
                      <a:lnTo>
                        <a:pt x="647700" y="1676400"/>
                      </a:lnTo>
                      <a:cubicBezTo>
                        <a:pt x="892175" y="1666875"/>
                        <a:pt x="1225550" y="1743075"/>
                        <a:pt x="1485900" y="1733550"/>
                      </a:cubicBezTo>
                      <a:cubicBezTo>
                        <a:pt x="1746250" y="1724025"/>
                        <a:pt x="1892300" y="1708150"/>
                        <a:pt x="2209800" y="1619250"/>
                      </a:cubicBezTo>
                      <a:cubicBezTo>
                        <a:pt x="2603500" y="1479550"/>
                        <a:pt x="2787650" y="1568450"/>
                        <a:pt x="3181350" y="1428750"/>
                      </a:cubicBezTo>
                      <a:lnTo>
                        <a:pt x="3429000" y="1143000"/>
                      </a:lnTo>
                      <a:lnTo>
                        <a:pt x="3524250" y="590550"/>
                      </a:lnTo>
                      <a:cubicBezTo>
                        <a:pt x="3365500" y="482600"/>
                        <a:pt x="3378200" y="241300"/>
                        <a:pt x="3219450" y="133350"/>
                      </a:cubicBezTo>
                      <a:lnTo>
                        <a:pt x="2724150" y="0"/>
                      </a:lnTo>
                      <a:cubicBezTo>
                        <a:pt x="2425700" y="0"/>
                        <a:pt x="2089150" y="133350"/>
                        <a:pt x="1790700" y="133350"/>
                      </a:cubicBezTo>
                      <a:cubicBezTo>
                        <a:pt x="1473200" y="114300"/>
                        <a:pt x="1270000" y="19050"/>
                        <a:pt x="95250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0" name="Freeform 49"/>
                <p:cNvSpPr/>
                <p:nvPr/>
              </p:nvSpPr>
              <p:spPr bwMode="auto">
                <a:xfrm flipH="1">
                  <a:off x="457200" y="3752025"/>
                  <a:ext cx="3524250" cy="1734375"/>
                </a:xfrm>
                <a:custGeom>
                  <a:avLst/>
                  <a:gdLst>
                    <a:gd name="connsiteX0" fmla="*/ 0 w 3695700"/>
                    <a:gd name="connsiteY0" fmla="*/ 0 h 1676400"/>
                    <a:gd name="connsiteX1" fmla="*/ 19050 w 3695700"/>
                    <a:gd name="connsiteY1" fmla="*/ 1657350 h 1676400"/>
                    <a:gd name="connsiteX2" fmla="*/ 647700 w 3695700"/>
                    <a:gd name="connsiteY2" fmla="*/ 1676400 h 1676400"/>
                    <a:gd name="connsiteX3" fmla="*/ 3562350 w 3695700"/>
                    <a:gd name="connsiteY3" fmla="*/ 1257300 h 1676400"/>
                    <a:gd name="connsiteX4" fmla="*/ 3695700 w 3695700"/>
                    <a:gd name="connsiteY4" fmla="*/ 685800 h 1676400"/>
                    <a:gd name="connsiteX5" fmla="*/ 2724150 w 3695700"/>
                    <a:gd name="connsiteY5" fmla="*/ 0 h 1676400"/>
                    <a:gd name="connsiteX6" fmla="*/ 0 w 3695700"/>
                    <a:gd name="connsiteY6" fmla="*/ 0 h 1676400"/>
                    <a:gd name="connsiteX0" fmla="*/ 0 w 3695700"/>
                    <a:gd name="connsiteY0" fmla="*/ 0 h 1676400"/>
                    <a:gd name="connsiteX1" fmla="*/ 19050 w 3695700"/>
                    <a:gd name="connsiteY1" fmla="*/ 1657350 h 1676400"/>
                    <a:gd name="connsiteX2" fmla="*/ 647700 w 3695700"/>
                    <a:gd name="connsiteY2" fmla="*/ 1676400 h 1676400"/>
                    <a:gd name="connsiteX3" fmla="*/ 2209800 w 3695700"/>
                    <a:gd name="connsiteY3" fmla="*/ 1619250 h 1676400"/>
                    <a:gd name="connsiteX4" fmla="*/ 3562350 w 3695700"/>
                    <a:gd name="connsiteY4" fmla="*/ 1257300 h 1676400"/>
                    <a:gd name="connsiteX5" fmla="*/ 3695700 w 3695700"/>
                    <a:gd name="connsiteY5" fmla="*/ 685800 h 1676400"/>
                    <a:gd name="connsiteX6" fmla="*/ 2724150 w 3695700"/>
                    <a:gd name="connsiteY6" fmla="*/ 0 h 1676400"/>
                    <a:gd name="connsiteX7" fmla="*/ 0 w 3695700"/>
                    <a:gd name="connsiteY7" fmla="*/ 0 h 1676400"/>
                    <a:gd name="connsiteX0" fmla="*/ 0 w 3695700"/>
                    <a:gd name="connsiteY0" fmla="*/ 0 h 1676400"/>
                    <a:gd name="connsiteX1" fmla="*/ 19050 w 3695700"/>
                    <a:gd name="connsiteY1" fmla="*/ 1657350 h 1676400"/>
                    <a:gd name="connsiteX2" fmla="*/ 647700 w 3695700"/>
                    <a:gd name="connsiteY2" fmla="*/ 1676400 h 1676400"/>
                    <a:gd name="connsiteX3" fmla="*/ 2209800 w 3695700"/>
                    <a:gd name="connsiteY3" fmla="*/ 1619250 h 1676400"/>
                    <a:gd name="connsiteX4" fmla="*/ 3486150 w 3695700"/>
                    <a:gd name="connsiteY4" fmla="*/ 1219200 h 1676400"/>
                    <a:gd name="connsiteX5" fmla="*/ 3695700 w 3695700"/>
                    <a:gd name="connsiteY5" fmla="*/ 685800 h 1676400"/>
                    <a:gd name="connsiteX6" fmla="*/ 2724150 w 3695700"/>
                    <a:gd name="connsiteY6" fmla="*/ 0 h 1676400"/>
                    <a:gd name="connsiteX7" fmla="*/ 0 w 3695700"/>
                    <a:gd name="connsiteY7" fmla="*/ 0 h 1676400"/>
                    <a:gd name="connsiteX0" fmla="*/ 0 w 3638550"/>
                    <a:gd name="connsiteY0" fmla="*/ 0 h 1676400"/>
                    <a:gd name="connsiteX1" fmla="*/ 19050 w 3638550"/>
                    <a:gd name="connsiteY1" fmla="*/ 1657350 h 1676400"/>
                    <a:gd name="connsiteX2" fmla="*/ 647700 w 3638550"/>
                    <a:gd name="connsiteY2" fmla="*/ 1676400 h 1676400"/>
                    <a:gd name="connsiteX3" fmla="*/ 2209800 w 3638550"/>
                    <a:gd name="connsiteY3" fmla="*/ 1619250 h 1676400"/>
                    <a:gd name="connsiteX4" fmla="*/ 3486150 w 3638550"/>
                    <a:gd name="connsiteY4" fmla="*/ 1219200 h 1676400"/>
                    <a:gd name="connsiteX5" fmla="*/ 3638550 w 3638550"/>
                    <a:gd name="connsiteY5" fmla="*/ 666750 h 1676400"/>
                    <a:gd name="connsiteX6" fmla="*/ 2724150 w 3638550"/>
                    <a:gd name="connsiteY6" fmla="*/ 0 h 1676400"/>
                    <a:gd name="connsiteX7" fmla="*/ 0 w 3638550"/>
                    <a:gd name="connsiteY7" fmla="*/ 0 h 1676400"/>
                    <a:gd name="connsiteX0" fmla="*/ 0 w 3638550"/>
                    <a:gd name="connsiteY0" fmla="*/ 0 h 1676400"/>
                    <a:gd name="connsiteX1" fmla="*/ 19050 w 3638550"/>
                    <a:gd name="connsiteY1" fmla="*/ 1657350 h 1676400"/>
                    <a:gd name="connsiteX2" fmla="*/ 647700 w 3638550"/>
                    <a:gd name="connsiteY2" fmla="*/ 1676400 h 1676400"/>
                    <a:gd name="connsiteX3" fmla="*/ 2209800 w 3638550"/>
                    <a:gd name="connsiteY3" fmla="*/ 1619250 h 1676400"/>
                    <a:gd name="connsiteX4" fmla="*/ 3486150 w 3638550"/>
                    <a:gd name="connsiteY4" fmla="*/ 1219200 h 1676400"/>
                    <a:gd name="connsiteX5" fmla="*/ 3638550 w 3638550"/>
                    <a:gd name="connsiteY5" fmla="*/ 666750 h 1676400"/>
                    <a:gd name="connsiteX6" fmla="*/ 3219450 w 3638550"/>
                    <a:gd name="connsiteY6" fmla="*/ 133350 h 1676400"/>
                    <a:gd name="connsiteX7" fmla="*/ 2724150 w 3638550"/>
                    <a:gd name="connsiteY7" fmla="*/ 0 h 1676400"/>
                    <a:gd name="connsiteX8" fmla="*/ 0 w 3638550"/>
                    <a:gd name="connsiteY8" fmla="*/ 0 h 1676400"/>
                    <a:gd name="connsiteX0" fmla="*/ 0 w 3638550"/>
                    <a:gd name="connsiteY0" fmla="*/ 0 h 1676400"/>
                    <a:gd name="connsiteX1" fmla="*/ 19050 w 3638550"/>
                    <a:gd name="connsiteY1" fmla="*/ 1657350 h 1676400"/>
                    <a:gd name="connsiteX2" fmla="*/ 647700 w 3638550"/>
                    <a:gd name="connsiteY2" fmla="*/ 1676400 h 1676400"/>
                    <a:gd name="connsiteX3" fmla="*/ 2209800 w 3638550"/>
                    <a:gd name="connsiteY3" fmla="*/ 1619250 h 1676400"/>
                    <a:gd name="connsiteX4" fmla="*/ 3486150 w 3638550"/>
                    <a:gd name="connsiteY4" fmla="*/ 1219200 h 1676400"/>
                    <a:gd name="connsiteX5" fmla="*/ 3638550 w 3638550"/>
                    <a:gd name="connsiteY5" fmla="*/ 666750 h 1676400"/>
                    <a:gd name="connsiteX6" fmla="*/ 3219450 w 3638550"/>
                    <a:gd name="connsiteY6" fmla="*/ 133350 h 1676400"/>
                    <a:gd name="connsiteX7" fmla="*/ 2724150 w 3638550"/>
                    <a:gd name="connsiteY7" fmla="*/ 0 h 1676400"/>
                    <a:gd name="connsiteX8" fmla="*/ 1790700 w 3638550"/>
                    <a:gd name="connsiteY8" fmla="*/ 133350 h 1676400"/>
                    <a:gd name="connsiteX9" fmla="*/ 0 w 3638550"/>
                    <a:gd name="connsiteY9" fmla="*/ 0 h 1676400"/>
                    <a:gd name="connsiteX0" fmla="*/ 0 w 3638550"/>
                    <a:gd name="connsiteY0" fmla="*/ 0 h 1676400"/>
                    <a:gd name="connsiteX1" fmla="*/ 19050 w 3638550"/>
                    <a:gd name="connsiteY1" fmla="*/ 1657350 h 1676400"/>
                    <a:gd name="connsiteX2" fmla="*/ 647700 w 3638550"/>
                    <a:gd name="connsiteY2" fmla="*/ 1676400 h 1676400"/>
                    <a:gd name="connsiteX3" fmla="*/ 2209800 w 3638550"/>
                    <a:gd name="connsiteY3" fmla="*/ 1619250 h 1676400"/>
                    <a:gd name="connsiteX4" fmla="*/ 3486150 w 3638550"/>
                    <a:gd name="connsiteY4" fmla="*/ 1219200 h 1676400"/>
                    <a:gd name="connsiteX5" fmla="*/ 3638550 w 3638550"/>
                    <a:gd name="connsiteY5" fmla="*/ 666750 h 1676400"/>
                    <a:gd name="connsiteX6" fmla="*/ 3219450 w 3638550"/>
                    <a:gd name="connsiteY6" fmla="*/ 133350 h 1676400"/>
                    <a:gd name="connsiteX7" fmla="*/ 2724150 w 3638550"/>
                    <a:gd name="connsiteY7" fmla="*/ 0 h 1676400"/>
                    <a:gd name="connsiteX8" fmla="*/ 1790700 w 3638550"/>
                    <a:gd name="connsiteY8" fmla="*/ 133350 h 1676400"/>
                    <a:gd name="connsiteX9" fmla="*/ 952500 w 3638550"/>
                    <a:gd name="connsiteY9" fmla="*/ 0 h 1676400"/>
                    <a:gd name="connsiteX10" fmla="*/ 0 w 3638550"/>
                    <a:gd name="connsiteY10" fmla="*/ 0 h 1676400"/>
                    <a:gd name="connsiteX0" fmla="*/ 0 w 3638550"/>
                    <a:gd name="connsiteY0" fmla="*/ 0 h 1734375"/>
                    <a:gd name="connsiteX1" fmla="*/ 19050 w 3638550"/>
                    <a:gd name="connsiteY1" fmla="*/ 1657350 h 1734375"/>
                    <a:gd name="connsiteX2" fmla="*/ 647700 w 3638550"/>
                    <a:gd name="connsiteY2" fmla="*/ 1676400 h 1734375"/>
                    <a:gd name="connsiteX3" fmla="*/ 1485900 w 3638550"/>
                    <a:gd name="connsiteY3" fmla="*/ 1733550 h 1734375"/>
                    <a:gd name="connsiteX4" fmla="*/ 2209800 w 3638550"/>
                    <a:gd name="connsiteY4" fmla="*/ 1619250 h 1734375"/>
                    <a:gd name="connsiteX5" fmla="*/ 3486150 w 3638550"/>
                    <a:gd name="connsiteY5" fmla="*/ 1219200 h 1734375"/>
                    <a:gd name="connsiteX6" fmla="*/ 3638550 w 3638550"/>
                    <a:gd name="connsiteY6" fmla="*/ 666750 h 1734375"/>
                    <a:gd name="connsiteX7" fmla="*/ 3219450 w 3638550"/>
                    <a:gd name="connsiteY7" fmla="*/ 133350 h 1734375"/>
                    <a:gd name="connsiteX8" fmla="*/ 2724150 w 3638550"/>
                    <a:gd name="connsiteY8" fmla="*/ 0 h 1734375"/>
                    <a:gd name="connsiteX9" fmla="*/ 1790700 w 3638550"/>
                    <a:gd name="connsiteY9" fmla="*/ 133350 h 1734375"/>
                    <a:gd name="connsiteX10" fmla="*/ 952500 w 3638550"/>
                    <a:gd name="connsiteY10" fmla="*/ 0 h 1734375"/>
                    <a:gd name="connsiteX11" fmla="*/ 0 w 3638550"/>
                    <a:gd name="connsiteY11" fmla="*/ 0 h 1734375"/>
                    <a:gd name="connsiteX0" fmla="*/ 0 w 3638550"/>
                    <a:gd name="connsiteY0" fmla="*/ 0 h 1734375"/>
                    <a:gd name="connsiteX1" fmla="*/ 19050 w 3638550"/>
                    <a:gd name="connsiteY1" fmla="*/ 1657350 h 1734375"/>
                    <a:gd name="connsiteX2" fmla="*/ 647700 w 3638550"/>
                    <a:gd name="connsiteY2" fmla="*/ 1676400 h 1734375"/>
                    <a:gd name="connsiteX3" fmla="*/ 1485900 w 3638550"/>
                    <a:gd name="connsiteY3" fmla="*/ 1733550 h 1734375"/>
                    <a:gd name="connsiteX4" fmla="*/ 2209800 w 3638550"/>
                    <a:gd name="connsiteY4" fmla="*/ 1619250 h 1734375"/>
                    <a:gd name="connsiteX5" fmla="*/ 3219450 w 3638550"/>
                    <a:gd name="connsiteY5" fmla="*/ 1143000 h 1734375"/>
                    <a:gd name="connsiteX6" fmla="*/ 3486150 w 3638550"/>
                    <a:gd name="connsiteY6" fmla="*/ 1219200 h 1734375"/>
                    <a:gd name="connsiteX7" fmla="*/ 3638550 w 3638550"/>
                    <a:gd name="connsiteY7" fmla="*/ 666750 h 1734375"/>
                    <a:gd name="connsiteX8" fmla="*/ 3219450 w 3638550"/>
                    <a:gd name="connsiteY8" fmla="*/ 133350 h 1734375"/>
                    <a:gd name="connsiteX9" fmla="*/ 2724150 w 3638550"/>
                    <a:gd name="connsiteY9" fmla="*/ 0 h 1734375"/>
                    <a:gd name="connsiteX10" fmla="*/ 1790700 w 3638550"/>
                    <a:gd name="connsiteY10" fmla="*/ 133350 h 1734375"/>
                    <a:gd name="connsiteX11" fmla="*/ 952500 w 3638550"/>
                    <a:gd name="connsiteY11" fmla="*/ 0 h 1734375"/>
                    <a:gd name="connsiteX12" fmla="*/ 0 w 3638550"/>
                    <a:gd name="connsiteY12" fmla="*/ 0 h 1734375"/>
                    <a:gd name="connsiteX0" fmla="*/ 0 w 3638550"/>
                    <a:gd name="connsiteY0" fmla="*/ 0 h 1734375"/>
                    <a:gd name="connsiteX1" fmla="*/ 19050 w 3638550"/>
                    <a:gd name="connsiteY1" fmla="*/ 1657350 h 1734375"/>
                    <a:gd name="connsiteX2" fmla="*/ 647700 w 3638550"/>
                    <a:gd name="connsiteY2" fmla="*/ 1676400 h 1734375"/>
                    <a:gd name="connsiteX3" fmla="*/ 1485900 w 3638550"/>
                    <a:gd name="connsiteY3" fmla="*/ 1733550 h 1734375"/>
                    <a:gd name="connsiteX4" fmla="*/ 2209800 w 3638550"/>
                    <a:gd name="connsiteY4" fmla="*/ 1619250 h 1734375"/>
                    <a:gd name="connsiteX5" fmla="*/ 3181350 w 3638550"/>
                    <a:gd name="connsiteY5" fmla="*/ 1428750 h 1734375"/>
                    <a:gd name="connsiteX6" fmla="*/ 3486150 w 3638550"/>
                    <a:gd name="connsiteY6" fmla="*/ 1219200 h 1734375"/>
                    <a:gd name="connsiteX7" fmla="*/ 3638550 w 3638550"/>
                    <a:gd name="connsiteY7" fmla="*/ 666750 h 1734375"/>
                    <a:gd name="connsiteX8" fmla="*/ 3219450 w 3638550"/>
                    <a:gd name="connsiteY8" fmla="*/ 133350 h 1734375"/>
                    <a:gd name="connsiteX9" fmla="*/ 2724150 w 3638550"/>
                    <a:gd name="connsiteY9" fmla="*/ 0 h 1734375"/>
                    <a:gd name="connsiteX10" fmla="*/ 1790700 w 3638550"/>
                    <a:gd name="connsiteY10" fmla="*/ 133350 h 1734375"/>
                    <a:gd name="connsiteX11" fmla="*/ 952500 w 3638550"/>
                    <a:gd name="connsiteY11" fmla="*/ 0 h 1734375"/>
                    <a:gd name="connsiteX12" fmla="*/ 0 w 3638550"/>
                    <a:gd name="connsiteY12" fmla="*/ 0 h 1734375"/>
                    <a:gd name="connsiteX0" fmla="*/ 0 w 3581400"/>
                    <a:gd name="connsiteY0" fmla="*/ 0 h 1734375"/>
                    <a:gd name="connsiteX1" fmla="*/ 19050 w 3581400"/>
                    <a:gd name="connsiteY1" fmla="*/ 1657350 h 1734375"/>
                    <a:gd name="connsiteX2" fmla="*/ 647700 w 3581400"/>
                    <a:gd name="connsiteY2" fmla="*/ 1676400 h 1734375"/>
                    <a:gd name="connsiteX3" fmla="*/ 1485900 w 3581400"/>
                    <a:gd name="connsiteY3" fmla="*/ 1733550 h 1734375"/>
                    <a:gd name="connsiteX4" fmla="*/ 2209800 w 3581400"/>
                    <a:gd name="connsiteY4" fmla="*/ 1619250 h 1734375"/>
                    <a:gd name="connsiteX5" fmla="*/ 3181350 w 3581400"/>
                    <a:gd name="connsiteY5" fmla="*/ 1428750 h 1734375"/>
                    <a:gd name="connsiteX6" fmla="*/ 3486150 w 3581400"/>
                    <a:gd name="connsiteY6" fmla="*/ 1219200 h 1734375"/>
                    <a:gd name="connsiteX7" fmla="*/ 3581400 w 3581400"/>
                    <a:gd name="connsiteY7" fmla="*/ 704850 h 1734375"/>
                    <a:gd name="connsiteX8" fmla="*/ 3219450 w 3581400"/>
                    <a:gd name="connsiteY8" fmla="*/ 133350 h 1734375"/>
                    <a:gd name="connsiteX9" fmla="*/ 2724150 w 3581400"/>
                    <a:gd name="connsiteY9" fmla="*/ 0 h 1734375"/>
                    <a:gd name="connsiteX10" fmla="*/ 1790700 w 3581400"/>
                    <a:gd name="connsiteY10" fmla="*/ 133350 h 1734375"/>
                    <a:gd name="connsiteX11" fmla="*/ 952500 w 3581400"/>
                    <a:gd name="connsiteY11" fmla="*/ 0 h 1734375"/>
                    <a:gd name="connsiteX12" fmla="*/ 0 w 3581400"/>
                    <a:gd name="connsiteY12" fmla="*/ 0 h 1734375"/>
                    <a:gd name="connsiteX0" fmla="*/ 0 w 3581400"/>
                    <a:gd name="connsiteY0" fmla="*/ 0 h 1734375"/>
                    <a:gd name="connsiteX1" fmla="*/ 19050 w 3581400"/>
                    <a:gd name="connsiteY1" fmla="*/ 1657350 h 1734375"/>
                    <a:gd name="connsiteX2" fmla="*/ 647700 w 3581400"/>
                    <a:gd name="connsiteY2" fmla="*/ 1676400 h 1734375"/>
                    <a:gd name="connsiteX3" fmla="*/ 1485900 w 3581400"/>
                    <a:gd name="connsiteY3" fmla="*/ 1733550 h 1734375"/>
                    <a:gd name="connsiteX4" fmla="*/ 2209800 w 3581400"/>
                    <a:gd name="connsiteY4" fmla="*/ 1619250 h 1734375"/>
                    <a:gd name="connsiteX5" fmla="*/ 3181350 w 3581400"/>
                    <a:gd name="connsiteY5" fmla="*/ 1428750 h 1734375"/>
                    <a:gd name="connsiteX6" fmla="*/ 3429000 w 3581400"/>
                    <a:gd name="connsiteY6" fmla="*/ 1143000 h 1734375"/>
                    <a:gd name="connsiteX7" fmla="*/ 3581400 w 3581400"/>
                    <a:gd name="connsiteY7" fmla="*/ 704850 h 1734375"/>
                    <a:gd name="connsiteX8" fmla="*/ 3219450 w 3581400"/>
                    <a:gd name="connsiteY8" fmla="*/ 133350 h 1734375"/>
                    <a:gd name="connsiteX9" fmla="*/ 2724150 w 3581400"/>
                    <a:gd name="connsiteY9" fmla="*/ 0 h 1734375"/>
                    <a:gd name="connsiteX10" fmla="*/ 1790700 w 3581400"/>
                    <a:gd name="connsiteY10" fmla="*/ 133350 h 1734375"/>
                    <a:gd name="connsiteX11" fmla="*/ 952500 w 3581400"/>
                    <a:gd name="connsiteY11" fmla="*/ 0 h 1734375"/>
                    <a:gd name="connsiteX12" fmla="*/ 0 w 3581400"/>
                    <a:gd name="connsiteY12" fmla="*/ 0 h 1734375"/>
                    <a:gd name="connsiteX0" fmla="*/ 0 w 3524250"/>
                    <a:gd name="connsiteY0" fmla="*/ 0 h 1734375"/>
                    <a:gd name="connsiteX1" fmla="*/ 19050 w 3524250"/>
                    <a:gd name="connsiteY1" fmla="*/ 1657350 h 1734375"/>
                    <a:gd name="connsiteX2" fmla="*/ 647700 w 3524250"/>
                    <a:gd name="connsiteY2" fmla="*/ 1676400 h 1734375"/>
                    <a:gd name="connsiteX3" fmla="*/ 1485900 w 3524250"/>
                    <a:gd name="connsiteY3" fmla="*/ 1733550 h 1734375"/>
                    <a:gd name="connsiteX4" fmla="*/ 2209800 w 3524250"/>
                    <a:gd name="connsiteY4" fmla="*/ 1619250 h 1734375"/>
                    <a:gd name="connsiteX5" fmla="*/ 3181350 w 3524250"/>
                    <a:gd name="connsiteY5" fmla="*/ 1428750 h 1734375"/>
                    <a:gd name="connsiteX6" fmla="*/ 3429000 w 3524250"/>
                    <a:gd name="connsiteY6" fmla="*/ 1143000 h 1734375"/>
                    <a:gd name="connsiteX7" fmla="*/ 3524250 w 3524250"/>
                    <a:gd name="connsiteY7" fmla="*/ 590550 h 1734375"/>
                    <a:gd name="connsiteX8" fmla="*/ 3219450 w 3524250"/>
                    <a:gd name="connsiteY8" fmla="*/ 133350 h 1734375"/>
                    <a:gd name="connsiteX9" fmla="*/ 2724150 w 3524250"/>
                    <a:gd name="connsiteY9" fmla="*/ 0 h 1734375"/>
                    <a:gd name="connsiteX10" fmla="*/ 1790700 w 3524250"/>
                    <a:gd name="connsiteY10" fmla="*/ 133350 h 1734375"/>
                    <a:gd name="connsiteX11" fmla="*/ 952500 w 3524250"/>
                    <a:gd name="connsiteY11" fmla="*/ 0 h 1734375"/>
                    <a:gd name="connsiteX12" fmla="*/ 0 w 3524250"/>
                    <a:gd name="connsiteY12" fmla="*/ 0 h 173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524250" h="1734375">
                      <a:moveTo>
                        <a:pt x="0" y="0"/>
                      </a:moveTo>
                      <a:lnTo>
                        <a:pt x="19050" y="1657350"/>
                      </a:lnTo>
                      <a:lnTo>
                        <a:pt x="647700" y="1676400"/>
                      </a:lnTo>
                      <a:cubicBezTo>
                        <a:pt x="892175" y="1666875"/>
                        <a:pt x="1225550" y="1743075"/>
                        <a:pt x="1485900" y="1733550"/>
                      </a:cubicBezTo>
                      <a:cubicBezTo>
                        <a:pt x="1746250" y="1724025"/>
                        <a:pt x="1892300" y="1708150"/>
                        <a:pt x="2209800" y="1619250"/>
                      </a:cubicBezTo>
                      <a:cubicBezTo>
                        <a:pt x="2603500" y="1479550"/>
                        <a:pt x="2787650" y="1568450"/>
                        <a:pt x="3181350" y="1428750"/>
                      </a:cubicBezTo>
                      <a:lnTo>
                        <a:pt x="3429000" y="1143000"/>
                      </a:lnTo>
                      <a:lnTo>
                        <a:pt x="3524250" y="590550"/>
                      </a:lnTo>
                      <a:cubicBezTo>
                        <a:pt x="3365500" y="482600"/>
                        <a:pt x="3378200" y="241300"/>
                        <a:pt x="3219450" y="133350"/>
                      </a:cubicBezTo>
                      <a:lnTo>
                        <a:pt x="2724150" y="0"/>
                      </a:lnTo>
                      <a:cubicBezTo>
                        <a:pt x="2425700" y="0"/>
                        <a:pt x="2089150" y="133350"/>
                        <a:pt x="1790700" y="133350"/>
                      </a:cubicBezTo>
                      <a:cubicBezTo>
                        <a:pt x="1473200" y="114300"/>
                        <a:pt x="1270000" y="19050"/>
                        <a:pt x="95250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41" name="Text Box 2"/>
            <p:cNvSpPr txBox="1">
              <a:spLocks noChangeArrowheads="1"/>
            </p:cNvSpPr>
            <p:nvPr/>
          </p:nvSpPr>
          <p:spPr bwMode="auto">
            <a:xfrm>
              <a:off x="3951540" y="3502825"/>
              <a:ext cx="123881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latin typeface="Arial"/>
                  <a:ea typeface="PMingLiU"/>
                  <a:cs typeface="Times New Roman"/>
                </a:rPr>
                <a:t>                      </a:t>
              </a:r>
              <a:r>
                <a:rPr lang="en-US" dirty="0" smtClean="0">
                  <a:solidFill>
                    <a:schemeClr val="bg2"/>
                  </a:solidFill>
                  <a:latin typeface="Arial"/>
                  <a:ea typeface="PMingLiU"/>
                  <a:cs typeface="Times New Roman"/>
                </a:rPr>
                <a:t>Nano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chemeClr val="bg2"/>
                  </a:solidFill>
                  <a:latin typeface="Arial"/>
                  <a:ea typeface="PMingLiU"/>
                  <a:cs typeface="Times New Roman"/>
                </a:rPr>
                <a:t>Coating</a:t>
              </a:r>
              <a:endParaRPr lang="en-US" dirty="0">
                <a:solidFill>
                  <a:schemeClr val="bg2"/>
                </a:solidFill>
                <a:effectLst/>
                <a:latin typeface="Calibri"/>
                <a:ea typeface="PMingLiU"/>
                <a:cs typeface="Times New Roman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848094" y="3657598"/>
            <a:ext cx="1273641" cy="1295401"/>
            <a:chOff x="3888978" y="3217908"/>
            <a:chExt cx="1238924" cy="1295401"/>
          </a:xfrm>
        </p:grpSpPr>
        <p:grpSp>
          <p:nvGrpSpPr>
            <p:cNvPr id="5" name="Group 4"/>
            <p:cNvGrpSpPr/>
            <p:nvPr/>
          </p:nvGrpSpPr>
          <p:grpSpPr>
            <a:xfrm>
              <a:off x="3888978" y="3217908"/>
              <a:ext cx="1238924" cy="1295401"/>
              <a:chOff x="3438848" y="4419597"/>
              <a:chExt cx="1238924" cy="1295401"/>
            </a:xfrm>
          </p:grpSpPr>
          <p:sp>
            <p:nvSpPr>
              <p:cNvPr id="3" name="Arc 2"/>
              <p:cNvSpPr/>
              <p:nvPr/>
            </p:nvSpPr>
            <p:spPr bwMode="auto">
              <a:xfrm rot="5400000" flipH="1">
                <a:off x="3395698" y="4499815"/>
                <a:ext cx="1295401" cy="1134966"/>
              </a:xfrm>
              <a:prstGeom prst="arc">
                <a:avLst>
                  <a:gd name="adj1" fmla="val 16199987"/>
                  <a:gd name="adj2" fmla="val 0"/>
                </a:avLst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" name="Arc 7"/>
              <p:cNvSpPr/>
              <p:nvPr/>
            </p:nvSpPr>
            <p:spPr bwMode="auto">
              <a:xfrm rot="16200000">
                <a:off x="3426868" y="4431580"/>
                <a:ext cx="1262883" cy="1238924"/>
              </a:xfrm>
              <a:prstGeom prst="arc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4037232" y="3370310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>
                <a:buFontTx/>
                <a:buNone/>
              </a:pPr>
              <a:r>
                <a:rPr lang="en-US" altLang="en-US" sz="1600" dirty="0" smtClean="0">
                  <a:solidFill>
                    <a:srgbClr val="FF0000"/>
                  </a:solidFill>
                  <a:sym typeface="Symbol" pitchFamily="18" charset="2"/>
                </a:rPr>
                <a:t>  </a:t>
              </a:r>
              <a:r>
                <a:rPr lang="en-US" altLang="en-US" sz="1600" dirty="0" smtClean="0">
                  <a:solidFill>
                    <a:schemeClr val="bg2"/>
                  </a:solidFill>
                  <a:sym typeface="Symbol" pitchFamily="18" charset="2"/>
                </a:rPr>
                <a:t>QED</a:t>
              </a:r>
            </a:p>
            <a:p>
              <a:pPr marL="0" indent="0">
                <a:buFontTx/>
                <a:buNone/>
              </a:pPr>
              <a:r>
                <a:rPr lang="en-US" altLang="en-US" sz="1600" dirty="0" smtClean="0">
                  <a:solidFill>
                    <a:schemeClr val="bg2"/>
                  </a:solidFill>
                  <a:sym typeface="Symbol" pitchFamily="18" charset="2"/>
                </a:rPr>
                <a:t>d = /2</a:t>
              </a:r>
              <a:r>
                <a:rPr lang="en-US" altLang="en-US" sz="1600" dirty="0" smtClean="0">
                  <a:solidFill>
                    <a:srgbClr val="FF0000"/>
                  </a:solidFill>
                  <a:sym typeface="Symbol" pitchFamily="18" charset="2"/>
                </a:rPr>
                <a:t>  </a:t>
              </a:r>
              <a:endParaRPr lang="en-US" altLang="en-US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908966" y="3355181"/>
            <a:ext cx="1222871" cy="677960"/>
            <a:chOff x="-1" y="8956"/>
            <a:chExt cx="632968" cy="350783"/>
          </a:xfrm>
        </p:grpSpPr>
        <p:sp>
          <p:nvSpPr>
            <p:cNvPr id="48" name="Text Box 2"/>
            <p:cNvSpPr txBox="1">
              <a:spLocks noChangeArrowheads="1"/>
            </p:cNvSpPr>
            <p:nvPr/>
          </p:nvSpPr>
          <p:spPr bwMode="auto">
            <a:xfrm>
              <a:off x="-1" y="8956"/>
              <a:ext cx="632968" cy="230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 smtClean="0">
                  <a:effectLst/>
                  <a:latin typeface="Arial"/>
                  <a:ea typeface="PMingLiU"/>
                  <a:cs typeface="Times New Roman"/>
                </a:rPr>
                <a:t>Heat</a:t>
              </a:r>
              <a:endParaRPr lang="en-US" sz="2000" dirty="0">
                <a:effectLst/>
                <a:latin typeface="Calibri"/>
                <a:ea typeface="PMingLiU"/>
                <a:cs typeface="Times New Roman"/>
              </a:endParaRPr>
            </a:p>
          </p:txBody>
        </p:sp>
        <p:sp>
          <p:nvSpPr>
            <p:cNvPr id="49" name="Right Arrow 48"/>
            <p:cNvSpPr/>
            <p:nvPr/>
          </p:nvSpPr>
          <p:spPr>
            <a:xfrm>
              <a:off x="88651" y="217188"/>
              <a:ext cx="224287" cy="14255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28805" y="4943561"/>
            <a:ext cx="5496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000" b="1" dirty="0" smtClean="0">
                <a:solidFill>
                  <a:schemeClr val="tx2"/>
                </a:solidFill>
              </a:rPr>
              <a:t>QED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000" b="1" dirty="0">
                <a:sym typeface="Symbol"/>
              </a:rPr>
              <a:t> </a:t>
            </a:r>
            <a:r>
              <a:rPr lang="en-US" altLang="en-US" sz="2000" dirty="0">
                <a:sym typeface="Symbol"/>
              </a:rPr>
              <a:t>100 % efficiency  </a:t>
            </a:r>
            <a:r>
              <a:rPr lang="en-US" altLang="en-US" sz="2000" b="1" dirty="0">
                <a:sym typeface="Symbol"/>
              </a:rPr>
              <a:t>&gt;&gt; </a:t>
            </a:r>
            <a:r>
              <a:rPr lang="en-US" altLang="en-US" sz="2000" b="1" dirty="0">
                <a:solidFill>
                  <a:schemeClr val="tx2"/>
                </a:solidFill>
                <a:sym typeface="Symbol"/>
              </a:rPr>
              <a:t>LEDs </a:t>
            </a:r>
            <a:r>
              <a:rPr lang="en-US" altLang="en-US" sz="2000" b="1" dirty="0" smtClean="0">
                <a:solidFill>
                  <a:schemeClr val="tx2"/>
                </a:solidFill>
                <a:sym typeface="Symbol"/>
              </a:rPr>
              <a:t>!!!</a:t>
            </a:r>
          </a:p>
          <a:p>
            <a:pPr algn="ctr"/>
            <a:r>
              <a:rPr lang="en-US" altLang="en-US" sz="2000" b="1" dirty="0" smtClean="0">
                <a:solidFill>
                  <a:schemeClr val="tx2"/>
                </a:solidFill>
                <a:sym typeface="Symbol"/>
              </a:rPr>
              <a:t>LED = Light emitting diodes</a:t>
            </a:r>
            <a:endParaRPr lang="en-US" altLang="en-US" sz="2000" b="1" dirty="0">
              <a:solidFill>
                <a:schemeClr val="tx2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695700" y="2971800"/>
            <a:ext cx="1485900" cy="1666964"/>
            <a:chOff x="7138376" y="2598016"/>
            <a:chExt cx="1485900" cy="1666964"/>
          </a:xfrm>
        </p:grpSpPr>
        <p:sp>
          <p:nvSpPr>
            <p:cNvPr id="6" name="TextBox 5"/>
            <p:cNvSpPr txBox="1"/>
            <p:nvPr/>
          </p:nvSpPr>
          <p:spPr>
            <a:xfrm>
              <a:off x="7138376" y="3154752"/>
              <a:ext cx="14859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2"/>
                  </a:solidFill>
                </a:rPr>
                <a:t>No </a:t>
              </a:r>
            </a:p>
            <a:p>
              <a:pPr algn="ctr"/>
              <a:r>
                <a:rPr lang="en-US" sz="1400" dirty="0" smtClean="0">
                  <a:solidFill>
                    <a:schemeClr val="bg2"/>
                  </a:solidFill>
                </a:rPr>
                <a:t>Temperature</a:t>
              </a:r>
            </a:p>
            <a:p>
              <a:pPr algn="ctr"/>
              <a:r>
                <a:rPr lang="en-US" sz="1400" dirty="0" smtClean="0">
                  <a:solidFill>
                    <a:schemeClr val="bg2"/>
                  </a:solidFill>
                </a:rPr>
                <a:t>increase</a:t>
              </a:r>
              <a:endParaRPr lang="en-US" sz="1400" dirty="0">
                <a:solidFill>
                  <a:schemeClr val="bg2"/>
                </a:solidFill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7248839" y="2598016"/>
              <a:ext cx="1238815" cy="1666964"/>
              <a:chOff x="7090460" y="4219601"/>
              <a:chExt cx="1238815" cy="1666964"/>
            </a:xfrm>
          </p:grpSpPr>
          <p:sp>
            <p:nvSpPr>
              <p:cNvPr id="52" name="Rectangle 51"/>
              <p:cNvSpPr/>
              <p:nvPr/>
            </p:nvSpPr>
            <p:spPr bwMode="auto">
              <a:xfrm>
                <a:off x="7090460" y="4219601"/>
                <a:ext cx="86688" cy="1666964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8241728" y="4225685"/>
                <a:ext cx="87547" cy="1621841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>
            <a:off x="3795869" y="2971800"/>
            <a:ext cx="1244678" cy="1666964"/>
            <a:chOff x="7090460" y="4219601"/>
            <a:chExt cx="1244678" cy="1666964"/>
          </a:xfrm>
        </p:grpSpPr>
        <p:sp>
          <p:nvSpPr>
            <p:cNvPr id="55" name="Rectangle 54"/>
            <p:cNvSpPr/>
            <p:nvPr/>
          </p:nvSpPr>
          <p:spPr bwMode="auto">
            <a:xfrm>
              <a:off x="7090460" y="4219601"/>
              <a:ext cx="86688" cy="1666964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8247591" y="4225685"/>
              <a:ext cx="87547" cy="1621841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42900" y="6477000"/>
            <a:ext cx="8458200" cy="381000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Inter. Conf. Nanotechnology Modeling and Simulation (ICNMS'16)  Prague April 1 - 2, 2016</a:t>
            </a:r>
            <a:endParaRPr lang="en-US" altLang="zh-TW" dirty="0"/>
          </a:p>
        </p:txBody>
      </p:sp>
      <p:grpSp>
        <p:nvGrpSpPr>
          <p:cNvPr id="47" name="Group 46"/>
          <p:cNvGrpSpPr/>
          <p:nvPr/>
        </p:nvGrpSpPr>
        <p:grpSpPr>
          <a:xfrm>
            <a:off x="5105400" y="3189238"/>
            <a:ext cx="1600200" cy="1154162"/>
            <a:chOff x="5105400" y="4008388"/>
            <a:chExt cx="1600200" cy="1154162"/>
          </a:xfrm>
        </p:grpSpPr>
        <p:sp>
          <p:nvSpPr>
            <p:cNvPr id="57" name="Text Box 2"/>
            <p:cNvSpPr txBox="1">
              <a:spLocks noChangeArrowheads="1"/>
            </p:cNvSpPr>
            <p:nvPr/>
          </p:nvSpPr>
          <p:spPr bwMode="auto">
            <a:xfrm>
              <a:off x="5105400" y="4008388"/>
              <a:ext cx="1600200" cy="1154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latin typeface="Arial"/>
                  <a:ea typeface="PMingLiU"/>
                  <a:cs typeface="Times New Roman"/>
                </a:rPr>
                <a:t>QED</a:t>
              </a: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2000" dirty="0" smtClean="0">
                <a:latin typeface="Arial"/>
                <a:ea typeface="PMingLiU"/>
                <a:cs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latin typeface="Arial"/>
                  <a:ea typeface="PMingLiU"/>
                  <a:cs typeface="Times New Roman"/>
                </a:rPr>
                <a:t>R</a:t>
              </a:r>
              <a:r>
                <a:rPr lang="en-US" sz="2000" dirty="0" smtClean="0">
                  <a:effectLst/>
                  <a:latin typeface="Arial"/>
                  <a:ea typeface="PMingLiU"/>
                  <a:cs typeface="Times New Roman"/>
                </a:rPr>
                <a:t>adiation</a:t>
              </a:r>
              <a:endParaRPr lang="en-US" sz="2000" dirty="0">
                <a:effectLst/>
                <a:latin typeface="Calibri"/>
                <a:ea typeface="PMingLiU"/>
                <a:cs typeface="Times New Roman"/>
              </a:endParaRPr>
            </a:p>
          </p:txBody>
        </p:sp>
        <p:grpSp>
          <p:nvGrpSpPr>
            <p:cNvPr id="58" name="Group 57"/>
            <p:cNvGrpSpPr/>
            <p:nvPr/>
          </p:nvGrpSpPr>
          <p:grpSpPr>
            <a:xfrm rot="3813901">
              <a:off x="5605997" y="4049202"/>
              <a:ext cx="523462" cy="828866"/>
              <a:chOff x="5762525" y="4654179"/>
              <a:chExt cx="523462" cy="828866"/>
            </a:xfrm>
          </p:grpSpPr>
          <p:sp>
            <p:nvSpPr>
              <p:cNvPr id="59" name="Freeform 58"/>
              <p:cNvSpPr>
                <a:spLocks/>
              </p:cNvSpPr>
              <p:nvPr/>
            </p:nvSpPr>
            <p:spPr bwMode="auto">
              <a:xfrm rot="10404039" flipH="1" flipV="1">
                <a:off x="5762525" y="4758002"/>
                <a:ext cx="488340" cy="725043"/>
              </a:xfrm>
              <a:custGeom>
                <a:avLst/>
                <a:gdLst>
                  <a:gd name="T0" fmla="*/ 74612 w 293687"/>
                  <a:gd name="T1" fmla="*/ 466725 h 466725"/>
                  <a:gd name="T2" fmla="*/ 26987 w 293687"/>
                  <a:gd name="T3" fmla="*/ 304800 h 466725"/>
                  <a:gd name="T4" fmla="*/ 236537 w 293687"/>
                  <a:gd name="T5" fmla="*/ 276225 h 466725"/>
                  <a:gd name="T6" fmla="*/ 131762 w 293687"/>
                  <a:gd name="T7" fmla="*/ 114300 h 466725"/>
                  <a:gd name="T8" fmla="*/ 255587 w 293687"/>
                  <a:gd name="T9" fmla="*/ 95250 h 466725"/>
                  <a:gd name="T10" fmla="*/ 293687 w 293687"/>
                  <a:gd name="T11" fmla="*/ 0 h 466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3687" h="466725">
                    <a:moveTo>
                      <a:pt x="74612" y="466725"/>
                    </a:moveTo>
                    <a:cubicBezTo>
                      <a:pt x="37306" y="401637"/>
                      <a:pt x="0" y="336550"/>
                      <a:pt x="26987" y="304800"/>
                    </a:cubicBezTo>
                    <a:cubicBezTo>
                      <a:pt x="53974" y="273050"/>
                      <a:pt x="219075" y="307975"/>
                      <a:pt x="236537" y="276225"/>
                    </a:cubicBezTo>
                    <a:cubicBezTo>
                      <a:pt x="253999" y="244475"/>
                      <a:pt x="128587" y="144463"/>
                      <a:pt x="131762" y="114300"/>
                    </a:cubicBezTo>
                    <a:cubicBezTo>
                      <a:pt x="134937" y="84137"/>
                      <a:pt x="228600" y="114300"/>
                      <a:pt x="255587" y="95250"/>
                    </a:cubicBezTo>
                    <a:cubicBezTo>
                      <a:pt x="282574" y="76200"/>
                      <a:pt x="288130" y="38100"/>
                      <a:pt x="293687" y="0"/>
                    </a:cubicBezTo>
                  </a:path>
                </a:pathLst>
              </a:custGeom>
              <a:noFill/>
              <a:ln w="1905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FFFFFF" mc:Ignorable="a14" a14:legacySpreadsheetColorIndex="65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sp>
            <p:nvSpPr>
              <p:cNvPr id="60" name="AutoShape 32"/>
              <p:cNvSpPr>
                <a:spLocks noChangeArrowheads="1"/>
              </p:cNvSpPr>
              <p:nvPr/>
            </p:nvSpPr>
            <p:spPr bwMode="auto">
              <a:xfrm rot="12588469" flipH="1" flipV="1">
                <a:off x="6174051" y="4654179"/>
                <a:ext cx="111936" cy="209294"/>
              </a:xfrm>
              <a:prstGeom prst="triangle">
                <a:avLst>
                  <a:gd name="adj" fmla="val 50000"/>
                </a:avLst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61" name="Text Box 6"/>
          <p:cNvSpPr txBox="1">
            <a:spLocks noChangeArrowheads="1"/>
          </p:cNvSpPr>
          <p:nvPr/>
        </p:nvSpPr>
        <p:spPr bwMode="auto">
          <a:xfrm>
            <a:off x="8534400" y="6105525"/>
            <a:ext cx="457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>
                <a:ea typeface="新細明體" pitchFamily="18" charset="-12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91996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02946"/>
            <a:ext cx="8229600" cy="1008000"/>
          </a:xfrm>
        </p:spPr>
        <p:txBody>
          <a:bodyPr>
            <a:normAutofit/>
          </a:bodyPr>
          <a:lstStyle/>
          <a:p>
            <a:r>
              <a:rPr lang="en-US" b="1" dirty="0" smtClean="0"/>
              <a:t>QED Emission</a:t>
            </a:r>
            <a:endParaRPr lang="en-US" b="1" dirty="0"/>
          </a:p>
        </p:txBody>
      </p:sp>
      <p:sp>
        <p:nvSpPr>
          <p:cNvPr id="13" name="Oval 12"/>
          <p:cNvSpPr/>
          <p:nvPr/>
        </p:nvSpPr>
        <p:spPr>
          <a:xfrm>
            <a:off x="5559906" y="2996952"/>
            <a:ext cx="164222" cy="164234"/>
          </a:xfrm>
          <a:prstGeom prst="ellipse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6093995"/>
              </p:ext>
            </p:extLst>
          </p:nvPr>
        </p:nvGraphicFramePr>
        <p:xfrm>
          <a:off x="1905000" y="2133600"/>
          <a:ext cx="53340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534400" y="6105525"/>
            <a:ext cx="457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>
                <a:ea typeface="新細明體" pitchFamily="18" charset="-120"/>
              </a:rPr>
              <a:t>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74106" y="2996952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YSZ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874106" y="3680076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ZnO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557371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 = 2 </a:t>
            </a:r>
            <a:r>
              <a:rPr lang="en-US" dirty="0" err="1" smtClean="0">
                <a:sym typeface="Symbol" panose="05050102010706020507" pitchFamily="18" charset="2"/>
              </a:rPr>
              <a:t>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Inter. Conf. Nanotechnology Modeling and Simulation (ICNMS'16)  Prague April 1 - 2, 2016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2990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000000"/>
      </a:dk1>
      <a:lt1>
        <a:srgbClr val="FFFFFF"/>
      </a:lt1>
      <a:dk2>
        <a:srgbClr val="0000CC"/>
      </a:dk2>
      <a:lt2>
        <a:srgbClr val="FFFF00"/>
      </a:lt2>
      <a:accent1>
        <a:srgbClr val="FF9900"/>
      </a:accent1>
      <a:accent2>
        <a:srgbClr val="00FFFF"/>
      </a:accent2>
      <a:accent3>
        <a:srgbClr val="AAAAE2"/>
      </a:accent3>
      <a:accent4>
        <a:srgbClr val="DADADA"/>
      </a:accent4>
      <a:accent5>
        <a:srgbClr val="FFCAAA"/>
      </a:accent5>
      <a:accent6>
        <a:srgbClr val="00E7E7"/>
      </a:accent6>
      <a:hlink>
        <a:srgbClr val="FFFF00"/>
      </a:hlink>
      <a:folHlink>
        <a:srgbClr val="96969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CC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E2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FFFF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CC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E2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FF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9813</TotalTime>
  <Words>2135</Words>
  <Application>Microsoft Office PowerPoint</Application>
  <PresentationFormat>On-screen Show (4:3)</PresentationFormat>
  <Paragraphs>366</Paragraphs>
  <Slides>25</Slides>
  <Notes>6</Notes>
  <HiddenSlides>7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Default Design</vt:lpstr>
      <vt:lpstr>Worksheet</vt:lpstr>
      <vt:lpstr>Equation</vt:lpstr>
      <vt:lpstr>QED Heat Transfer</vt:lpstr>
      <vt:lpstr>Heat Transfer</vt:lpstr>
      <vt:lpstr>QED Heat Transfer </vt:lpstr>
      <vt:lpstr>Particles</vt:lpstr>
      <vt:lpstr>   Nanocoatings</vt:lpstr>
      <vt:lpstr>Theory</vt:lpstr>
      <vt:lpstr>PowerPoint Presentation</vt:lpstr>
      <vt:lpstr>EM Confinement</vt:lpstr>
      <vt:lpstr>QED Emission</vt:lpstr>
      <vt:lpstr>Applications</vt:lpstr>
      <vt:lpstr>Thin Films</vt:lpstr>
      <vt:lpstr>Turbine Blades</vt:lpstr>
      <vt:lpstr>EUV Lithography</vt:lpstr>
      <vt:lpstr>Shock Waves</vt:lpstr>
      <vt:lpstr>High Pressure Chemistry   </vt:lpstr>
      <vt:lpstr>Near Field Enhancement</vt:lpstr>
      <vt:lpstr>Superlens by QED</vt:lpstr>
      <vt:lpstr>Water Disinfection</vt:lpstr>
      <vt:lpstr>Cosmology by Cosmic Dust</vt:lpstr>
      <vt:lpstr>Exoplanets</vt:lpstr>
      <vt:lpstr>ISM IR Spectra</vt:lpstr>
      <vt:lpstr>QM in Nanotechnology </vt:lpstr>
      <vt:lpstr>NP Combustion</vt:lpstr>
      <vt:lpstr>Conclusions</vt:lpstr>
      <vt:lpstr>      Questions &amp; Papers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Memristors by Quantum Mechanics</dc:title>
  <dc:creator>Acer</dc:creator>
  <cp:lastModifiedBy>Acer</cp:lastModifiedBy>
  <cp:revision>806</cp:revision>
  <dcterms:created xsi:type="dcterms:W3CDTF">2011-07-17T19:05:40Z</dcterms:created>
  <dcterms:modified xsi:type="dcterms:W3CDTF">2016-03-30T18:33:57Z</dcterms:modified>
</cp:coreProperties>
</file>