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354" r:id="rId3"/>
    <p:sldId id="356" r:id="rId4"/>
    <p:sldId id="371" r:id="rId5"/>
    <p:sldId id="370" r:id="rId6"/>
    <p:sldId id="369" r:id="rId7"/>
    <p:sldId id="381" r:id="rId8"/>
    <p:sldId id="380" r:id="rId9"/>
    <p:sldId id="379" r:id="rId10"/>
    <p:sldId id="375" r:id="rId11"/>
    <p:sldId id="377" r:id="rId12"/>
    <p:sldId id="378" r:id="rId13"/>
    <p:sldId id="363" r:id="rId14"/>
    <p:sldId id="364" r:id="rId15"/>
    <p:sldId id="366" r:id="rId16"/>
    <p:sldId id="3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2" autoAdjust="0"/>
    <p:restoredTop sz="94684" autoAdjust="0"/>
  </p:normalViewPr>
  <p:slideViewPr>
    <p:cSldViewPr>
      <p:cViewPr>
        <p:scale>
          <a:sx n="50" d="100"/>
          <a:sy n="50" d="100"/>
        </p:scale>
        <p:origin x="-13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7DF528-33EF-4E0B-8F95-70DD6E24992C}" type="datetimeFigureOut">
              <a:rPr lang="en-US"/>
              <a:pPr>
                <a:defRPr/>
              </a:pPr>
              <a:t>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01D2D1-74E9-40F2-B540-B5527F5581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73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877086-EFC6-4BC5-8ED9-C5DE74D4CD0D}" type="slidenum">
              <a:rPr lang="zh-TW" altLang="en-US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230166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charset="0"/>
              </a:defRPr>
            </a:lvl5pPr>
            <a:lvl6pPr marL="2378560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6pPr>
            <a:lvl7pPr marL="2811026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7pPr>
            <a:lvl8pPr marL="3243491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8pPr>
            <a:lvl9pPr marL="3675957" indent="-216233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C906ACA-02D0-402F-BCE8-9339F39272BD}" type="slidenum">
              <a:rPr lang="zh-TW" altLang="en-US" sz="1200">
                <a:latin typeface="Times New Roman" pitchFamily="18" charset="0"/>
              </a:rPr>
              <a:pPr/>
              <a:t>16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TW" sz="900">
                <a:latin typeface="Arial" charset="0"/>
              </a:rPr>
              <a:t>Enter speaker notes here.</a:t>
            </a:r>
          </a:p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B742BD8-ADCE-4F03-9AE2-8AEB8E92DF6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28259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45FB039D-5086-4665-B0DA-4106EDF03B5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1323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F341928F-B5B5-4E02-8DEE-CA5D09BABFB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5076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29B9E06-F511-4103-9B39-075A50F1814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3758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ADBA5BAC-1348-4002-89DB-10C1E8D9C47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36978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C633E-D8DF-41D0-A0E1-8970EAADBE2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5097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66490092-982C-4544-AFA6-EDE20A67F84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7777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8418FBF4-F639-4D82-B517-9D146DC63F7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5407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427093CD-9C91-49F7-B61A-4522DF42EE3C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96513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541E8F9-21F3-40F7-96F1-A1A5438FB06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0728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ED08211F-643D-4B1C-80C2-35AB825936F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34730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2A747D43-6AF8-44EC-A9E5-3F436C088C59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5997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dirty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smtClean="0"/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/>
            </a:lvl1pPr>
          </a:lstStyle>
          <a:p>
            <a:pPr>
              <a:defRPr/>
            </a:pPr>
            <a:fld id="{CC552235-EAC5-4DAF-B9BA-00668F82ED7B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570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dirty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i="1" smtClean="0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 smtClean="0"/>
              <a:t>2nd Inter. Symp. on Nanoparticles/Nanomaterials and Applications, ISN2A Jan. 18-21, Caparica, 2016 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6DADBAD5-E424-435A-B28A-FF2F5AE2917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Microsoft_Excel_97-2003_Worksheet1.xls"/><Relationship Id="rId7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33600"/>
            <a:ext cx="8915400" cy="914400"/>
          </a:xfrm>
        </p:spPr>
        <p:txBody>
          <a:bodyPr/>
          <a:lstStyle/>
          <a:p>
            <a:r>
              <a:rPr lang="en-GB" sz="4000" dirty="0" smtClean="0"/>
              <a:t>QED: The Fourth Mode  </a:t>
            </a:r>
            <a:br>
              <a:rPr lang="en-GB" sz="4000" dirty="0" smtClean="0"/>
            </a:br>
            <a:r>
              <a:rPr lang="en-GB" sz="4000" dirty="0" smtClean="0"/>
              <a:t>of </a:t>
            </a:r>
            <a:br>
              <a:rPr lang="en-GB" sz="4000" dirty="0" smtClean="0"/>
            </a:br>
            <a:r>
              <a:rPr lang="en-GB" sz="4000" dirty="0" smtClean="0"/>
              <a:t>Heat Transfer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910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1434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0" y="6477000"/>
            <a:ext cx="91440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dirty="0" smtClean="0">
                <a:solidFill>
                  <a:srgbClr val="FFFF00"/>
                </a:solidFill>
              </a:rPr>
              <a:t>2nd Inter. </a:t>
            </a:r>
            <a:r>
              <a:rPr lang="en-US" altLang="zh-TW" dirty="0" err="1" smtClean="0">
                <a:solidFill>
                  <a:srgbClr val="FFFF00"/>
                </a:solidFill>
              </a:rPr>
              <a:t>Symp</a:t>
            </a:r>
            <a:r>
              <a:rPr lang="en-US" altLang="zh-TW" dirty="0" smtClean="0">
                <a:solidFill>
                  <a:srgbClr val="FFFF00"/>
                </a:solidFill>
              </a:rPr>
              <a:t>. on Nanoparticles/Nanomaterials and Applications, </a:t>
            </a:r>
            <a:r>
              <a:rPr lang="en-US" altLang="zh-TW" dirty="0" err="1" smtClean="0">
                <a:solidFill>
                  <a:srgbClr val="FFFF00"/>
                </a:solidFill>
              </a:rPr>
              <a:t>ISN2A</a:t>
            </a:r>
            <a:r>
              <a:rPr lang="en-US" altLang="zh-TW" dirty="0" smtClean="0">
                <a:solidFill>
                  <a:srgbClr val="FFFF00"/>
                </a:solidFill>
              </a:rPr>
              <a:t> Jan. 18-21, </a:t>
            </a:r>
            <a:r>
              <a:rPr lang="en-US" altLang="zh-TW" dirty="0" err="1" smtClean="0">
                <a:solidFill>
                  <a:srgbClr val="FFFF00"/>
                </a:solidFill>
              </a:rPr>
              <a:t>Caparica</a:t>
            </a:r>
            <a:r>
              <a:rPr lang="en-US" altLang="zh-TW" dirty="0" smtClean="0">
                <a:solidFill>
                  <a:srgbClr val="FFFF00"/>
                </a:solidFill>
              </a:rPr>
              <a:t>, 2016 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smtClean="0"/>
              <a:t>Body Heat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66020"/>
          </a:xfrm>
        </p:spPr>
        <p:txBody>
          <a:bodyPr/>
          <a:lstStyle/>
          <a:p>
            <a:pPr algn="ctr"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895350" y="25908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b="1" dirty="0" smtClean="0">
                <a:solidFill>
                  <a:schemeClr val="tx2"/>
                </a:solidFill>
              </a:rPr>
              <a:t>Total</a:t>
            </a:r>
            <a:r>
              <a:rPr lang="en-US" sz="2400" dirty="0" smtClean="0"/>
              <a:t> </a:t>
            </a:r>
            <a:r>
              <a:rPr lang="en-US" sz="2400" dirty="0"/>
              <a:t>human </a:t>
            </a:r>
            <a:r>
              <a:rPr lang="en-US" sz="2400" b="1" dirty="0">
                <a:solidFill>
                  <a:schemeClr val="tx2"/>
                </a:solidFill>
              </a:rPr>
              <a:t>body </a:t>
            </a:r>
            <a:r>
              <a:rPr lang="en-US" sz="2400" b="1" dirty="0" smtClean="0">
                <a:solidFill>
                  <a:schemeClr val="tx2"/>
                </a:solidFill>
              </a:rPr>
              <a:t>power </a:t>
            </a:r>
            <a:r>
              <a:rPr lang="en-US" sz="2400" dirty="0"/>
              <a:t>is about </a:t>
            </a:r>
            <a:r>
              <a:rPr lang="en-US" sz="2400" b="1" dirty="0">
                <a:solidFill>
                  <a:schemeClr val="tx2"/>
                </a:solidFill>
              </a:rPr>
              <a:t>100 W.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Since </a:t>
            </a:r>
            <a:r>
              <a:rPr lang="en-US" sz="2400" dirty="0"/>
              <a:t>the average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surface </a:t>
            </a:r>
            <a:r>
              <a:rPr lang="en-US" sz="2400" b="1" dirty="0" smtClean="0">
                <a:solidFill>
                  <a:schemeClr val="tx2"/>
                </a:solidFill>
              </a:rPr>
              <a:t>area </a:t>
            </a:r>
            <a:r>
              <a:rPr lang="en-US" sz="2400" dirty="0"/>
              <a:t>for adult men and women is about </a:t>
            </a:r>
            <a:r>
              <a:rPr lang="en-US" sz="2400" b="1" dirty="0">
                <a:solidFill>
                  <a:schemeClr val="tx2"/>
                </a:solidFill>
              </a:rPr>
              <a:t>1.75 m</a:t>
            </a:r>
            <a:r>
              <a:rPr lang="en-US" sz="2400" b="1" baseline="30000" dirty="0">
                <a:solidFill>
                  <a:schemeClr val="tx2"/>
                </a:solidFill>
              </a:rPr>
              <a:t>2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/>
              <a:t>the </a:t>
            </a:r>
            <a:r>
              <a:rPr lang="en-US" sz="2400" dirty="0" smtClean="0"/>
              <a:t>body heat  </a:t>
            </a:r>
            <a:r>
              <a:rPr lang="en-US" sz="2400" b="1" dirty="0">
                <a:solidFill>
                  <a:schemeClr val="tx2"/>
                </a:solidFill>
              </a:rPr>
              <a:t>Q</a:t>
            </a:r>
            <a:r>
              <a:rPr lang="en-US" sz="2400" dirty="0"/>
              <a:t> </a:t>
            </a:r>
            <a:r>
              <a:rPr lang="en-US" sz="2400" dirty="0" smtClean="0"/>
              <a:t>is,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b="1" dirty="0" smtClean="0">
                <a:solidFill>
                  <a:schemeClr val="tx2"/>
                </a:solidFill>
              </a:rPr>
              <a:t>Q 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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60 W/m</a:t>
            </a:r>
            <a:r>
              <a:rPr lang="en-US" sz="2400" b="1" baseline="30000" dirty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= 6 mW/cm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 </a:t>
            </a:r>
            <a:r>
              <a:rPr lang="en-US" sz="2400" dirty="0" smtClean="0"/>
              <a:t>= </a:t>
            </a:r>
            <a:r>
              <a:rPr lang="en-US" sz="2400" b="1" dirty="0">
                <a:solidFill>
                  <a:schemeClr val="tx2"/>
                </a:solidFill>
              </a:rPr>
              <a:t>6,000 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W</a:t>
            </a:r>
            <a:r>
              <a:rPr lang="en-US" sz="2400" b="1" dirty="0">
                <a:solidFill>
                  <a:schemeClr val="tx2"/>
                </a:solidFill>
              </a:rPr>
              <a:t> / cm</a:t>
            </a:r>
            <a:r>
              <a:rPr lang="en-US" sz="2400" b="1" baseline="30000" dirty="0">
                <a:solidFill>
                  <a:schemeClr val="tx2"/>
                </a:solidFill>
              </a:rPr>
              <a:t>2 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algn="ctr" hangingPunct="0"/>
            <a:endParaRPr lang="en-US" sz="2400" dirty="0">
              <a:solidFill>
                <a:schemeClr val="tx2"/>
              </a:solidFill>
            </a:endParaRPr>
          </a:p>
          <a:p>
            <a:pPr algn="ctr" hangingPunct="0"/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10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335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686" y="228600"/>
            <a:ext cx="7772400" cy="1143000"/>
          </a:xfrm>
        </p:spPr>
        <p:txBody>
          <a:bodyPr/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" y="6477000"/>
            <a:ext cx="86106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4191000" y="4116050"/>
            <a:ext cx="472825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endParaRPr lang="en-US" sz="800" dirty="0" smtClean="0"/>
          </a:p>
          <a:p>
            <a:pPr algn="ctr" hangingPunct="0"/>
            <a:endParaRPr lang="en-US" sz="800" dirty="0" smtClean="0"/>
          </a:p>
          <a:p>
            <a:pPr algn="ctr" hangingPunct="0"/>
            <a:r>
              <a:rPr lang="en-US" sz="2400" b="1" dirty="0" smtClean="0">
                <a:solidFill>
                  <a:schemeClr val="tx2"/>
                </a:solidFill>
              </a:rPr>
              <a:t>Drinking water </a:t>
            </a:r>
            <a:r>
              <a:rPr lang="en-US" sz="2400" b="1" dirty="0" smtClean="0"/>
              <a:t> </a:t>
            </a:r>
          </a:p>
          <a:p>
            <a:pPr algn="ctr" hangingPunct="0"/>
            <a:r>
              <a:rPr lang="en-US" sz="2400" dirty="0"/>
              <a:t>D</a:t>
            </a:r>
            <a:r>
              <a:rPr lang="en-US" sz="2400" dirty="0" smtClean="0"/>
              <a:t>isinfection </a:t>
            </a:r>
            <a:r>
              <a:rPr lang="en-US" sz="2400" b="1" dirty="0" smtClean="0">
                <a:solidFill>
                  <a:schemeClr val="tx2"/>
                </a:solidFill>
              </a:rPr>
              <a:t>38,000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2"/>
                </a:solidFill>
                <a:sym typeface="Symbol"/>
              </a:rPr>
              <a:t>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-s/cm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 </a:t>
            </a:r>
            <a:endParaRPr lang="en-US" sz="2400" b="1" dirty="0">
              <a:solidFill>
                <a:schemeClr val="tx2"/>
              </a:solidFill>
            </a:endParaRPr>
          </a:p>
          <a:p>
            <a:pPr algn="ctr" hangingPunct="0"/>
            <a:r>
              <a:rPr lang="en-US" sz="2400" dirty="0" smtClean="0"/>
              <a:t>Hold water in bowl for at least </a:t>
            </a:r>
            <a:r>
              <a:rPr lang="en-US" sz="2400" b="1" dirty="0" smtClean="0">
                <a:solidFill>
                  <a:schemeClr val="tx2"/>
                </a:solidFill>
              </a:rPr>
              <a:t>7 s</a:t>
            </a:r>
            <a:endParaRPr lang="en-US" sz="2400" b="1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11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958876"/>
            <a:ext cx="457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Ebola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en-US" sz="2400" dirty="0"/>
              <a:t>D</a:t>
            </a:r>
            <a:r>
              <a:rPr lang="en-US" sz="2400" dirty="0" smtClean="0"/>
              <a:t>isinfection </a:t>
            </a:r>
            <a:r>
              <a:rPr lang="en-US" sz="2400" b="1" dirty="0" smtClean="0">
                <a:solidFill>
                  <a:schemeClr val="tx2"/>
                </a:solidFill>
              </a:rPr>
              <a:t>400 </a:t>
            </a:r>
            <a:r>
              <a:rPr lang="en-US" sz="2400" b="1" dirty="0" smtClean="0">
                <a:solidFill>
                  <a:schemeClr val="tx2"/>
                </a:solidFill>
                <a:sym typeface="Symbol"/>
              </a:rPr>
              <a:t>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-s/cm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 </a:t>
            </a:r>
            <a:endParaRPr lang="en-US" sz="2400" b="1" baseline="300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Move bowl </a:t>
            </a:r>
            <a:r>
              <a:rPr lang="en-US" sz="2400" dirty="0"/>
              <a:t>over surface </a:t>
            </a:r>
            <a:r>
              <a:rPr lang="en-US" sz="2400" dirty="0" smtClean="0"/>
              <a:t>           in </a:t>
            </a:r>
            <a:r>
              <a:rPr lang="en-US" sz="2400" b="1" dirty="0" smtClean="0">
                <a:solidFill>
                  <a:schemeClr val="tx2"/>
                </a:solidFill>
              </a:rPr>
              <a:t>&lt; </a:t>
            </a:r>
            <a:r>
              <a:rPr lang="en-US" sz="2400" b="1" dirty="0">
                <a:solidFill>
                  <a:schemeClr val="tx2"/>
                </a:solidFill>
              </a:rPr>
              <a:t>1 </a:t>
            </a:r>
            <a:r>
              <a:rPr lang="en-US" sz="2400" b="1" dirty="0" smtClean="0">
                <a:solidFill>
                  <a:schemeClr val="tx2"/>
                </a:solidFill>
              </a:rPr>
              <a:t>s </a:t>
            </a:r>
            <a:r>
              <a:rPr lang="en-US" sz="2400" dirty="0" smtClean="0"/>
              <a:t>scans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951408" y="1143000"/>
            <a:ext cx="30815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hangingPunct="0"/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Q 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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6,000 </a:t>
            </a:r>
            <a:r>
              <a:rPr lang="en-US" sz="2400" b="1" dirty="0">
                <a:solidFill>
                  <a:schemeClr val="tx2"/>
                </a:solidFill>
                <a:sym typeface="Symbol"/>
              </a:rPr>
              <a:t></a:t>
            </a:r>
            <a:r>
              <a:rPr lang="en-US" sz="2400" b="1" dirty="0" smtClean="0">
                <a:solidFill>
                  <a:schemeClr val="tx2"/>
                </a:solidFill>
              </a:rPr>
              <a:t>W/cm</a:t>
            </a:r>
            <a:r>
              <a:rPr lang="en-US" sz="2400" b="1" baseline="30000" dirty="0" smtClean="0">
                <a:solidFill>
                  <a:schemeClr val="tx2"/>
                </a:solidFill>
              </a:rPr>
              <a:t>2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pic>
        <p:nvPicPr>
          <p:cNvPr id="9" name="Picture 2" descr="F:\TODAY\bowl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919415"/>
            <a:ext cx="2590800" cy="189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Acer\Documents\2015\ICPIC\POSTER\ICPIChan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86941"/>
            <a:ext cx="2564755" cy="1932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71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14400"/>
            <a:ext cx="7772400" cy="11430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odifications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6106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82296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Longevity</a:t>
            </a:r>
            <a:r>
              <a:rPr lang="en-US" sz="2400" dirty="0" smtClean="0"/>
              <a:t> -  50 nm ZnO nanocoatings can </a:t>
            </a:r>
            <a:r>
              <a:rPr lang="en-US" sz="2400" b="1" dirty="0" smtClean="0">
                <a:solidFill>
                  <a:schemeClr val="tx2"/>
                </a:solidFill>
              </a:rPr>
              <a:t>rub-off</a:t>
            </a:r>
            <a:r>
              <a:rPr lang="en-US" sz="2400" dirty="0" smtClean="0"/>
              <a:t> in cleaning as in West Africa</a:t>
            </a:r>
          </a:p>
          <a:p>
            <a:pPr algn="ctr"/>
            <a:r>
              <a:rPr lang="en-US" sz="2400" b="1" baseline="30000" dirty="0" smtClean="0">
                <a:solidFill>
                  <a:schemeClr val="tx2"/>
                </a:solidFill>
              </a:rPr>
              <a:t> </a:t>
            </a:r>
            <a:endParaRPr lang="en-US" sz="2400" b="1" baseline="30000" dirty="0">
              <a:solidFill>
                <a:schemeClr val="tx2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Solution</a:t>
            </a:r>
            <a:r>
              <a:rPr lang="en-US" sz="2400" dirty="0" smtClean="0"/>
              <a:t> - </a:t>
            </a:r>
            <a:r>
              <a:rPr lang="en-US" sz="2400" b="1" dirty="0" smtClean="0">
                <a:solidFill>
                  <a:schemeClr val="tx2"/>
                </a:solidFill>
              </a:rPr>
              <a:t>Mold</a:t>
            </a:r>
            <a:r>
              <a:rPr lang="en-US" sz="2400" dirty="0" smtClean="0"/>
              <a:t> 50 nm ZnO NPs into 100 micron </a:t>
            </a:r>
            <a:r>
              <a:rPr lang="en-US" sz="2400" b="1" dirty="0" err="1" smtClean="0">
                <a:solidFill>
                  <a:schemeClr val="tx2"/>
                </a:solidFill>
              </a:rPr>
              <a:t>teflon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thick coated bowls (as in </a:t>
            </a:r>
            <a:r>
              <a:rPr lang="en-US" sz="2400" dirty="0" err="1" smtClean="0"/>
              <a:t>teflon</a:t>
            </a:r>
            <a:r>
              <a:rPr lang="en-US" sz="2400" dirty="0" smtClean="0"/>
              <a:t> coated pans)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      </a:t>
            </a:r>
            <a:endParaRPr lang="en-US" sz="2400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12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128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777" y="160888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z="4900" b="1" dirty="0"/>
              <a:t>QM in Nanotechnology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212977" y="3124200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r>
              <a:rPr lang="en-US" altLang="en-US" sz="2400" dirty="0" smtClean="0"/>
              <a:t>Nanoparticle </a:t>
            </a:r>
            <a:r>
              <a:rPr lang="en-US" altLang="en-US" sz="2400" dirty="0" smtClean="0"/>
              <a:t>Combustion</a:t>
            </a:r>
            <a:endParaRPr lang="en-US" altLang="en-US" sz="24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13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2977" y="3810000"/>
            <a:ext cx="533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5151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b="1" dirty="0" smtClean="0"/>
              <a:t>NP Combustion</a:t>
            </a:r>
            <a:endParaRPr lang="en-US" b="1" dirty="0"/>
          </a:p>
        </p:txBody>
      </p:sp>
      <p:pic>
        <p:nvPicPr>
          <p:cNvPr id="23554" name="Picture 2" descr="C:\Users\Acer\Documents\2015\COVETICS\Covetic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932" y="1065515"/>
            <a:ext cx="43053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6004" y="1143000"/>
            <a:ext cx="914400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 smtClean="0"/>
              <a:t>Carbon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NPs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dirty="0" smtClean="0"/>
              <a:t>did not combust at 600 C? </a:t>
            </a:r>
          </a:p>
          <a:p>
            <a:pPr algn="ctr">
              <a:lnSpc>
                <a:spcPct val="90000"/>
              </a:lnSpc>
            </a:pPr>
            <a:endParaRPr lang="en-US" altLang="en-US" sz="800" dirty="0" smtClean="0"/>
          </a:p>
          <a:p>
            <a:pPr algn="ctr">
              <a:lnSpc>
                <a:spcPct val="90000"/>
              </a:lnSpc>
            </a:pPr>
            <a:r>
              <a:rPr lang="en-US" altLang="en-US" sz="2400" dirty="0" smtClean="0"/>
              <a:t> C  + </a:t>
            </a:r>
            <a:r>
              <a:rPr lang="en-US" altLang="en-US" sz="2400" dirty="0" err="1" smtClean="0"/>
              <a:t>O</a:t>
            </a:r>
            <a:r>
              <a:rPr lang="en-US" sz="2400" baseline="30000" dirty="0" err="1" smtClean="0"/>
              <a:t>2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ym typeface="Symbol"/>
              </a:rPr>
              <a:t> CO</a:t>
            </a:r>
            <a:r>
              <a:rPr lang="en-US" sz="2400" baseline="30000" dirty="0" smtClean="0"/>
              <a:t>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Repeat for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micron</a:t>
            </a:r>
            <a:r>
              <a:rPr lang="en-US" altLang="en-US" sz="2400" dirty="0" smtClean="0">
                <a:sym typeface="Symbol"/>
              </a:rPr>
              <a:t> size porous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carbon</a:t>
            </a: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,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Carbon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not found in SEM    Complete NP combustion ?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</a:pPr>
            <a:r>
              <a:rPr lang="en-US" altLang="en-US" sz="2400" dirty="0">
                <a:sym typeface="Symbol"/>
              </a:rPr>
              <a:t>Tensile tests </a:t>
            </a:r>
            <a:r>
              <a:rPr lang="en-US" altLang="en-US" sz="2400" dirty="0" smtClean="0">
                <a:sym typeface="Symbol"/>
              </a:rPr>
              <a:t>show NPs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enhance</a:t>
            </a:r>
            <a:r>
              <a:rPr lang="en-US" altLang="en-US" sz="2400" dirty="0" smtClean="0">
                <a:sym typeface="Symbol"/>
              </a:rPr>
              <a:t> properties </a:t>
            </a:r>
            <a:endParaRPr lang="en-US" altLang="en-US" sz="24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Carbon enhances aluminum bond ?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DFT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en-US" sz="2400" dirty="0" smtClean="0">
                <a:sym typeface="Symbol"/>
              </a:rPr>
              <a:t>disproved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QM</a:t>
            </a:r>
            <a:r>
              <a:rPr lang="en-US" altLang="en-US" sz="24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altLang="en-US" sz="2400" dirty="0" smtClean="0">
                <a:sym typeface="Symbol"/>
              </a:rPr>
              <a:t>Interpretation: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do not have heat capacity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ym typeface="Symbol"/>
              </a:rPr>
              <a:t>Macro carbon increases in temperature. </a:t>
            </a:r>
            <a:r>
              <a:rPr lang="en-US" altLang="en-US" sz="2400" dirty="0" smtClean="0">
                <a:solidFill>
                  <a:schemeClr val="tx2"/>
                </a:solidFill>
                <a:sym typeface="Symbol"/>
              </a:rPr>
              <a:t>NPs</a:t>
            </a:r>
            <a:r>
              <a:rPr lang="en-US" altLang="en-US" sz="2400" dirty="0" smtClean="0">
                <a:sym typeface="Symbol"/>
              </a:rPr>
              <a:t> remaining after combustion stay at high temperature and also combust.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dirty="0" smtClean="0">
              <a:sym typeface="Symbol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800" dirty="0"/>
          </a:p>
          <a:p>
            <a:pPr algn="ctr">
              <a:lnSpc>
                <a:spcPct val="90000"/>
              </a:lnSpc>
            </a:pPr>
            <a:r>
              <a:rPr lang="en-US" altLang="en-US" sz="2400" b="1" dirty="0">
                <a:solidFill>
                  <a:schemeClr val="tx2"/>
                </a:solidFill>
              </a:rPr>
              <a:t>T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emperature </a:t>
            </a:r>
            <a:r>
              <a:rPr lang="en-US" altLang="en-US" sz="2400" b="1" dirty="0">
                <a:solidFill>
                  <a:schemeClr val="tx2"/>
                </a:solidFill>
              </a:rPr>
              <a:t>changes </a:t>
            </a:r>
            <a:r>
              <a:rPr lang="en-US" altLang="en-US" sz="2400" b="1" dirty="0" smtClean="0">
                <a:solidFill>
                  <a:schemeClr val="tx2"/>
                </a:solidFill>
              </a:rPr>
              <a:t>do not occur in NPs</a:t>
            </a:r>
            <a:endParaRPr lang="en-US" altLang="en-US" sz="2400" b="1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600" y="1052736"/>
            <a:ext cx="79248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400" dirty="0"/>
              <a:t>Add  </a:t>
            </a:r>
            <a:r>
              <a:rPr lang="en-US" altLang="en-US" sz="2400" b="1" dirty="0">
                <a:solidFill>
                  <a:schemeClr val="tx2"/>
                </a:solidFill>
              </a:rPr>
              <a:t>carbon NPs</a:t>
            </a:r>
            <a:r>
              <a:rPr lang="en-US" altLang="en-US" sz="2400" dirty="0">
                <a:solidFill>
                  <a:schemeClr val="tx2"/>
                </a:solidFill>
              </a:rPr>
              <a:t> </a:t>
            </a:r>
            <a:r>
              <a:rPr lang="en-US" altLang="en-US" sz="2400" dirty="0"/>
              <a:t>to a molten aluminum in air ( </a:t>
            </a:r>
            <a:r>
              <a:rPr lang="en-US" altLang="en-US" sz="2400" dirty="0" err="1"/>
              <a:t>0xygen</a:t>
            </a:r>
            <a:r>
              <a:rPr lang="en-US" altLang="en-US" sz="2400" dirty="0"/>
              <a:t> ),   cool to ambient and take SEM micrographs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93204" y="6477000"/>
            <a:ext cx="8422196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14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81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40" y="1219200"/>
            <a:ext cx="8229600" cy="11430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711560" y="2833140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QED is the Fourth Mode of Heat </a:t>
            </a:r>
            <a:r>
              <a:rPr lang="en-US" sz="2800" b="1" dirty="0"/>
              <a:t>T</a:t>
            </a:r>
            <a:r>
              <a:rPr lang="en-US" sz="2800" b="1" dirty="0" smtClean="0"/>
              <a:t>ransfer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9150" y="3733800"/>
            <a:ext cx="76466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2"/>
                </a:solidFill>
              </a:rPr>
              <a:t>But only in nanostructures </a:t>
            </a:r>
            <a:r>
              <a:rPr lang="en-US" sz="2800" b="1" dirty="0" smtClean="0">
                <a:solidFill>
                  <a:schemeClr val="tx2"/>
                </a:solidFill>
              </a:rPr>
              <a:t>!!!</a:t>
            </a:r>
          </a:p>
          <a:p>
            <a:pPr algn="ctr"/>
            <a:endParaRPr lang="en-US" sz="2800" b="1" dirty="0">
              <a:solidFill>
                <a:schemeClr val="tx2"/>
              </a:solidFill>
            </a:endParaRPr>
          </a:p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EM </a:t>
            </a:r>
            <a:r>
              <a:rPr lang="en-US" sz="2800" b="1" dirty="0" smtClean="0"/>
              <a:t>confinement  at the macroscale cannot create short  wavelength </a:t>
            </a:r>
            <a:r>
              <a:rPr lang="en-US" sz="2800" b="1" dirty="0" smtClean="0">
                <a:solidFill>
                  <a:schemeClr val="tx2"/>
                </a:solidFill>
              </a:rPr>
              <a:t>QED</a:t>
            </a:r>
            <a:r>
              <a:rPr lang="en-US" sz="2800" b="1" dirty="0" smtClean="0"/>
              <a:t> radiation </a:t>
            </a:r>
            <a:endParaRPr lang="en-US" sz="2800" b="1" dirty="0"/>
          </a:p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83058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15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27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7082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dirty="0" smtClean="0">
                <a:solidFill>
                  <a:schemeClr val="tx2"/>
                </a:solidFill>
              </a:rPr>
              <a:t>2nd Inter. </a:t>
            </a:r>
            <a:r>
              <a:rPr lang="en-US" altLang="zh-TW" sz="1400" dirty="0" err="1" smtClean="0">
                <a:solidFill>
                  <a:schemeClr val="tx2"/>
                </a:solidFill>
              </a:rPr>
              <a:t>Symp</a:t>
            </a:r>
            <a:r>
              <a:rPr lang="en-US" altLang="zh-TW" sz="1400" dirty="0" smtClean="0">
                <a:solidFill>
                  <a:schemeClr val="tx2"/>
                </a:solidFill>
              </a:rPr>
              <a:t>. on Nanoparticles/Nanomaterials and Applications, </a:t>
            </a:r>
            <a:r>
              <a:rPr lang="en-US" altLang="zh-TW" sz="1400" dirty="0" err="1" smtClean="0">
                <a:solidFill>
                  <a:schemeClr val="tx2"/>
                </a:solidFill>
              </a:rPr>
              <a:t>ISN2A</a:t>
            </a:r>
            <a:r>
              <a:rPr lang="en-US" altLang="zh-TW" sz="1400" dirty="0" smtClean="0">
                <a:solidFill>
                  <a:schemeClr val="tx2"/>
                </a:solidFill>
              </a:rPr>
              <a:t> Jan. 18-21, </a:t>
            </a:r>
            <a:r>
              <a:rPr lang="en-US" altLang="zh-TW" sz="1400" dirty="0" err="1" smtClean="0">
                <a:solidFill>
                  <a:schemeClr val="tx2"/>
                </a:solidFill>
              </a:rPr>
              <a:t>Caparica</a:t>
            </a:r>
            <a:r>
              <a:rPr lang="en-US" altLang="zh-TW" sz="1400" dirty="0" smtClean="0">
                <a:solidFill>
                  <a:schemeClr val="tx2"/>
                </a:solidFill>
              </a:rPr>
              <a:t>, 2016 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7772400" cy="611188"/>
          </a:xfrm>
        </p:spPr>
        <p:txBody>
          <a:bodyPr/>
          <a:lstStyle/>
          <a:p>
            <a:r>
              <a:rPr lang="zh-TW" altLang="en-US" smtClean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smtClean="0">
                <a:solidFill>
                  <a:srgbClr val="FFFF00"/>
                </a:solidFill>
                <a:ea typeface="新細明體" charset="-120"/>
              </a:rPr>
              <a:t>Questions &amp; Papers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276600"/>
            <a:ext cx="88392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        </a:t>
            </a:r>
            <a:r>
              <a:rPr lang="en-US" altLang="zh-CN" sz="2800" b="0" dirty="0" smtClean="0">
                <a:ea typeface="宋体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宋体" pitchFamily="2" charset="-122"/>
              </a:rPr>
              <a:t>      http://</a:t>
            </a:r>
            <a:r>
              <a:rPr lang="en-US" altLang="zh-CN" sz="2800" b="0" dirty="0" smtClean="0">
                <a:ea typeface="宋体" pitchFamily="2" charset="-122"/>
              </a:rPr>
              <a:t>www.nanoqed.org</a:t>
            </a:r>
            <a:endParaRPr lang="en-US" altLang="zh-CN" sz="2800" b="0" dirty="0" smtClean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534400" y="6324600"/>
            <a:ext cx="76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b="1" dirty="0" smtClean="0">
                <a:ea typeface="新細明體" charset="-120"/>
              </a:rPr>
              <a:t>16</a:t>
            </a:r>
            <a:endParaRPr lang="en-US" altLang="zh-TW" b="1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338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919"/>
            <a:ext cx="8229600" cy="634081"/>
          </a:xfrm>
        </p:spPr>
        <p:txBody>
          <a:bodyPr>
            <a:noAutofit/>
          </a:bodyPr>
          <a:lstStyle/>
          <a:p>
            <a:r>
              <a:rPr lang="en-US" b="1" dirty="0" smtClean="0"/>
              <a:t>Heat Transfer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39204"/>
            <a:ext cx="8229600" cy="47853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b="0" dirty="0" smtClean="0"/>
              <a:t>By classical physics, </a:t>
            </a:r>
            <a:r>
              <a:rPr lang="en-US" sz="2400" dirty="0">
                <a:solidFill>
                  <a:schemeClr val="tx2"/>
                </a:solidFill>
              </a:rPr>
              <a:t>h</a:t>
            </a:r>
            <a:r>
              <a:rPr lang="en-US" sz="2400" dirty="0" smtClean="0">
                <a:solidFill>
                  <a:schemeClr val="tx2"/>
                </a:solidFill>
              </a:rPr>
              <a:t>eat transfer </a:t>
            </a:r>
            <a:r>
              <a:rPr lang="en-US" sz="2400" b="0" dirty="0" smtClean="0"/>
              <a:t>proceeds by </a:t>
            </a:r>
            <a:r>
              <a:rPr lang="en-US" sz="2400" dirty="0" smtClean="0">
                <a:solidFill>
                  <a:schemeClr val="tx2"/>
                </a:solidFill>
              </a:rPr>
              <a:t>3 modes</a:t>
            </a:r>
            <a:r>
              <a:rPr lang="en-US" sz="2400" b="0" dirty="0" smtClean="0"/>
              <a:t>: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algn="ctr"/>
            <a:r>
              <a:rPr lang="en-US" sz="2400" b="0" dirty="0" smtClean="0"/>
              <a:t>Conduction </a:t>
            </a:r>
          </a:p>
          <a:p>
            <a:pPr algn="ctr"/>
            <a:r>
              <a:rPr lang="en-US" sz="2400" b="0" dirty="0" smtClean="0"/>
              <a:t> Radiation</a:t>
            </a:r>
          </a:p>
          <a:p>
            <a:pPr algn="ctr"/>
            <a:r>
              <a:rPr lang="en-US" sz="2400" b="0" dirty="0" smtClean="0"/>
              <a:t> Convection</a:t>
            </a:r>
          </a:p>
          <a:p>
            <a:pPr algn="ctr"/>
            <a:endParaRPr lang="en-US" sz="2400" b="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Proposal</a:t>
            </a: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is the </a:t>
            </a:r>
            <a:r>
              <a:rPr lang="en-US" sz="2400" dirty="0" smtClean="0">
                <a:solidFill>
                  <a:schemeClr val="tx2"/>
                </a:solidFill>
              </a:rPr>
              <a:t>Fourth Mode </a:t>
            </a:r>
            <a:r>
              <a:rPr lang="en-US" sz="2400" b="0" dirty="0" smtClean="0"/>
              <a:t>of Heat </a:t>
            </a:r>
            <a:r>
              <a:rPr lang="en-US" sz="2400" b="0" dirty="0" smtClean="0"/>
              <a:t>Transfer</a:t>
            </a:r>
          </a:p>
          <a:p>
            <a:pPr marL="0" indent="0" algn="ctr">
              <a:buNone/>
            </a:pPr>
            <a:endParaRPr lang="en-US" sz="2400" b="0" dirty="0" smtClean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</a:t>
            </a:r>
            <a:r>
              <a:rPr lang="en-US" sz="2400" b="0" dirty="0" smtClean="0"/>
              <a:t>= Quantum </a:t>
            </a:r>
            <a:r>
              <a:rPr lang="en-US" sz="2400" b="0" dirty="0" smtClean="0"/>
              <a:t>Electrodynamics</a:t>
            </a:r>
          </a:p>
          <a:p>
            <a:pPr marL="0" indent="0" algn="ctr">
              <a:buFontTx/>
              <a:buNone/>
            </a:pPr>
            <a:r>
              <a:rPr lang="en-US" altLang="en-US" sz="2400" b="0" dirty="0" smtClean="0">
                <a:sym typeface="Symbol" pitchFamily="18" charset="2"/>
              </a:rPr>
              <a:t>Interaction </a:t>
            </a:r>
            <a:r>
              <a:rPr lang="en-US" altLang="en-US" sz="2400" b="0" dirty="0">
                <a:sym typeface="Symbol" pitchFamily="18" charset="2"/>
              </a:rPr>
              <a:t>of light and matter -  </a:t>
            </a:r>
            <a:r>
              <a:rPr lang="en-US" altLang="en-US" sz="2400" dirty="0" err="1" smtClean="0">
                <a:solidFill>
                  <a:schemeClr val="tx2"/>
                </a:solidFill>
                <a:sym typeface="Symbol" pitchFamily="18" charset="2"/>
              </a:rPr>
              <a:t>Feynmann</a:t>
            </a:r>
            <a:endParaRPr lang="en-US" altLang="en-US" sz="24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2400" dirty="0" smtClean="0">
                <a:solidFill>
                  <a:schemeClr val="tx2"/>
                </a:solidFill>
                <a:sym typeface="Symbol" pitchFamily="18" charset="2"/>
              </a:rPr>
              <a:t>QED </a:t>
            </a:r>
            <a:r>
              <a:rPr lang="en-US" altLang="en-US" sz="2400" b="0" dirty="0" smtClean="0">
                <a:sym typeface="Symbol" pitchFamily="18" charset="2"/>
              </a:rPr>
              <a:t>is simplified</a:t>
            </a:r>
            <a:r>
              <a:rPr lang="en-US" altLang="en-US" sz="2400" b="0" dirty="0" smtClean="0">
                <a:solidFill>
                  <a:schemeClr val="tx2"/>
                </a:solidFill>
                <a:sym typeface="Symbol" pitchFamily="18" charset="2"/>
              </a:rPr>
              <a:t> </a:t>
            </a:r>
          </a:p>
          <a:p>
            <a:pPr marL="0" indent="0" algn="ctr">
              <a:buFontTx/>
              <a:buNone/>
            </a:pPr>
            <a:endParaRPr lang="en-US" altLang="en-US" sz="2400" dirty="0">
              <a:sym typeface="Symbol" pitchFamily="18" charset="2"/>
            </a:endParaRPr>
          </a:p>
          <a:p>
            <a:pPr marL="0" indent="0" algn="ctr">
              <a:buNone/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20100" cy="2286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751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1028700" y="2438400"/>
            <a:ext cx="7772400" cy="1470025"/>
          </a:xfrm>
        </p:spPr>
        <p:txBody>
          <a:bodyPr/>
          <a:lstStyle/>
          <a:p>
            <a:r>
              <a:rPr lang="en-US" altLang="zh-HK" dirty="0" smtClean="0">
                <a:ea typeface="新細明體" pitchFamily="18" charset="-120"/>
              </a:rPr>
              <a:t>Definition</a:t>
            </a:r>
            <a:r>
              <a:rPr lang="en-US" altLang="zh-HK" b="1" dirty="0" smtClean="0">
                <a:ea typeface="新細明體" pitchFamily="18" charset="-120"/>
              </a:rPr>
              <a:t> </a:t>
            </a:r>
            <a:endParaRPr lang="zh-HK" altLang="en-US" b="1" dirty="0" smtClean="0">
              <a:ea typeface="新細明體" pitchFamily="18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3714800"/>
            <a:ext cx="7848600" cy="3600400"/>
          </a:xfrm>
        </p:spPr>
        <p:txBody>
          <a:bodyPr>
            <a:noAutofit/>
          </a:bodyPr>
          <a:lstStyle/>
          <a:p>
            <a:r>
              <a:rPr lang="en-US" sz="2400" b="0" dirty="0" smtClean="0"/>
              <a:t>At the nanoscale,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QED</a:t>
            </a:r>
            <a:r>
              <a:rPr lang="en-US" sz="2400" b="0" dirty="0" smtClean="0">
                <a:solidFill>
                  <a:schemeClr val="tx1"/>
                </a:solidFill>
              </a:rPr>
              <a:t> converts heat into </a:t>
            </a:r>
            <a:r>
              <a:rPr lang="en-US" sz="2400" b="1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radiation because </a:t>
            </a:r>
            <a:r>
              <a:rPr lang="en-US" sz="2400" b="1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>
                <a:solidFill>
                  <a:schemeClr val="tx1"/>
                </a:solidFill>
              </a:rPr>
              <a:t> precludes conservation of the heat by an </a:t>
            </a:r>
            <a:r>
              <a:rPr lang="en-US" sz="2400" b="0" dirty="0">
                <a:solidFill>
                  <a:schemeClr val="tx1"/>
                </a:solidFill>
              </a:rPr>
              <a:t>increase </a:t>
            </a:r>
            <a:r>
              <a:rPr lang="en-US" sz="2400" b="0" dirty="0" smtClean="0">
                <a:solidFill>
                  <a:schemeClr val="tx1"/>
                </a:solidFill>
              </a:rPr>
              <a:t>in temperature.</a:t>
            </a:r>
          </a:p>
          <a:p>
            <a:endParaRPr lang="en-US" sz="800" b="0" dirty="0" smtClean="0">
              <a:solidFill>
                <a:schemeClr val="tx1"/>
              </a:solidFill>
            </a:endParaRPr>
          </a:p>
          <a:p>
            <a:r>
              <a:rPr lang="en-US" altLang="zh-HK" sz="2400" b="1" dirty="0" smtClean="0">
                <a:solidFill>
                  <a:schemeClr val="tx2"/>
                </a:solidFill>
                <a:ea typeface="新細明體" pitchFamily="18" charset="-120"/>
              </a:rPr>
              <a:t>EM</a:t>
            </a:r>
            <a:r>
              <a:rPr lang="en-US" altLang="zh-HK" sz="2400" b="0" dirty="0" smtClean="0">
                <a:solidFill>
                  <a:schemeClr val="tx1"/>
                </a:solidFill>
                <a:ea typeface="新細明體" pitchFamily="18" charset="-120"/>
              </a:rPr>
              <a:t> = Electromagnetic</a:t>
            </a:r>
          </a:p>
          <a:p>
            <a:r>
              <a:rPr lang="en-US" altLang="zh-HK" sz="2400" b="1" dirty="0" smtClean="0">
                <a:solidFill>
                  <a:schemeClr val="tx2"/>
                </a:solidFill>
                <a:ea typeface="新細明體" pitchFamily="18" charset="-120"/>
              </a:rPr>
              <a:t>QM</a:t>
            </a:r>
            <a:r>
              <a:rPr lang="en-US" altLang="zh-HK" sz="2400" b="0" dirty="0" smtClean="0">
                <a:solidFill>
                  <a:schemeClr val="tx2"/>
                </a:solidFill>
                <a:ea typeface="新細明體" pitchFamily="18" charset="-120"/>
              </a:rPr>
              <a:t> </a:t>
            </a:r>
            <a:r>
              <a:rPr lang="en-US" altLang="zh-HK" sz="2400" b="0" dirty="0" smtClean="0">
                <a:solidFill>
                  <a:schemeClr val="tx1"/>
                </a:solidFill>
                <a:ea typeface="新細明體" pitchFamily="18" charset="-120"/>
              </a:rPr>
              <a:t>= Quantum Mechanics</a:t>
            </a:r>
            <a:endParaRPr lang="zh-HK" altLang="en-US" sz="2400" b="0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3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23950" y="0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zh-HK" kern="0" dirty="0" smtClean="0">
                <a:ea typeface="新細明體" pitchFamily="18" charset="-120"/>
              </a:rPr>
              <a:t>Scope </a:t>
            </a:r>
            <a:endParaRPr lang="zh-HK" altLang="en-US" kern="0" dirty="0" smtClean="0">
              <a:ea typeface="新細明體" pitchFamily="18" charset="-12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342900" y="1238250"/>
            <a:ext cx="8763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 smtClean="0">
                <a:solidFill>
                  <a:schemeClr val="tx2"/>
                </a:solidFill>
              </a:rPr>
              <a:t>Heat transfer </a:t>
            </a:r>
            <a:r>
              <a:rPr lang="en-US" sz="2400" b="0" kern="0" dirty="0" smtClean="0"/>
              <a:t>by classical physics applies to the macroscale.</a:t>
            </a:r>
          </a:p>
          <a:p>
            <a:r>
              <a:rPr lang="en-US" sz="2400" b="0" kern="0" dirty="0" smtClean="0"/>
              <a:t>  The </a:t>
            </a:r>
            <a:r>
              <a:rPr lang="en-US" sz="2400" kern="0" dirty="0" smtClean="0">
                <a:solidFill>
                  <a:schemeClr val="tx2"/>
                </a:solidFill>
              </a:rPr>
              <a:t>Fourth mode</a:t>
            </a:r>
            <a:r>
              <a:rPr lang="en-US" sz="2400" b="0" kern="0" dirty="0" smtClean="0"/>
              <a:t> is applicable to </a:t>
            </a:r>
            <a:r>
              <a:rPr lang="en-US" sz="2400" kern="0" dirty="0" smtClean="0">
                <a:solidFill>
                  <a:schemeClr val="tx2"/>
                </a:solidFill>
              </a:rPr>
              <a:t>nanostructures </a:t>
            </a:r>
          </a:p>
          <a:p>
            <a:r>
              <a:rPr lang="en-US" sz="2400" b="0" kern="0" dirty="0" smtClean="0"/>
              <a:t>But in this talk,</a:t>
            </a:r>
            <a:r>
              <a:rPr lang="en-US" sz="2400" kern="0" dirty="0" smtClean="0"/>
              <a:t> </a:t>
            </a:r>
            <a:r>
              <a:rPr lang="en-US" sz="2400" kern="0" dirty="0" smtClean="0">
                <a:solidFill>
                  <a:schemeClr val="tx2"/>
                </a:solidFill>
              </a:rPr>
              <a:t>nanocoatings </a:t>
            </a:r>
            <a:r>
              <a:rPr lang="en-US" sz="2400" b="0" kern="0" dirty="0" smtClean="0"/>
              <a:t> on macroscopic bodies </a:t>
            </a:r>
            <a:endParaRPr lang="zh-HK" altLang="en-US" sz="2400" b="0" kern="0" dirty="0" smtClean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30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 smtClean="0"/>
              <a:t>   4</a:t>
            </a:r>
            <a:r>
              <a:rPr lang="en-US" baseline="30000" dirty="0" smtClean="0"/>
              <a:t>th</a:t>
            </a:r>
            <a:r>
              <a:rPr lang="en-US" dirty="0" smtClean="0"/>
              <a:t> Mode of Heat Transfer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3439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2nd Inter. Symp. on Nanoparticles/Nanomaterials and Applications, ISN2A Jan. 18-21, Caparica, 2016 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3048000"/>
            <a:ext cx="2057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6444" y="4922517"/>
            <a:ext cx="739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Nano</a:t>
            </a:r>
            <a:r>
              <a:rPr lang="en-US" sz="2400" dirty="0" smtClean="0"/>
              <a:t> Coatings  </a:t>
            </a:r>
            <a:r>
              <a:rPr lang="en-US" sz="2400" b="1" dirty="0" smtClean="0">
                <a:solidFill>
                  <a:schemeClr val="tx2"/>
                </a:solidFill>
              </a:rPr>
              <a:t>conserve</a:t>
            </a:r>
            <a:r>
              <a:rPr lang="en-US" sz="2400" dirty="0" smtClean="0"/>
              <a:t> </a:t>
            </a:r>
            <a:r>
              <a:rPr lang="en-US" sz="2400" dirty="0"/>
              <a:t>b</a:t>
            </a:r>
            <a:r>
              <a:rPr lang="en-US" sz="2400" dirty="0" smtClean="0"/>
              <a:t>ody </a:t>
            </a:r>
            <a:r>
              <a:rPr lang="en-US" sz="2400" dirty="0"/>
              <a:t>heat </a:t>
            </a:r>
            <a:r>
              <a:rPr lang="en-US" sz="2400" dirty="0" smtClean="0"/>
              <a:t>without temperature increase as </a:t>
            </a:r>
            <a:r>
              <a:rPr lang="en-US" sz="2400" b="1" dirty="0">
                <a:solidFill>
                  <a:schemeClr val="tx2"/>
                </a:solidFill>
              </a:rPr>
              <a:t>QED</a:t>
            </a:r>
            <a:r>
              <a:rPr lang="en-US" sz="2400" dirty="0"/>
              <a:t> radiation </a:t>
            </a:r>
            <a:r>
              <a:rPr lang="en-US" sz="2400" dirty="0" smtClean="0"/>
              <a:t>bypasses natural convection to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enhance</a:t>
            </a:r>
            <a:r>
              <a:rPr lang="en-US" sz="2400" b="1" dirty="0" smtClean="0"/>
              <a:t> </a:t>
            </a:r>
            <a:r>
              <a:rPr lang="en-US" sz="2400" dirty="0" smtClean="0"/>
              <a:t>heat transfer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4337292" y="3919019"/>
            <a:ext cx="1036009" cy="1343165"/>
            <a:chOff x="4328555" y="3683953"/>
            <a:chExt cx="1036009" cy="1343165"/>
          </a:xfrm>
        </p:grpSpPr>
        <p:sp>
          <p:nvSpPr>
            <p:cNvPr id="24" name="Text Box 8"/>
            <p:cNvSpPr txBox="1"/>
            <p:nvPr/>
          </p:nvSpPr>
          <p:spPr>
            <a:xfrm>
              <a:off x="4328555" y="4347784"/>
              <a:ext cx="1036009" cy="67933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</a:pPr>
              <a:r>
                <a:rPr lang="en-US" sz="2000" dirty="0">
                  <a:latin typeface="Calibri"/>
                  <a:ea typeface="PMingLiU"/>
                  <a:cs typeface="Times New Roman"/>
                </a:rPr>
                <a:t>H</a:t>
              </a:r>
              <a:r>
                <a:rPr lang="en-US" sz="2000" dirty="0" smtClean="0">
                  <a:latin typeface="Calibri"/>
                  <a:ea typeface="PMingLiU"/>
                  <a:cs typeface="Times New Roman"/>
                </a:rPr>
                <a:t>ea</a:t>
              </a:r>
              <a:r>
                <a:rPr lang="en-US" sz="2000" dirty="0" smtClean="0">
                  <a:effectLst/>
                  <a:latin typeface="Calibri"/>
                  <a:ea typeface="PMingLiU"/>
                  <a:cs typeface="Times New Roman"/>
                </a:rPr>
                <a:t>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4" name="Up Arrow 3"/>
            <p:cNvSpPr/>
            <p:nvPr/>
          </p:nvSpPr>
          <p:spPr bwMode="auto">
            <a:xfrm>
              <a:off x="4346362" y="3683953"/>
              <a:ext cx="603673" cy="533400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447135" y="1663581"/>
            <a:ext cx="4419600" cy="1722117"/>
            <a:chOff x="2446784" y="1551944"/>
            <a:chExt cx="4419600" cy="1722117"/>
          </a:xfrm>
        </p:grpSpPr>
        <p:grpSp>
          <p:nvGrpSpPr>
            <p:cNvPr id="5" name="Group 4"/>
            <p:cNvGrpSpPr/>
            <p:nvPr/>
          </p:nvGrpSpPr>
          <p:grpSpPr>
            <a:xfrm>
              <a:off x="2446784" y="2349792"/>
              <a:ext cx="4419600" cy="924269"/>
              <a:chOff x="2001869" y="1881291"/>
              <a:chExt cx="4419600" cy="92426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2001869" y="1881291"/>
                <a:ext cx="4419600" cy="924269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8" name="Text Box 8"/>
              <p:cNvSpPr txBox="1"/>
              <p:nvPr/>
            </p:nvSpPr>
            <p:spPr>
              <a:xfrm>
                <a:off x="2541730" y="2027132"/>
                <a:ext cx="3802356" cy="5139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 smtClean="0">
                    <a:solidFill>
                      <a:schemeClr val="bg2"/>
                    </a:solidFill>
                    <a:latin typeface="Calibri"/>
                    <a:ea typeface="PMingLiU"/>
                    <a:cs typeface="Times New Roman"/>
                  </a:rPr>
                  <a:t>      Macro Coating  </a:t>
                </a:r>
                <a:r>
                  <a:rPr lang="en-US" sz="2000" dirty="0" smtClean="0">
                    <a:solidFill>
                      <a:schemeClr val="bg2"/>
                    </a:solidFill>
                    <a:latin typeface="Calibri"/>
                    <a:ea typeface="PMingLiU"/>
                    <a:cs typeface="Times New Roman"/>
                  </a:rPr>
                  <a:t>&gt; 1 micron   </a:t>
                </a:r>
                <a:r>
                  <a:rPr lang="en-US" sz="2000" dirty="0" smtClean="0">
                    <a:solidFill>
                      <a:schemeClr val="bg2"/>
                    </a:solidFill>
                    <a:effectLst/>
                    <a:latin typeface="Calibri"/>
                    <a:ea typeface="PMingLiU"/>
                    <a:cs typeface="Times New Roman"/>
                  </a:rPr>
                  <a:t>Temperature </a:t>
                </a:r>
                <a:r>
                  <a:rPr lang="en-US" sz="2000" dirty="0" smtClean="0">
                    <a:solidFill>
                      <a:schemeClr val="bg2"/>
                    </a:solidFill>
                    <a:effectLst/>
                    <a:latin typeface="Calibri"/>
                    <a:ea typeface="PMingLiU"/>
                    <a:cs typeface="Times New Roman"/>
                  </a:rPr>
                  <a:t>increase</a:t>
                </a:r>
                <a:endParaRPr lang="en-US" sz="2000" dirty="0">
                  <a:solidFill>
                    <a:schemeClr val="bg2"/>
                  </a:solidFill>
                  <a:effectLst/>
                  <a:latin typeface="Calibri"/>
                  <a:ea typeface="PMingLiU"/>
                  <a:cs typeface="Times New Roman"/>
                </a:endParaRPr>
              </a:p>
            </p:txBody>
          </p:sp>
        </p:grpSp>
        <p:grpSp>
          <p:nvGrpSpPr>
            <p:cNvPr id="29" name="Group 28"/>
            <p:cNvGrpSpPr/>
            <p:nvPr/>
          </p:nvGrpSpPr>
          <p:grpSpPr>
            <a:xfrm>
              <a:off x="2938150" y="1551944"/>
              <a:ext cx="2724192" cy="886456"/>
              <a:chOff x="3303099" y="1933113"/>
              <a:chExt cx="2724192" cy="886456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3303099" y="2049647"/>
                <a:ext cx="725043" cy="726160"/>
                <a:chOff x="3341711" y="2049647"/>
                <a:chExt cx="725043" cy="726160"/>
              </a:xfrm>
            </p:grpSpPr>
            <p:sp>
              <p:nvSpPr>
                <p:cNvPr id="35" name="Freeform 34"/>
                <p:cNvSpPr>
                  <a:spLocks/>
                </p:cNvSpPr>
                <p:nvPr/>
              </p:nvSpPr>
              <p:spPr bwMode="auto">
                <a:xfrm rot="6747400" flipH="1" flipV="1">
                  <a:off x="3460063" y="2169115"/>
                  <a:ext cx="488340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ysClr val="window" lastClr="FFFFFF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6" name="AutoShape 32"/>
                <p:cNvSpPr>
                  <a:spLocks noChangeArrowheads="1"/>
                </p:cNvSpPr>
                <p:nvPr/>
              </p:nvSpPr>
              <p:spPr bwMode="auto">
                <a:xfrm rot="8931830" flipH="1" flipV="1">
                  <a:off x="3449950" y="2049647"/>
                  <a:ext cx="111936" cy="209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sp>
            <p:nvSpPr>
              <p:cNvPr id="31" name="Text Box 13"/>
              <p:cNvSpPr txBox="1"/>
              <p:nvPr/>
            </p:nvSpPr>
            <p:spPr>
              <a:xfrm>
                <a:off x="4044724" y="1933113"/>
                <a:ext cx="1632050" cy="571879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2000" dirty="0" smtClean="0">
                    <a:solidFill>
                      <a:srgbClr val="FFFFFF"/>
                    </a:solidFill>
                    <a:ea typeface="PMingLiU"/>
                    <a:cs typeface="Times New Roman"/>
                  </a:rPr>
                  <a:t>  N</a:t>
                </a:r>
                <a:r>
                  <a:rPr lang="en-US" sz="2000" dirty="0" smtClean="0">
                    <a:solidFill>
                      <a:srgbClr val="FFFFFF"/>
                    </a:solidFill>
                    <a:effectLst/>
                    <a:ea typeface="PMingLiU"/>
                    <a:cs typeface="Times New Roman"/>
                  </a:rPr>
                  <a:t>atural  </a:t>
                </a:r>
                <a:r>
                  <a:rPr lang="en-US" sz="2000" dirty="0" smtClean="0">
                    <a:solidFill>
                      <a:srgbClr val="FFFFFF"/>
                    </a:solidFill>
                    <a:ea typeface="PMingLiU"/>
                    <a:cs typeface="Times New Roman"/>
                  </a:rPr>
                  <a:t>convect</a:t>
                </a:r>
                <a:r>
                  <a:rPr lang="en-US" sz="2000" dirty="0" smtClean="0">
                    <a:solidFill>
                      <a:srgbClr val="FFFFFF"/>
                    </a:solidFill>
                    <a:effectLst/>
                    <a:ea typeface="PMingLiU"/>
                    <a:cs typeface="Times New Roman"/>
                  </a:rPr>
                  <a:t>ion</a:t>
                </a:r>
                <a:endParaRPr lang="en-US" sz="2000" dirty="0">
                  <a:effectLst/>
                  <a:ea typeface="PMingLiU"/>
                  <a:cs typeface="Times New Roman"/>
                </a:endParaRPr>
              </a:p>
            </p:txBody>
          </p:sp>
          <p:grpSp>
            <p:nvGrpSpPr>
              <p:cNvPr id="32" name="Group 31"/>
              <p:cNvGrpSpPr/>
              <p:nvPr/>
            </p:nvGrpSpPr>
            <p:grpSpPr>
              <a:xfrm>
                <a:off x="5493615" y="1995782"/>
                <a:ext cx="533676" cy="823787"/>
                <a:chOff x="5532227" y="1995782"/>
                <a:chExt cx="533676" cy="823787"/>
              </a:xfrm>
            </p:grpSpPr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10404039" flipH="1" flipV="1">
                  <a:off x="5532227" y="2094526"/>
                  <a:ext cx="488340" cy="725043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ysClr val="window" lastClr="FFFFFF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1" i="0" u="none" strike="noStrike" kern="0" cap="none" spc="0" normalizeH="0" baseline="0" noProof="0" dirty="0">
                    <a:ln>
                      <a:noFill/>
                    </a:ln>
                    <a:effectLst/>
                    <a:uLnTx/>
                    <a:uFillTx/>
                  </a:endParaRPr>
                </a:p>
              </p:txBody>
            </p:sp>
            <p:sp>
              <p:nvSpPr>
                <p:cNvPr id="34" name="AutoShape 32"/>
                <p:cNvSpPr>
                  <a:spLocks noChangeArrowheads="1"/>
                </p:cNvSpPr>
                <p:nvPr/>
              </p:nvSpPr>
              <p:spPr bwMode="auto">
                <a:xfrm rot="12588469" flipH="1" flipV="1">
                  <a:off x="5953967" y="1995782"/>
                  <a:ext cx="111936" cy="209294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grpSp>
        <p:nvGrpSpPr>
          <p:cNvPr id="11" name="Group 10"/>
          <p:cNvGrpSpPr/>
          <p:nvPr/>
        </p:nvGrpSpPr>
        <p:grpSpPr>
          <a:xfrm>
            <a:off x="3063855" y="1663581"/>
            <a:ext cx="3184545" cy="1155819"/>
            <a:chOff x="3303099" y="1722872"/>
            <a:chExt cx="3184545" cy="1155819"/>
          </a:xfrm>
        </p:grpSpPr>
        <p:grpSp>
          <p:nvGrpSpPr>
            <p:cNvPr id="9" name="Group 8"/>
            <p:cNvGrpSpPr/>
            <p:nvPr/>
          </p:nvGrpSpPr>
          <p:grpSpPr>
            <a:xfrm>
              <a:off x="3303099" y="2071592"/>
              <a:ext cx="725043" cy="788997"/>
              <a:chOff x="3341711" y="2071592"/>
              <a:chExt cx="725043" cy="788997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6747400" flipH="1" flipV="1">
                <a:off x="3460063" y="2253897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3364887" y="2071592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" name="Text Box 13"/>
            <p:cNvSpPr txBox="1"/>
            <p:nvPr/>
          </p:nvSpPr>
          <p:spPr>
            <a:xfrm>
              <a:off x="3991590" y="1722872"/>
              <a:ext cx="1854869" cy="57187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QED </a:t>
              </a:r>
              <a:r>
                <a:rPr lang="en-US" sz="2000" dirty="0" smtClean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Radiation</a:t>
              </a:r>
              <a:endParaRPr lang="en-US" sz="2000" dirty="0">
                <a:effectLst/>
                <a:ea typeface="PMingLiU"/>
                <a:cs typeface="Times New Roman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955107" y="1995782"/>
              <a:ext cx="532537" cy="882909"/>
              <a:chOff x="5993719" y="1995782"/>
              <a:chExt cx="532537" cy="882909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 rot="10404039" flipH="1" flipV="1">
                <a:off x="5993719" y="2153648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20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6414320" y="1995782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438400" y="2653379"/>
            <a:ext cx="4419600" cy="699421"/>
            <a:chOff x="4909177" y="1336023"/>
            <a:chExt cx="4419600" cy="699421"/>
          </a:xfrm>
        </p:grpSpPr>
        <p:sp>
          <p:nvSpPr>
            <p:cNvPr id="38" name="Rectangle 37"/>
            <p:cNvSpPr/>
            <p:nvPr/>
          </p:nvSpPr>
          <p:spPr>
            <a:xfrm>
              <a:off x="4909177" y="1368122"/>
              <a:ext cx="4419600" cy="66732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Text Box 8"/>
            <p:cNvSpPr txBox="1"/>
            <p:nvPr/>
          </p:nvSpPr>
          <p:spPr>
            <a:xfrm>
              <a:off x="5919805" y="1336023"/>
              <a:ext cx="3381478" cy="46906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solidFill>
                    <a:schemeClr val="bg2"/>
                  </a:solidFill>
                  <a:latin typeface="Calibri"/>
                  <a:ea typeface="PMingLiU"/>
                  <a:cs typeface="Times New Roman"/>
                </a:rPr>
                <a:t>Nano Coating  &lt; 100 nm</a:t>
              </a:r>
              <a:endParaRPr lang="en-US" sz="2000" dirty="0">
                <a:solidFill>
                  <a:schemeClr val="bg2"/>
                </a:solidFill>
                <a:effectLst/>
                <a:latin typeface="Calibri"/>
                <a:ea typeface="PMingLiU"/>
                <a:cs typeface="Times New Roman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38400" y="3352800"/>
            <a:ext cx="4419600" cy="566219"/>
            <a:chOff x="2438400" y="3352800"/>
            <a:chExt cx="4419600" cy="566219"/>
          </a:xfrm>
        </p:grpSpPr>
        <p:sp>
          <p:nvSpPr>
            <p:cNvPr id="23" name="Rectangle 22"/>
            <p:cNvSpPr/>
            <p:nvPr/>
          </p:nvSpPr>
          <p:spPr>
            <a:xfrm>
              <a:off x="2438400" y="3352800"/>
              <a:ext cx="4419600" cy="566219"/>
            </a:xfrm>
            <a:prstGeom prst="rect">
              <a:avLst/>
            </a:prstGeom>
            <a:solidFill>
              <a:srgbClr val="F79646">
                <a:lumMod val="20000"/>
                <a:lumOff val="80000"/>
              </a:srgb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096076" y="3442882"/>
              <a:ext cx="1771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Substrate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028" y="2983467"/>
            <a:ext cx="3883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  <a:latin typeface="Calibri"/>
                <a:ea typeface="PMingLiU"/>
                <a:cs typeface="Times New Roman"/>
              </a:rPr>
              <a:t>No temperature increase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2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1295400"/>
            <a:ext cx="7772400" cy="1143000"/>
          </a:xfrm>
        </p:spPr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77000"/>
            <a:ext cx="8458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228850" y="3200400"/>
            <a:ext cx="495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 smtClean="0"/>
              <a:t> Heat Capacity of the Atom</a:t>
            </a:r>
          </a:p>
          <a:p>
            <a:pPr algn="ctr" hangingPunct="0"/>
            <a:endParaRPr lang="en-US" sz="2400" dirty="0"/>
          </a:p>
          <a:p>
            <a:pPr algn="ctr" hangingPunct="0"/>
            <a:r>
              <a:rPr lang="en-US" sz="2400" dirty="0" smtClean="0"/>
              <a:t>EM </a:t>
            </a:r>
            <a:r>
              <a:rPr lang="en-US" sz="2400" dirty="0" smtClean="0"/>
              <a:t>Confinement</a:t>
            </a:r>
            <a:endParaRPr lang="en-US" sz="2400" dirty="0" smtClean="0"/>
          </a:p>
          <a:p>
            <a:pPr algn="ctr" hangingPunct="0"/>
            <a:endParaRPr lang="en-US" sz="2400" dirty="0" smtClean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4599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/>
        </p:nvSpPr>
        <p:spPr bwMode="auto">
          <a:xfrm>
            <a:off x="438150" y="465509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4400" b="1" dirty="0">
                <a:solidFill>
                  <a:srgbClr val="FFFF00"/>
                </a:solidFill>
                <a:ea typeface="新細明體" pitchFamily="18" charset="-120"/>
              </a:rPr>
              <a:t>Heat Capacity of the </a:t>
            </a:r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Atom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endParaRPr lang="zh-TW" altLang="en-US" sz="2800" b="1">
              <a:ea typeface="新細明體" pitchFamily="18" charset="-12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6</a:t>
            </a:r>
          </a:p>
        </p:txBody>
      </p:sp>
      <p:sp>
        <p:nvSpPr>
          <p:cNvPr id="19463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947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353425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Aft>
                <a:spcPct val="0"/>
              </a:spcAft>
            </a:pPr>
            <a:r>
              <a:rPr lang="en-US" altLang="zh-TW" dirty="0" smtClean="0">
                <a:solidFill>
                  <a:srgbClr val="FFFF00"/>
                </a:solidFill>
              </a:rPr>
              <a:t>2nd Inter. </a:t>
            </a:r>
            <a:r>
              <a:rPr lang="en-US" altLang="zh-TW" dirty="0" err="1" smtClean="0">
                <a:solidFill>
                  <a:srgbClr val="FFFF00"/>
                </a:solidFill>
              </a:rPr>
              <a:t>Symp</a:t>
            </a:r>
            <a:r>
              <a:rPr lang="en-US" altLang="zh-TW" dirty="0" smtClean="0">
                <a:solidFill>
                  <a:srgbClr val="FFFF00"/>
                </a:solidFill>
              </a:rPr>
              <a:t>. on Nanoparticles/Nanomaterials and Applications, </a:t>
            </a:r>
            <a:r>
              <a:rPr lang="en-US" altLang="zh-TW" dirty="0" err="1" smtClean="0">
                <a:solidFill>
                  <a:srgbClr val="FFFF00"/>
                </a:solidFill>
              </a:rPr>
              <a:t>ISN2A</a:t>
            </a:r>
            <a:r>
              <a:rPr lang="en-US" altLang="zh-TW" dirty="0" smtClean="0">
                <a:solidFill>
                  <a:srgbClr val="FFFF00"/>
                </a:solidFill>
              </a:rPr>
              <a:t> Jan. 18-21, </a:t>
            </a:r>
            <a:r>
              <a:rPr lang="en-US" altLang="zh-TW" dirty="0" err="1" smtClean="0">
                <a:solidFill>
                  <a:srgbClr val="FFFF00"/>
                </a:solidFill>
              </a:rPr>
              <a:t>Caparica</a:t>
            </a:r>
            <a:r>
              <a:rPr lang="en-US" altLang="zh-TW" dirty="0" smtClean="0">
                <a:solidFill>
                  <a:srgbClr val="FFFF00"/>
                </a:solidFill>
              </a:rPr>
              <a:t>, 2016 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304800" y="1143000"/>
            <a:ext cx="7696201" cy="4924425"/>
            <a:chOff x="419099" y="1443037"/>
            <a:chExt cx="8465821" cy="4924425"/>
          </a:xfrm>
        </p:grpSpPr>
        <p:grpSp>
          <p:nvGrpSpPr>
            <p:cNvPr id="18" name="Group 17"/>
            <p:cNvGrpSpPr/>
            <p:nvPr/>
          </p:nvGrpSpPr>
          <p:grpSpPr>
            <a:xfrm>
              <a:off x="419099" y="1443037"/>
              <a:ext cx="8465821" cy="4924425"/>
              <a:chOff x="419099" y="1443037"/>
              <a:chExt cx="8465821" cy="4924425"/>
            </a:xfrm>
          </p:grpSpPr>
          <p:graphicFrame>
            <p:nvGraphicFramePr>
              <p:cNvPr id="22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0487400"/>
                  </p:ext>
                </p:extLst>
              </p:nvPr>
            </p:nvGraphicFramePr>
            <p:xfrm>
              <a:off x="419099" y="1443037"/>
              <a:ext cx="8465821" cy="49244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53" name="Worksheet" r:id="rId3" imgW="7925487" imgH="4925995" progId="Excel.Sheet.8">
                      <p:embed/>
                    </p:oleObj>
                  </mc:Choice>
                  <mc:Fallback>
                    <p:oleObj name="Worksheet" r:id="rId3" imgW="7925487" imgH="4925995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9099" y="1443037"/>
                            <a:ext cx="8465821" cy="4924425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3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07067831"/>
                  </p:ext>
                </p:extLst>
              </p:nvPr>
            </p:nvGraphicFramePr>
            <p:xfrm>
              <a:off x="5105400" y="2667000"/>
              <a:ext cx="2286000" cy="14874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654" name="Equation" r:id="rId5" imgW="1446840" imgH="941400" progId="Equation.3">
                      <p:embed/>
                    </p:oleObj>
                  </mc:Choice>
                  <mc:Fallback>
                    <p:oleObj name="Equation" r:id="rId5" imgW="1446840" imgH="9414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05400" y="2667000"/>
                            <a:ext cx="2286000" cy="14874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4343400" y="2166937"/>
              <a:ext cx="15240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dirty="0" smtClean="0"/>
                <a:t>Classical Physics (</a:t>
              </a:r>
              <a:r>
                <a:rPr lang="en-US" altLang="en-US" sz="2000" dirty="0"/>
                <a:t>M</a:t>
              </a:r>
              <a:r>
                <a:rPr lang="en-US" altLang="en-US" sz="2000" dirty="0" smtClean="0"/>
                <a:t>D, </a:t>
              </a:r>
              <a:r>
                <a:rPr lang="en-US" altLang="en-US" sz="2000" dirty="0" err="1" smtClean="0"/>
                <a:t>Comsol</a:t>
              </a:r>
              <a:r>
                <a:rPr lang="en-US" altLang="en-US" sz="2000" dirty="0" smtClean="0"/>
                <a:t>)</a:t>
              </a:r>
              <a:endParaRPr lang="en-US" altLang="en-US" sz="2000" dirty="0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H="1">
              <a:off x="2834638" y="2419350"/>
              <a:ext cx="4038600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37"/>
            <p:cNvSpPr>
              <a:spLocks noChangeArrowheads="1"/>
            </p:cNvSpPr>
            <p:nvPr/>
          </p:nvSpPr>
          <p:spPr bwMode="auto">
            <a:xfrm>
              <a:off x="3124200" y="3124200"/>
              <a:ext cx="9906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marL="342900" indent="-3429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en-US" sz="2000" dirty="0"/>
                <a:t>QM</a:t>
              </a:r>
            </a:p>
            <a:p>
              <a:pPr algn="ctr"/>
              <a:r>
                <a:rPr lang="en-US" altLang="en-US" sz="2000" dirty="0"/>
                <a:t>(kT = 0) 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1450" y="1313255"/>
            <a:ext cx="9096375" cy="4812516"/>
            <a:chOff x="-4067175" y="-1074692"/>
            <a:chExt cx="9096375" cy="4932363"/>
          </a:xfrm>
        </p:grpSpPr>
        <p:grpSp>
          <p:nvGrpSpPr>
            <p:cNvPr id="6" name="Group 5"/>
            <p:cNvGrpSpPr/>
            <p:nvPr/>
          </p:nvGrpSpPr>
          <p:grpSpPr>
            <a:xfrm>
              <a:off x="-4067175" y="-1074692"/>
              <a:ext cx="8610600" cy="4932363"/>
              <a:chOff x="609600" y="1086690"/>
              <a:chExt cx="8610600" cy="4932363"/>
            </a:xfrm>
          </p:grpSpPr>
          <p:sp>
            <p:nvSpPr>
              <p:cNvPr id="19466" name="Text Box 18"/>
              <p:cNvSpPr txBox="1">
                <a:spLocks noChangeArrowheads="1"/>
              </p:cNvSpPr>
              <p:nvPr/>
            </p:nvSpPr>
            <p:spPr bwMode="auto">
              <a:xfrm>
                <a:off x="7467600" y="1828800"/>
                <a:ext cx="1752600" cy="7016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TW" sz="2000" dirty="0">
                    <a:ea typeface="新細明體" pitchFamily="18" charset="-120"/>
                  </a:rPr>
                  <a:t>         kT        0.0258 eV   </a:t>
                </a:r>
              </a:p>
            </p:txBody>
          </p:sp>
          <p:grpSp>
            <p:nvGrpSpPr>
              <p:cNvPr id="5" name="Group 4"/>
              <p:cNvGrpSpPr/>
              <p:nvPr/>
            </p:nvGrpSpPr>
            <p:grpSpPr>
              <a:xfrm>
                <a:off x="609600" y="1086690"/>
                <a:ext cx="7924800" cy="4932363"/>
                <a:chOff x="209550" y="1266872"/>
                <a:chExt cx="7924800" cy="4932363"/>
              </a:xfrm>
            </p:grpSpPr>
            <p:graphicFrame>
              <p:nvGraphicFramePr>
                <p:cNvPr id="19459" name="Object 3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021167951"/>
                    </p:ext>
                  </p:extLst>
                </p:nvPr>
              </p:nvGraphicFramePr>
              <p:xfrm>
                <a:off x="209550" y="1266872"/>
                <a:ext cx="7924800" cy="4932363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655" name="Worksheet" r:id="rId7" imgW="7924732" imgH="4934040" progId="Excel.Sheet.8">
                        <p:embed/>
                      </p:oleObj>
                    </mc:Choice>
                    <mc:Fallback>
                      <p:oleObj name="Worksheet" r:id="rId7" imgW="7924732" imgH="4934040" progId="Excel.Shee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09550" y="1266872"/>
                              <a:ext cx="7924800" cy="4932363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2" name="Group 1"/>
                <p:cNvGrpSpPr/>
                <p:nvPr/>
              </p:nvGrpSpPr>
              <p:grpSpPr>
                <a:xfrm>
                  <a:off x="2419350" y="1932782"/>
                  <a:ext cx="5029200" cy="304800"/>
                  <a:chOff x="2419350" y="1932782"/>
                  <a:chExt cx="5029200" cy="304800"/>
                </a:xfrm>
              </p:grpSpPr>
              <p:sp>
                <p:nvSpPr>
                  <p:cNvPr id="194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95750" y="1932782"/>
                    <a:ext cx="1524000" cy="2286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marL="342900" indent="-3429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algn="ctr"/>
                    <a:r>
                      <a:rPr lang="en-US" altLang="en-US" sz="2000" dirty="0" smtClean="0"/>
                      <a:t>Classical Physics (MD, </a:t>
                    </a:r>
                    <a:r>
                      <a:rPr lang="en-US" altLang="en-US" sz="2000" dirty="0" err="1" smtClean="0"/>
                      <a:t>Comsol</a:t>
                    </a:r>
                    <a:r>
                      <a:rPr lang="en-US" altLang="en-US" sz="2000" dirty="0" smtClean="0"/>
                      <a:t>)</a:t>
                    </a:r>
                    <a:endParaRPr lang="en-US" altLang="en-US" sz="2000" dirty="0"/>
                  </a:p>
                </p:txBody>
              </p:sp>
              <p:sp>
                <p:nvSpPr>
                  <p:cNvPr id="19468" name="Line 3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419350" y="2237582"/>
                    <a:ext cx="5029200" cy="0"/>
                  </a:xfrm>
                  <a:prstGeom prst="line">
                    <a:avLst/>
                  </a:prstGeom>
                  <a:noFill/>
                  <a:ln w="22225">
                    <a:solidFill>
                      <a:srgbClr val="FFFFFF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24" name="TextBox 23"/>
            <p:cNvSpPr txBox="1"/>
            <p:nvPr/>
          </p:nvSpPr>
          <p:spPr>
            <a:xfrm>
              <a:off x="-3381375" y="2438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Nanoscale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505200" y="2526268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Macroscale</a:t>
              </a:r>
              <a:endParaRPr lang="en-US" dirty="0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1581150" y="5459194"/>
            <a:ext cx="67079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ym typeface="Symbol"/>
              </a:rPr>
              <a:t>1950  Teller &amp; Metropolis  </a:t>
            </a:r>
            <a:r>
              <a:rPr lang="en-US" dirty="0"/>
              <a:t>MD </a:t>
            </a:r>
            <a:r>
              <a:rPr lang="en-US" dirty="0">
                <a:sym typeface="Symbol"/>
              </a:rPr>
              <a:t> PBC </a:t>
            </a:r>
            <a:r>
              <a:rPr lang="en-US" dirty="0">
                <a:solidFill>
                  <a:schemeClr val="tx2"/>
                </a:solidFill>
                <a:sym typeface="Symbol"/>
              </a:rPr>
              <a:t> 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valid </a:t>
            </a:r>
            <a:r>
              <a:rPr lang="en-US" dirty="0" smtClean="0">
                <a:sym typeface="Symbol"/>
              </a:rPr>
              <a:t>for  </a:t>
            </a:r>
            <a:r>
              <a:rPr lang="en-US" dirty="0">
                <a:sym typeface="Symbol"/>
              </a:rPr>
              <a:t>&gt; 100 </a:t>
            </a:r>
            <a:r>
              <a:rPr lang="en-US" dirty="0" smtClean="0">
                <a:sym typeface="Symbol"/>
              </a:rPr>
              <a:t>m</a:t>
            </a:r>
          </a:p>
          <a:p>
            <a:pPr algn="ctr"/>
            <a:r>
              <a:rPr lang="en-US" dirty="0" smtClean="0">
                <a:sym typeface="Symbol"/>
              </a:rPr>
              <a:t>Today, MD used in discrete nanostructures !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39246" y="5187077"/>
            <a:ext cx="6718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1900 </a:t>
            </a:r>
            <a:r>
              <a:rPr lang="en-US" dirty="0" smtClean="0">
                <a:sym typeface="Symbol"/>
              </a:rPr>
              <a:t> Planck  derived the QM law</a:t>
            </a:r>
            <a:endParaRPr lang="en-US" dirty="0">
              <a:sym typeface="Symbol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019300" y="5786734"/>
            <a:ext cx="65151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dirty="0">
                <a:solidFill>
                  <a:schemeClr val="tx2"/>
                </a:solidFill>
              </a:rPr>
              <a:t>In </a:t>
            </a:r>
            <a:r>
              <a:rPr lang="en-US" altLang="en-US" dirty="0" smtClean="0">
                <a:solidFill>
                  <a:schemeClr val="tx2"/>
                </a:solidFill>
              </a:rPr>
              <a:t>nano coatings, </a:t>
            </a:r>
            <a:r>
              <a:rPr lang="en-US" altLang="en-US" dirty="0">
                <a:solidFill>
                  <a:schemeClr val="tx2"/>
                </a:solidFill>
              </a:rPr>
              <a:t>the atom has no heat </a:t>
            </a:r>
            <a:r>
              <a:rPr lang="en-US" altLang="en-US" dirty="0" smtClean="0">
                <a:solidFill>
                  <a:schemeClr val="tx2"/>
                </a:solidFill>
              </a:rPr>
              <a:t>capacity by QM 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79223" y="5182195"/>
            <a:ext cx="6718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1912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Debye’s phonons </a:t>
            </a:r>
            <a:r>
              <a:rPr lang="en-US" dirty="0" smtClean="0">
                <a:sym typeface="Symbol"/>
              </a:rPr>
              <a:t> </a:t>
            </a:r>
            <a:r>
              <a:rPr lang="en-US" dirty="0" smtClean="0"/>
              <a:t>h</a:t>
            </a:r>
            <a:r>
              <a:rPr lang="en-US" dirty="0" smtClean="0">
                <a:sym typeface="Symbol"/>
              </a:rPr>
              <a:t> = kT </a:t>
            </a:r>
            <a:r>
              <a:rPr lang="en-US" b="1" dirty="0" smtClean="0">
                <a:solidFill>
                  <a:schemeClr val="tx2"/>
                </a:solidFill>
                <a:sym typeface="Symbol"/>
              </a:rPr>
              <a:t> valid </a:t>
            </a:r>
            <a:r>
              <a:rPr lang="en-US" dirty="0" smtClean="0">
                <a:sym typeface="Symbol"/>
              </a:rPr>
              <a:t>for  &gt; 100 m</a:t>
            </a:r>
            <a:endParaRPr lang="en-US" dirty="0">
              <a:sym typeface="Symbol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>
                <a:sym typeface="Symbol"/>
              </a:rPr>
              <a:t>T</a:t>
            </a:r>
            <a:r>
              <a:rPr lang="en-US" dirty="0" smtClean="0">
                <a:sym typeface="Symbol"/>
              </a:rPr>
              <a:t>oday, phonons used in nanostructures  !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4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0083" y="1265493"/>
            <a:ext cx="9022967" cy="536390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FontTx/>
              <a:buNone/>
            </a:pPr>
            <a:r>
              <a:rPr lang="en-US" altLang="en-US" sz="3800" dirty="0" smtClean="0">
                <a:solidFill>
                  <a:schemeClr val="tx2"/>
                </a:solidFill>
              </a:rPr>
              <a:t>Nano structures </a:t>
            </a:r>
            <a:r>
              <a:rPr lang="en-US" altLang="en-US" sz="3800" b="0" dirty="0" smtClean="0"/>
              <a:t>have high surface-to -volume ratio</a:t>
            </a:r>
            <a:r>
              <a:rPr lang="en-US" altLang="en-US" sz="3300" b="0" dirty="0" smtClean="0"/>
              <a:t>.</a:t>
            </a:r>
          </a:p>
          <a:p>
            <a:pPr marL="0" indent="0" algn="ctr">
              <a:buFontTx/>
              <a:buNone/>
            </a:pPr>
            <a:endParaRPr lang="en-US" altLang="en-US" sz="1300" dirty="0"/>
          </a:p>
          <a:p>
            <a:pPr marL="0" indent="0" algn="ctr">
              <a:buFontTx/>
              <a:buNone/>
            </a:pPr>
            <a:r>
              <a:rPr lang="en-US" altLang="en-US" sz="3800" dirty="0" smtClean="0">
                <a:solidFill>
                  <a:schemeClr val="tx2"/>
                </a:solidFill>
              </a:rPr>
              <a:t>Surface </a:t>
            </a:r>
            <a:r>
              <a:rPr lang="en-US" altLang="en-US" sz="3800" dirty="0">
                <a:solidFill>
                  <a:schemeClr val="tx2"/>
                </a:solidFill>
              </a:rPr>
              <a:t>absorption </a:t>
            </a:r>
            <a:r>
              <a:rPr lang="en-US" altLang="en-US" sz="3800" b="0" dirty="0" smtClean="0"/>
              <a:t>places interior atoms under high </a:t>
            </a:r>
            <a:r>
              <a:rPr lang="en-US" altLang="en-US" sz="3800" b="1" dirty="0" smtClean="0">
                <a:solidFill>
                  <a:schemeClr val="tx2"/>
                </a:solidFill>
              </a:rPr>
              <a:t>EM</a:t>
            </a:r>
            <a:r>
              <a:rPr lang="en-US" altLang="en-US" sz="38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800" b="0" dirty="0" smtClean="0"/>
              <a:t>confinement, but </a:t>
            </a:r>
            <a:r>
              <a:rPr lang="en-US" altLang="en-US" sz="3800" b="1" dirty="0" smtClean="0">
                <a:solidFill>
                  <a:schemeClr val="tx2"/>
                </a:solidFill>
              </a:rPr>
              <a:t>QM</a:t>
            </a:r>
            <a:r>
              <a:rPr lang="en-US" altLang="en-US" sz="3800" dirty="0" smtClean="0"/>
              <a:t> </a:t>
            </a:r>
            <a:r>
              <a:rPr lang="en-US" altLang="en-US" sz="3800" b="0" dirty="0" smtClean="0"/>
              <a:t>precludes temperature increase.</a:t>
            </a:r>
          </a:p>
          <a:p>
            <a:pPr marL="0" indent="0" algn="ctr">
              <a:buFontTx/>
              <a:buNone/>
            </a:pPr>
            <a:endParaRPr lang="en-US" altLang="en-US" sz="1300" b="0" dirty="0" smtClean="0"/>
          </a:p>
          <a:p>
            <a:pPr marL="0" indent="0" algn="ctr">
              <a:buFontTx/>
              <a:buNone/>
            </a:pPr>
            <a:r>
              <a:rPr lang="en-US" altLang="en-US" sz="38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800" b="1" dirty="0" smtClean="0">
                <a:solidFill>
                  <a:schemeClr val="tx2"/>
                </a:solidFill>
              </a:rPr>
              <a:t>QED</a:t>
            </a:r>
            <a:r>
              <a:rPr lang="en-US" altLang="en-US" sz="3800" b="0" dirty="0" smtClean="0">
                <a:solidFill>
                  <a:srgbClr val="FF0000"/>
                </a:solidFill>
              </a:rPr>
              <a:t> </a:t>
            </a:r>
            <a:r>
              <a:rPr lang="en-US" altLang="en-US" sz="3800" b="0" dirty="0" smtClean="0"/>
              <a:t>conserves the trapped energy to </a:t>
            </a:r>
            <a:r>
              <a:rPr lang="en-US" altLang="en-US" sz="3800" b="1" dirty="0" smtClean="0">
                <a:solidFill>
                  <a:schemeClr val="tx2"/>
                </a:solidFill>
              </a:rPr>
              <a:t>EM</a:t>
            </a:r>
            <a:r>
              <a:rPr lang="en-US" altLang="en-US" sz="3800" b="0" dirty="0" smtClean="0"/>
              <a:t> radiation</a:t>
            </a:r>
            <a:r>
              <a:rPr lang="en-US" altLang="en-US" sz="3800" dirty="0" smtClean="0">
                <a:solidFill>
                  <a:schemeClr val="tx2"/>
                </a:solidFill>
              </a:rPr>
              <a:t>.</a:t>
            </a:r>
            <a:endParaRPr lang="en-US" altLang="en-US" sz="3800" b="0" dirty="0" smtClean="0">
              <a:sym typeface="Symbol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2400" b="0" dirty="0" smtClean="0">
                <a:sym typeface="Symbol" pitchFamily="18" charset="2"/>
              </a:rPr>
              <a:t>                                                </a:t>
            </a: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800" b="0" dirty="0" smtClean="0"/>
          </a:p>
          <a:p>
            <a:pPr marL="0" indent="0" algn="ctr">
              <a:buFontTx/>
              <a:buNone/>
            </a:pPr>
            <a:endParaRPr lang="en-US" alt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330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endParaRPr lang="en-US" altLang="en-US" sz="38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3800" dirty="0" smtClean="0">
                <a:solidFill>
                  <a:schemeClr val="tx2"/>
                </a:solidFill>
                <a:sym typeface="Symbol" pitchFamily="18" charset="2"/>
              </a:rPr>
              <a:t>QED</a:t>
            </a:r>
            <a:r>
              <a:rPr lang="en-US" altLang="en-US" sz="3800" b="0" dirty="0" smtClean="0">
                <a:sym typeface="Symbol" pitchFamily="18" charset="2"/>
              </a:rPr>
              <a:t>: </a:t>
            </a:r>
            <a:r>
              <a:rPr lang="en-US" altLang="en-US" sz="3800" b="0" dirty="0" smtClean="0">
                <a:sym typeface="Symbol" pitchFamily="18" charset="2"/>
              </a:rPr>
              <a:t>Simplified Definition </a:t>
            </a:r>
            <a:endParaRPr lang="en-US" altLang="en-US" sz="3800" dirty="0" smtClean="0">
              <a:solidFill>
                <a:schemeClr val="tx2"/>
              </a:solidFill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3800" dirty="0" smtClean="0">
                <a:solidFill>
                  <a:schemeClr val="tx2"/>
                </a:solidFill>
                <a:sym typeface="Symbol" pitchFamily="18" charset="2"/>
              </a:rPr>
              <a:t>EM</a:t>
            </a:r>
            <a:r>
              <a:rPr lang="en-US" altLang="en-US" sz="3800" b="0" dirty="0" smtClean="0">
                <a:sym typeface="Symbol" pitchFamily="18" charset="2"/>
              </a:rPr>
              <a:t> energy into </a:t>
            </a:r>
            <a:r>
              <a:rPr lang="en-US" altLang="en-US" sz="3800" dirty="0" smtClean="0">
                <a:solidFill>
                  <a:schemeClr val="tx2"/>
                </a:solidFill>
                <a:sym typeface="Symbol" pitchFamily="18" charset="2"/>
              </a:rPr>
              <a:t>QM</a:t>
            </a:r>
            <a:r>
              <a:rPr lang="en-US" altLang="en-US" sz="3800" b="0" dirty="0" smtClean="0">
                <a:sym typeface="Symbol" pitchFamily="18" charset="2"/>
              </a:rPr>
              <a:t> box </a:t>
            </a:r>
            <a:r>
              <a:rPr lang="en-US" altLang="en-US" sz="3800" b="0" dirty="0" smtClean="0">
                <a:sym typeface="Symbol"/>
              </a:rPr>
              <a:t> </a:t>
            </a:r>
            <a:r>
              <a:rPr lang="en-US" altLang="en-US" sz="3800" dirty="0" smtClean="0">
                <a:solidFill>
                  <a:schemeClr val="tx2"/>
                </a:solidFill>
                <a:sym typeface="Symbol"/>
              </a:rPr>
              <a:t>Create</a:t>
            </a:r>
            <a:r>
              <a:rPr lang="en-US" altLang="en-US" sz="3800" b="0" dirty="0" smtClean="0">
                <a:sym typeface="Symbol"/>
              </a:rPr>
              <a:t> QED radiation at /2 = d</a:t>
            </a:r>
            <a:endParaRPr lang="en-US" altLang="en-US" sz="3800" b="0" dirty="0" smtClean="0">
              <a:sym typeface="Symbol" pitchFamily="18" charset="2"/>
            </a:endParaRPr>
          </a:p>
          <a:p>
            <a:pPr marL="0" indent="0" algn="ctr">
              <a:buFontTx/>
              <a:buNone/>
            </a:pPr>
            <a:r>
              <a:rPr lang="en-US" altLang="en-US" sz="3800" b="0" dirty="0" smtClean="0">
                <a:sym typeface="Symbol" pitchFamily="18" charset="2"/>
              </a:rPr>
              <a:t>  </a:t>
            </a:r>
            <a:r>
              <a:rPr lang="en-US" altLang="en-US" sz="3800" b="0" dirty="0" smtClean="0">
                <a:sym typeface="Symbol" pitchFamily="18" charset="2"/>
              </a:rPr>
              <a:t>f = (c/n)/</a:t>
            </a:r>
            <a:r>
              <a:rPr lang="en-US" altLang="en-US" sz="3800" b="0" dirty="0" smtClean="0">
                <a:sym typeface="Symbol"/>
              </a:rPr>
              <a:t>   = </a:t>
            </a:r>
            <a:r>
              <a:rPr lang="en-US" altLang="en-US" sz="3800" b="0" dirty="0" smtClean="0">
                <a:sym typeface="Symbol" pitchFamily="18" charset="2"/>
              </a:rPr>
              <a:t>2d    E = h f</a:t>
            </a:r>
            <a:endParaRPr lang="en-US" altLang="en-US" sz="3800" b="0" dirty="0" smtClean="0"/>
          </a:p>
          <a:p>
            <a:pPr marL="0" indent="0" algn="ctr">
              <a:buFontTx/>
              <a:buNone/>
            </a:pPr>
            <a:endParaRPr lang="en-US" alt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1507" name="Title 2"/>
          <p:cNvSpPr>
            <a:spLocks noGrp="1"/>
          </p:cNvSpPr>
          <p:nvPr>
            <p:ph type="title"/>
          </p:nvPr>
        </p:nvSpPr>
        <p:spPr>
          <a:xfrm>
            <a:off x="1017810" y="-762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EM Confinement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3867149" y="4149207"/>
            <a:ext cx="1036861" cy="45719"/>
          </a:xfrm>
          <a:custGeom>
            <a:avLst/>
            <a:gdLst>
              <a:gd name="connsiteX0" fmla="*/ 0 w 266700"/>
              <a:gd name="connsiteY0" fmla="*/ 41792 h 41792"/>
              <a:gd name="connsiteX1" fmla="*/ 266700 w 266700"/>
              <a:gd name="connsiteY1" fmla="*/ 3692 h 41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6700" h="41792">
                <a:moveTo>
                  <a:pt x="0" y="41792"/>
                </a:moveTo>
                <a:cubicBezTo>
                  <a:pt x="148312" y="-17533"/>
                  <a:pt x="61054" y="3692"/>
                  <a:pt x="266700" y="3692"/>
                </a:cubicBezTo>
              </a:path>
            </a:pathLst>
          </a:cu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915816" y="3132043"/>
            <a:ext cx="1222871" cy="830357"/>
            <a:chOff x="-1" y="0"/>
            <a:chExt cx="632968" cy="429634"/>
          </a:xfrm>
        </p:grpSpPr>
        <p:sp>
          <p:nvSpPr>
            <p:cNvPr id="33" name="Text Box 2"/>
            <p:cNvSpPr txBox="1">
              <a:spLocks noChangeArrowheads="1"/>
            </p:cNvSpPr>
            <p:nvPr/>
          </p:nvSpPr>
          <p:spPr bwMode="auto">
            <a:xfrm>
              <a:off x="-1" y="0"/>
              <a:ext cx="632968" cy="230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Heat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34" name="Right Arrow 33"/>
            <p:cNvSpPr/>
            <p:nvPr/>
          </p:nvSpPr>
          <p:spPr>
            <a:xfrm>
              <a:off x="88651" y="287083"/>
              <a:ext cx="224287" cy="14255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cxnSp>
        <p:nvCxnSpPr>
          <p:cNvPr id="22" name="Straight Connector 21"/>
          <p:cNvCxnSpPr/>
          <p:nvPr/>
        </p:nvCxnSpPr>
        <p:spPr bwMode="auto">
          <a:xfrm>
            <a:off x="5121733" y="3581402"/>
            <a:ext cx="914400" cy="91440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5" name="Group 14"/>
          <p:cNvGrpSpPr/>
          <p:nvPr/>
        </p:nvGrpSpPr>
        <p:grpSpPr>
          <a:xfrm>
            <a:off x="5105400" y="3036838"/>
            <a:ext cx="1600200" cy="1154162"/>
            <a:chOff x="5105400" y="4000128"/>
            <a:chExt cx="1600200" cy="1154162"/>
          </a:xfrm>
        </p:grpSpPr>
        <p:sp>
          <p:nvSpPr>
            <p:cNvPr id="36" name="Text Box 2"/>
            <p:cNvSpPr txBox="1">
              <a:spLocks noChangeArrowheads="1"/>
            </p:cNvSpPr>
            <p:nvPr/>
          </p:nvSpPr>
          <p:spPr bwMode="auto">
            <a:xfrm>
              <a:off x="5105400" y="4000128"/>
              <a:ext cx="1600200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latin typeface="Arial"/>
                  <a:ea typeface="PMingLiU"/>
                  <a:cs typeface="Times New Roman"/>
                </a:rPr>
                <a:t>QED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 smtClean="0">
                <a:latin typeface="Arial"/>
                <a:ea typeface="PMingLiU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latin typeface="Arial"/>
                  <a:ea typeface="PMingLiU"/>
                  <a:cs typeface="Times New Roman"/>
                </a:rPr>
                <a:t>R</a:t>
              </a: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adiation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 rot="3813901">
              <a:off x="5605997" y="4049202"/>
              <a:ext cx="523462" cy="828866"/>
              <a:chOff x="5762525" y="4654179"/>
              <a:chExt cx="523462" cy="828866"/>
            </a:xfrm>
          </p:grpSpPr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 rot="10404039" flipH="1" flipV="1">
                <a:off x="5762525" y="4758002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30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6174051" y="465417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2304380" y="3182615"/>
            <a:ext cx="1600200" cy="1154162"/>
            <a:chOff x="763835" y="1447800"/>
            <a:chExt cx="1600200" cy="1154162"/>
          </a:xfrm>
        </p:grpSpPr>
        <p:sp>
          <p:nvSpPr>
            <p:cNvPr id="42" name="Text Box 2"/>
            <p:cNvSpPr txBox="1">
              <a:spLocks noChangeArrowheads="1"/>
            </p:cNvSpPr>
            <p:nvPr/>
          </p:nvSpPr>
          <p:spPr bwMode="auto">
            <a:xfrm flipH="1">
              <a:off x="763835" y="1447800"/>
              <a:ext cx="1600200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latin typeface="Arial"/>
                  <a:ea typeface="PMingLiU"/>
                  <a:cs typeface="Times New Roman"/>
                </a:rPr>
                <a:t>QED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 smtClean="0">
                <a:latin typeface="Arial"/>
                <a:ea typeface="PMingLiU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latin typeface="Arial"/>
                  <a:ea typeface="PMingLiU"/>
                  <a:cs typeface="Times New Roman"/>
                </a:rPr>
                <a:t>R</a:t>
              </a: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adiation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grpSp>
          <p:nvGrpSpPr>
            <p:cNvPr id="21506" name="Group 21505"/>
            <p:cNvGrpSpPr/>
            <p:nvPr/>
          </p:nvGrpSpPr>
          <p:grpSpPr>
            <a:xfrm>
              <a:off x="1141164" y="1797660"/>
              <a:ext cx="890466" cy="488340"/>
              <a:chOff x="2833374" y="4386636"/>
              <a:chExt cx="890466" cy="488340"/>
            </a:xfrm>
          </p:grpSpPr>
          <p:sp>
            <p:nvSpPr>
              <p:cNvPr id="64" name="Freeform 63"/>
              <p:cNvSpPr>
                <a:spLocks/>
              </p:cNvSpPr>
              <p:nvPr/>
            </p:nvSpPr>
            <p:spPr bwMode="auto">
              <a:xfrm rot="7382060" flipV="1">
                <a:off x="3117149" y="4268284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65" name="AutoShape 32"/>
              <p:cNvSpPr>
                <a:spLocks noChangeArrowheads="1"/>
              </p:cNvSpPr>
              <p:nvPr/>
            </p:nvSpPr>
            <p:spPr bwMode="auto">
              <a:xfrm rot="5197630" flipV="1">
                <a:off x="2882053" y="4565110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342900" y="2720950"/>
            <a:ext cx="8458200" cy="2003450"/>
            <a:chOff x="457200" y="3502825"/>
            <a:chExt cx="8458200" cy="2003450"/>
          </a:xfrm>
        </p:grpSpPr>
        <p:grpSp>
          <p:nvGrpSpPr>
            <p:cNvPr id="9" name="Group 8"/>
            <p:cNvGrpSpPr/>
            <p:nvPr/>
          </p:nvGrpSpPr>
          <p:grpSpPr>
            <a:xfrm>
              <a:off x="457200" y="3752025"/>
              <a:ext cx="8458200" cy="1754250"/>
              <a:chOff x="457200" y="3752025"/>
              <a:chExt cx="8458200" cy="1754250"/>
            </a:xfrm>
          </p:grpSpPr>
          <p:sp>
            <p:nvSpPr>
              <p:cNvPr id="4" name="Rectangle 3"/>
              <p:cNvSpPr/>
              <p:nvPr/>
            </p:nvSpPr>
            <p:spPr bwMode="auto">
              <a:xfrm>
                <a:off x="3962395" y="3753675"/>
                <a:ext cx="1162055" cy="1658175"/>
              </a:xfrm>
              <a:prstGeom prst="rect">
                <a:avLst/>
              </a:prstGeom>
              <a:solidFill>
                <a:schemeClr val="tx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grpSp>
            <p:nvGrpSpPr>
              <p:cNvPr id="28" name="Group 27"/>
              <p:cNvGrpSpPr/>
              <p:nvPr/>
            </p:nvGrpSpPr>
            <p:grpSpPr>
              <a:xfrm>
                <a:off x="457200" y="3752025"/>
                <a:ext cx="8458200" cy="1754250"/>
                <a:chOff x="457200" y="3752025"/>
                <a:chExt cx="8458200" cy="1754250"/>
              </a:xfrm>
            </p:grpSpPr>
            <p:sp>
              <p:nvSpPr>
                <p:cNvPr id="45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807245" y="4343400"/>
                  <a:ext cx="1222871" cy="410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dirty="0" smtClean="0">
                      <a:latin typeface="Arial"/>
                      <a:ea typeface="PMingLiU"/>
                      <a:cs typeface="Times New Roman"/>
                    </a:rPr>
                    <a:t>Body</a:t>
                  </a:r>
                  <a:endParaRPr lang="en-US" dirty="0">
                    <a:effectLst/>
                    <a:latin typeface="Calibri"/>
                    <a:ea typeface="PMingLiU"/>
                    <a:cs typeface="Times New Roman"/>
                  </a:endParaRPr>
                </a:p>
              </p:txBody>
            </p:sp>
            <p:sp>
              <p:nvSpPr>
                <p:cNvPr id="46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6786101" y="4329902"/>
                  <a:ext cx="2129299" cy="41088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sp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:r>
                    <a:rPr lang="en-US" dirty="0" smtClean="0">
                      <a:latin typeface="Arial"/>
                      <a:ea typeface="PMingLiU"/>
                      <a:cs typeface="Times New Roman"/>
                    </a:rPr>
                    <a:t>Surroundings</a:t>
                  </a:r>
                  <a:endParaRPr lang="en-US" dirty="0">
                    <a:effectLst/>
                    <a:latin typeface="Calibri"/>
                    <a:ea typeface="PMingLiU"/>
                    <a:cs typeface="Times New Roman"/>
                  </a:endParaRPr>
                </a:p>
              </p:txBody>
            </p:sp>
            <p:sp>
              <p:nvSpPr>
                <p:cNvPr id="25" name="Freeform 24"/>
                <p:cNvSpPr/>
                <p:nvPr/>
              </p:nvSpPr>
              <p:spPr bwMode="auto">
                <a:xfrm>
                  <a:off x="5124450" y="3771900"/>
                  <a:ext cx="3524250" cy="1734375"/>
                </a:xfrm>
                <a:custGeom>
                  <a:avLst/>
                  <a:gdLst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3562350 w 3695700"/>
                    <a:gd name="connsiteY3" fmla="*/ 1257300 h 1676400"/>
                    <a:gd name="connsiteX4" fmla="*/ 3695700 w 3695700"/>
                    <a:gd name="connsiteY4" fmla="*/ 685800 h 1676400"/>
                    <a:gd name="connsiteX5" fmla="*/ 2724150 w 3695700"/>
                    <a:gd name="connsiteY5" fmla="*/ 0 h 1676400"/>
                    <a:gd name="connsiteX6" fmla="*/ 0 w 3695700"/>
                    <a:gd name="connsiteY6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562350 w 3695700"/>
                    <a:gd name="connsiteY4" fmla="*/ 12573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486150 w 3695700"/>
                    <a:gd name="connsiteY4" fmla="*/ 12192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2724150 w 3638550"/>
                    <a:gd name="connsiteY6" fmla="*/ 0 h 1676400"/>
                    <a:gd name="connsiteX7" fmla="*/ 0 w 363855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0 w 3638550"/>
                    <a:gd name="connsiteY8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0 w 3638550"/>
                    <a:gd name="connsiteY9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952500 w 3638550"/>
                    <a:gd name="connsiteY9" fmla="*/ 0 h 1676400"/>
                    <a:gd name="connsiteX10" fmla="*/ 0 w 3638550"/>
                    <a:gd name="connsiteY10" fmla="*/ 0 h 1676400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486150 w 3638550"/>
                    <a:gd name="connsiteY5" fmla="*/ 1219200 h 1734375"/>
                    <a:gd name="connsiteX6" fmla="*/ 3638550 w 3638550"/>
                    <a:gd name="connsiteY6" fmla="*/ 666750 h 1734375"/>
                    <a:gd name="connsiteX7" fmla="*/ 3219450 w 3638550"/>
                    <a:gd name="connsiteY7" fmla="*/ 133350 h 1734375"/>
                    <a:gd name="connsiteX8" fmla="*/ 2724150 w 3638550"/>
                    <a:gd name="connsiteY8" fmla="*/ 0 h 1734375"/>
                    <a:gd name="connsiteX9" fmla="*/ 1790700 w 3638550"/>
                    <a:gd name="connsiteY9" fmla="*/ 133350 h 1734375"/>
                    <a:gd name="connsiteX10" fmla="*/ 952500 w 3638550"/>
                    <a:gd name="connsiteY10" fmla="*/ 0 h 1734375"/>
                    <a:gd name="connsiteX11" fmla="*/ 0 w 3638550"/>
                    <a:gd name="connsiteY11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219450 w 3638550"/>
                    <a:gd name="connsiteY5" fmla="*/ 114300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181350 w 3638550"/>
                    <a:gd name="connsiteY5" fmla="*/ 142875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86150 w 3581400"/>
                    <a:gd name="connsiteY6" fmla="*/ 12192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29000 w 3581400"/>
                    <a:gd name="connsiteY6" fmla="*/ 11430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24250"/>
                    <a:gd name="connsiteY0" fmla="*/ 0 h 1734375"/>
                    <a:gd name="connsiteX1" fmla="*/ 19050 w 3524250"/>
                    <a:gd name="connsiteY1" fmla="*/ 1657350 h 1734375"/>
                    <a:gd name="connsiteX2" fmla="*/ 647700 w 3524250"/>
                    <a:gd name="connsiteY2" fmla="*/ 1676400 h 1734375"/>
                    <a:gd name="connsiteX3" fmla="*/ 1485900 w 3524250"/>
                    <a:gd name="connsiteY3" fmla="*/ 1733550 h 1734375"/>
                    <a:gd name="connsiteX4" fmla="*/ 2209800 w 3524250"/>
                    <a:gd name="connsiteY4" fmla="*/ 1619250 h 1734375"/>
                    <a:gd name="connsiteX5" fmla="*/ 3181350 w 3524250"/>
                    <a:gd name="connsiteY5" fmla="*/ 1428750 h 1734375"/>
                    <a:gd name="connsiteX6" fmla="*/ 3429000 w 3524250"/>
                    <a:gd name="connsiteY6" fmla="*/ 1143000 h 1734375"/>
                    <a:gd name="connsiteX7" fmla="*/ 3524250 w 3524250"/>
                    <a:gd name="connsiteY7" fmla="*/ 590550 h 1734375"/>
                    <a:gd name="connsiteX8" fmla="*/ 3219450 w 3524250"/>
                    <a:gd name="connsiteY8" fmla="*/ 133350 h 1734375"/>
                    <a:gd name="connsiteX9" fmla="*/ 2724150 w 3524250"/>
                    <a:gd name="connsiteY9" fmla="*/ 0 h 1734375"/>
                    <a:gd name="connsiteX10" fmla="*/ 1790700 w 3524250"/>
                    <a:gd name="connsiteY10" fmla="*/ 133350 h 1734375"/>
                    <a:gd name="connsiteX11" fmla="*/ 952500 w 3524250"/>
                    <a:gd name="connsiteY11" fmla="*/ 0 h 1734375"/>
                    <a:gd name="connsiteX12" fmla="*/ 0 w 3524250"/>
                    <a:gd name="connsiteY12" fmla="*/ 0 h 173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24250" h="1734375">
                      <a:moveTo>
                        <a:pt x="0" y="0"/>
                      </a:moveTo>
                      <a:lnTo>
                        <a:pt x="19050" y="1657350"/>
                      </a:lnTo>
                      <a:lnTo>
                        <a:pt x="647700" y="1676400"/>
                      </a:lnTo>
                      <a:cubicBezTo>
                        <a:pt x="892175" y="1666875"/>
                        <a:pt x="1225550" y="1743075"/>
                        <a:pt x="1485900" y="1733550"/>
                      </a:cubicBezTo>
                      <a:cubicBezTo>
                        <a:pt x="1746250" y="1724025"/>
                        <a:pt x="1892300" y="1708150"/>
                        <a:pt x="2209800" y="1619250"/>
                      </a:cubicBezTo>
                      <a:cubicBezTo>
                        <a:pt x="2603500" y="1479550"/>
                        <a:pt x="2787650" y="1568450"/>
                        <a:pt x="3181350" y="1428750"/>
                      </a:cubicBezTo>
                      <a:lnTo>
                        <a:pt x="3429000" y="1143000"/>
                      </a:lnTo>
                      <a:lnTo>
                        <a:pt x="3524250" y="590550"/>
                      </a:lnTo>
                      <a:cubicBezTo>
                        <a:pt x="3365500" y="482600"/>
                        <a:pt x="3378200" y="241300"/>
                        <a:pt x="3219450" y="133350"/>
                      </a:cubicBezTo>
                      <a:lnTo>
                        <a:pt x="2724150" y="0"/>
                      </a:lnTo>
                      <a:cubicBezTo>
                        <a:pt x="2425700" y="0"/>
                        <a:pt x="2089150" y="133350"/>
                        <a:pt x="1790700" y="133350"/>
                      </a:cubicBezTo>
                      <a:cubicBezTo>
                        <a:pt x="1473200" y="114300"/>
                        <a:pt x="1270000" y="19050"/>
                        <a:pt x="95250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50" name="Freeform 49"/>
                <p:cNvSpPr/>
                <p:nvPr/>
              </p:nvSpPr>
              <p:spPr bwMode="auto">
                <a:xfrm flipH="1">
                  <a:off x="457200" y="3752025"/>
                  <a:ext cx="3524250" cy="1734375"/>
                </a:xfrm>
                <a:custGeom>
                  <a:avLst/>
                  <a:gdLst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3562350 w 3695700"/>
                    <a:gd name="connsiteY3" fmla="*/ 1257300 h 1676400"/>
                    <a:gd name="connsiteX4" fmla="*/ 3695700 w 3695700"/>
                    <a:gd name="connsiteY4" fmla="*/ 685800 h 1676400"/>
                    <a:gd name="connsiteX5" fmla="*/ 2724150 w 3695700"/>
                    <a:gd name="connsiteY5" fmla="*/ 0 h 1676400"/>
                    <a:gd name="connsiteX6" fmla="*/ 0 w 3695700"/>
                    <a:gd name="connsiteY6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562350 w 3695700"/>
                    <a:gd name="connsiteY4" fmla="*/ 12573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95700"/>
                    <a:gd name="connsiteY0" fmla="*/ 0 h 1676400"/>
                    <a:gd name="connsiteX1" fmla="*/ 19050 w 3695700"/>
                    <a:gd name="connsiteY1" fmla="*/ 1657350 h 1676400"/>
                    <a:gd name="connsiteX2" fmla="*/ 647700 w 3695700"/>
                    <a:gd name="connsiteY2" fmla="*/ 1676400 h 1676400"/>
                    <a:gd name="connsiteX3" fmla="*/ 2209800 w 3695700"/>
                    <a:gd name="connsiteY3" fmla="*/ 1619250 h 1676400"/>
                    <a:gd name="connsiteX4" fmla="*/ 3486150 w 3695700"/>
                    <a:gd name="connsiteY4" fmla="*/ 1219200 h 1676400"/>
                    <a:gd name="connsiteX5" fmla="*/ 3695700 w 3695700"/>
                    <a:gd name="connsiteY5" fmla="*/ 685800 h 1676400"/>
                    <a:gd name="connsiteX6" fmla="*/ 2724150 w 3695700"/>
                    <a:gd name="connsiteY6" fmla="*/ 0 h 1676400"/>
                    <a:gd name="connsiteX7" fmla="*/ 0 w 369570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2724150 w 3638550"/>
                    <a:gd name="connsiteY6" fmla="*/ 0 h 1676400"/>
                    <a:gd name="connsiteX7" fmla="*/ 0 w 3638550"/>
                    <a:gd name="connsiteY7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0 w 3638550"/>
                    <a:gd name="connsiteY8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0 w 3638550"/>
                    <a:gd name="connsiteY9" fmla="*/ 0 h 1676400"/>
                    <a:gd name="connsiteX0" fmla="*/ 0 w 3638550"/>
                    <a:gd name="connsiteY0" fmla="*/ 0 h 1676400"/>
                    <a:gd name="connsiteX1" fmla="*/ 19050 w 3638550"/>
                    <a:gd name="connsiteY1" fmla="*/ 1657350 h 1676400"/>
                    <a:gd name="connsiteX2" fmla="*/ 647700 w 3638550"/>
                    <a:gd name="connsiteY2" fmla="*/ 1676400 h 1676400"/>
                    <a:gd name="connsiteX3" fmla="*/ 2209800 w 3638550"/>
                    <a:gd name="connsiteY3" fmla="*/ 1619250 h 1676400"/>
                    <a:gd name="connsiteX4" fmla="*/ 3486150 w 3638550"/>
                    <a:gd name="connsiteY4" fmla="*/ 1219200 h 1676400"/>
                    <a:gd name="connsiteX5" fmla="*/ 3638550 w 3638550"/>
                    <a:gd name="connsiteY5" fmla="*/ 666750 h 1676400"/>
                    <a:gd name="connsiteX6" fmla="*/ 3219450 w 3638550"/>
                    <a:gd name="connsiteY6" fmla="*/ 133350 h 1676400"/>
                    <a:gd name="connsiteX7" fmla="*/ 2724150 w 3638550"/>
                    <a:gd name="connsiteY7" fmla="*/ 0 h 1676400"/>
                    <a:gd name="connsiteX8" fmla="*/ 1790700 w 3638550"/>
                    <a:gd name="connsiteY8" fmla="*/ 133350 h 1676400"/>
                    <a:gd name="connsiteX9" fmla="*/ 952500 w 3638550"/>
                    <a:gd name="connsiteY9" fmla="*/ 0 h 1676400"/>
                    <a:gd name="connsiteX10" fmla="*/ 0 w 3638550"/>
                    <a:gd name="connsiteY10" fmla="*/ 0 h 1676400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486150 w 3638550"/>
                    <a:gd name="connsiteY5" fmla="*/ 1219200 h 1734375"/>
                    <a:gd name="connsiteX6" fmla="*/ 3638550 w 3638550"/>
                    <a:gd name="connsiteY6" fmla="*/ 666750 h 1734375"/>
                    <a:gd name="connsiteX7" fmla="*/ 3219450 w 3638550"/>
                    <a:gd name="connsiteY7" fmla="*/ 133350 h 1734375"/>
                    <a:gd name="connsiteX8" fmla="*/ 2724150 w 3638550"/>
                    <a:gd name="connsiteY8" fmla="*/ 0 h 1734375"/>
                    <a:gd name="connsiteX9" fmla="*/ 1790700 w 3638550"/>
                    <a:gd name="connsiteY9" fmla="*/ 133350 h 1734375"/>
                    <a:gd name="connsiteX10" fmla="*/ 952500 w 3638550"/>
                    <a:gd name="connsiteY10" fmla="*/ 0 h 1734375"/>
                    <a:gd name="connsiteX11" fmla="*/ 0 w 3638550"/>
                    <a:gd name="connsiteY11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219450 w 3638550"/>
                    <a:gd name="connsiteY5" fmla="*/ 114300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638550"/>
                    <a:gd name="connsiteY0" fmla="*/ 0 h 1734375"/>
                    <a:gd name="connsiteX1" fmla="*/ 19050 w 3638550"/>
                    <a:gd name="connsiteY1" fmla="*/ 1657350 h 1734375"/>
                    <a:gd name="connsiteX2" fmla="*/ 647700 w 3638550"/>
                    <a:gd name="connsiteY2" fmla="*/ 1676400 h 1734375"/>
                    <a:gd name="connsiteX3" fmla="*/ 1485900 w 3638550"/>
                    <a:gd name="connsiteY3" fmla="*/ 1733550 h 1734375"/>
                    <a:gd name="connsiteX4" fmla="*/ 2209800 w 3638550"/>
                    <a:gd name="connsiteY4" fmla="*/ 1619250 h 1734375"/>
                    <a:gd name="connsiteX5" fmla="*/ 3181350 w 3638550"/>
                    <a:gd name="connsiteY5" fmla="*/ 1428750 h 1734375"/>
                    <a:gd name="connsiteX6" fmla="*/ 3486150 w 3638550"/>
                    <a:gd name="connsiteY6" fmla="*/ 1219200 h 1734375"/>
                    <a:gd name="connsiteX7" fmla="*/ 3638550 w 3638550"/>
                    <a:gd name="connsiteY7" fmla="*/ 666750 h 1734375"/>
                    <a:gd name="connsiteX8" fmla="*/ 3219450 w 3638550"/>
                    <a:gd name="connsiteY8" fmla="*/ 133350 h 1734375"/>
                    <a:gd name="connsiteX9" fmla="*/ 2724150 w 3638550"/>
                    <a:gd name="connsiteY9" fmla="*/ 0 h 1734375"/>
                    <a:gd name="connsiteX10" fmla="*/ 1790700 w 3638550"/>
                    <a:gd name="connsiteY10" fmla="*/ 133350 h 1734375"/>
                    <a:gd name="connsiteX11" fmla="*/ 952500 w 3638550"/>
                    <a:gd name="connsiteY11" fmla="*/ 0 h 1734375"/>
                    <a:gd name="connsiteX12" fmla="*/ 0 w 363855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86150 w 3581400"/>
                    <a:gd name="connsiteY6" fmla="*/ 12192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81400"/>
                    <a:gd name="connsiteY0" fmla="*/ 0 h 1734375"/>
                    <a:gd name="connsiteX1" fmla="*/ 19050 w 3581400"/>
                    <a:gd name="connsiteY1" fmla="*/ 1657350 h 1734375"/>
                    <a:gd name="connsiteX2" fmla="*/ 647700 w 3581400"/>
                    <a:gd name="connsiteY2" fmla="*/ 1676400 h 1734375"/>
                    <a:gd name="connsiteX3" fmla="*/ 1485900 w 3581400"/>
                    <a:gd name="connsiteY3" fmla="*/ 1733550 h 1734375"/>
                    <a:gd name="connsiteX4" fmla="*/ 2209800 w 3581400"/>
                    <a:gd name="connsiteY4" fmla="*/ 1619250 h 1734375"/>
                    <a:gd name="connsiteX5" fmla="*/ 3181350 w 3581400"/>
                    <a:gd name="connsiteY5" fmla="*/ 1428750 h 1734375"/>
                    <a:gd name="connsiteX6" fmla="*/ 3429000 w 3581400"/>
                    <a:gd name="connsiteY6" fmla="*/ 1143000 h 1734375"/>
                    <a:gd name="connsiteX7" fmla="*/ 3581400 w 3581400"/>
                    <a:gd name="connsiteY7" fmla="*/ 704850 h 1734375"/>
                    <a:gd name="connsiteX8" fmla="*/ 3219450 w 3581400"/>
                    <a:gd name="connsiteY8" fmla="*/ 133350 h 1734375"/>
                    <a:gd name="connsiteX9" fmla="*/ 2724150 w 3581400"/>
                    <a:gd name="connsiteY9" fmla="*/ 0 h 1734375"/>
                    <a:gd name="connsiteX10" fmla="*/ 1790700 w 3581400"/>
                    <a:gd name="connsiteY10" fmla="*/ 133350 h 1734375"/>
                    <a:gd name="connsiteX11" fmla="*/ 952500 w 3581400"/>
                    <a:gd name="connsiteY11" fmla="*/ 0 h 1734375"/>
                    <a:gd name="connsiteX12" fmla="*/ 0 w 3581400"/>
                    <a:gd name="connsiteY12" fmla="*/ 0 h 1734375"/>
                    <a:gd name="connsiteX0" fmla="*/ 0 w 3524250"/>
                    <a:gd name="connsiteY0" fmla="*/ 0 h 1734375"/>
                    <a:gd name="connsiteX1" fmla="*/ 19050 w 3524250"/>
                    <a:gd name="connsiteY1" fmla="*/ 1657350 h 1734375"/>
                    <a:gd name="connsiteX2" fmla="*/ 647700 w 3524250"/>
                    <a:gd name="connsiteY2" fmla="*/ 1676400 h 1734375"/>
                    <a:gd name="connsiteX3" fmla="*/ 1485900 w 3524250"/>
                    <a:gd name="connsiteY3" fmla="*/ 1733550 h 1734375"/>
                    <a:gd name="connsiteX4" fmla="*/ 2209800 w 3524250"/>
                    <a:gd name="connsiteY4" fmla="*/ 1619250 h 1734375"/>
                    <a:gd name="connsiteX5" fmla="*/ 3181350 w 3524250"/>
                    <a:gd name="connsiteY5" fmla="*/ 1428750 h 1734375"/>
                    <a:gd name="connsiteX6" fmla="*/ 3429000 w 3524250"/>
                    <a:gd name="connsiteY6" fmla="*/ 1143000 h 1734375"/>
                    <a:gd name="connsiteX7" fmla="*/ 3524250 w 3524250"/>
                    <a:gd name="connsiteY7" fmla="*/ 590550 h 1734375"/>
                    <a:gd name="connsiteX8" fmla="*/ 3219450 w 3524250"/>
                    <a:gd name="connsiteY8" fmla="*/ 133350 h 1734375"/>
                    <a:gd name="connsiteX9" fmla="*/ 2724150 w 3524250"/>
                    <a:gd name="connsiteY9" fmla="*/ 0 h 1734375"/>
                    <a:gd name="connsiteX10" fmla="*/ 1790700 w 3524250"/>
                    <a:gd name="connsiteY10" fmla="*/ 133350 h 1734375"/>
                    <a:gd name="connsiteX11" fmla="*/ 952500 w 3524250"/>
                    <a:gd name="connsiteY11" fmla="*/ 0 h 1734375"/>
                    <a:gd name="connsiteX12" fmla="*/ 0 w 3524250"/>
                    <a:gd name="connsiteY12" fmla="*/ 0 h 17343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</a:cxnLst>
                  <a:rect l="l" t="t" r="r" b="b"/>
                  <a:pathLst>
                    <a:path w="3524250" h="1734375">
                      <a:moveTo>
                        <a:pt x="0" y="0"/>
                      </a:moveTo>
                      <a:lnTo>
                        <a:pt x="19050" y="1657350"/>
                      </a:lnTo>
                      <a:lnTo>
                        <a:pt x="647700" y="1676400"/>
                      </a:lnTo>
                      <a:cubicBezTo>
                        <a:pt x="892175" y="1666875"/>
                        <a:pt x="1225550" y="1743075"/>
                        <a:pt x="1485900" y="1733550"/>
                      </a:cubicBezTo>
                      <a:cubicBezTo>
                        <a:pt x="1746250" y="1724025"/>
                        <a:pt x="1892300" y="1708150"/>
                        <a:pt x="2209800" y="1619250"/>
                      </a:cubicBezTo>
                      <a:cubicBezTo>
                        <a:pt x="2603500" y="1479550"/>
                        <a:pt x="2787650" y="1568450"/>
                        <a:pt x="3181350" y="1428750"/>
                      </a:cubicBezTo>
                      <a:lnTo>
                        <a:pt x="3429000" y="1143000"/>
                      </a:lnTo>
                      <a:lnTo>
                        <a:pt x="3524250" y="590550"/>
                      </a:lnTo>
                      <a:cubicBezTo>
                        <a:pt x="3365500" y="482600"/>
                        <a:pt x="3378200" y="241300"/>
                        <a:pt x="3219450" y="133350"/>
                      </a:cubicBezTo>
                      <a:lnTo>
                        <a:pt x="2724150" y="0"/>
                      </a:lnTo>
                      <a:cubicBezTo>
                        <a:pt x="2425700" y="0"/>
                        <a:pt x="2089150" y="133350"/>
                        <a:pt x="1790700" y="133350"/>
                      </a:cubicBezTo>
                      <a:cubicBezTo>
                        <a:pt x="1473200" y="114300"/>
                        <a:pt x="1270000" y="19050"/>
                        <a:pt x="952500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85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342900" marR="0" indent="-342900" algn="ctr" defTabSz="914400" rtl="0" eaLnBrk="0" fontAlgn="base" latinLnBrk="0" hangingPunct="0">
                    <a:lnSpc>
                      <a:spcPct val="100000"/>
                    </a:lnSpc>
                    <a:spcBef>
                      <a:spcPct val="20000"/>
                    </a:spcBef>
                    <a:spcAft>
                      <a:spcPct val="0"/>
                    </a:spcAft>
                    <a:buClrTx/>
                    <a:buSzTx/>
                    <a:buFontTx/>
                    <a:buChar char="•"/>
                    <a:tabLst/>
                  </a:pPr>
                  <a:endParaRPr kumimoji="0" lang="en-US" sz="2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</p:grpSp>
        </p:grpSp>
        <p:sp>
          <p:nvSpPr>
            <p:cNvPr id="41" name="Text Box 2"/>
            <p:cNvSpPr txBox="1">
              <a:spLocks noChangeArrowheads="1"/>
            </p:cNvSpPr>
            <p:nvPr/>
          </p:nvSpPr>
          <p:spPr bwMode="auto">
            <a:xfrm>
              <a:off x="3951540" y="3502825"/>
              <a:ext cx="123881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latin typeface="Arial"/>
                  <a:ea typeface="PMingLiU"/>
                  <a:cs typeface="Times New Roman"/>
                </a:rPr>
                <a:t>                      </a:t>
              </a:r>
              <a:r>
                <a:rPr lang="en-US" dirty="0" smtClean="0">
                  <a:solidFill>
                    <a:schemeClr val="bg2"/>
                  </a:solidFill>
                  <a:latin typeface="Arial"/>
                  <a:ea typeface="PMingLiU"/>
                  <a:cs typeface="Times New Roman"/>
                </a:rPr>
                <a:t>Nano</a:t>
              </a:r>
            </a:p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schemeClr val="bg2"/>
                  </a:solidFill>
                  <a:latin typeface="Arial"/>
                  <a:ea typeface="PMingLiU"/>
                  <a:cs typeface="Times New Roman"/>
                </a:rPr>
                <a:t>Coating</a:t>
              </a:r>
              <a:endParaRPr lang="en-US" dirty="0">
                <a:solidFill>
                  <a:schemeClr val="bg2"/>
                </a:solidFill>
                <a:effectLst/>
                <a:latin typeface="Calibri"/>
                <a:ea typeface="PMingLiU"/>
                <a:cs typeface="Times New Roman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48094" y="3657598"/>
            <a:ext cx="1273641" cy="1295401"/>
            <a:chOff x="3888978" y="3217908"/>
            <a:chExt cx="1238924" cy="1295401"/>
          </a:xfrm>
        </p:grpSpPr>
        <p:grpSp>
          <p:nvGrpSpPr>
            <p:cNvPr id="5" name="Group 4"/>
            <p:cNvGrpSpPr/>
            <p:nvPr/>
          </p:nvGrpSpPr>
          <p:grpSpPr>
            <a:xfrm>
              <a:off x="3888978" y="3217908"/>
              <a:ext cx="1238924" cy="1295401"/>
              <a:chOff x="3438848" y="4419597"/>
              <a:chExt cx="1238924" cy="1295401"/>
            </a:xfrm>
          </p:grpSpPr>
          <p:sp>
            <p:nvSpPr>
              <p:cNvPr id="3" name="Arc 2"/>
              <p:cNvSpPr/>
              <p:nvPr/>
            </p:nvSpPr>
            <p:spPr bwMode="auto">
              <a:xfrm rot="5400000" flipH="1">
                <a:off x="3395698" y="4499815"/>
                <a:ext cx="1295401" cy="1134966"/>
              </a:xfrm>
              <a:prstGeom prst="arc">
                <a:avLst>
                  <a:gd name="adj1" fmla="val 16199987"/>
                  <a:gd name="adj2" fmla="val 0"/>
                </a:avLst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" name="Arc 7"/>
              <p:cNvSpPr/>
              <p:nvPr/>
            </p:nvSpPr>
            <p:spPr bwMode="auto">
              <a:xfrm rot="16200000">
                <a:off x="3426868" y="4431580"/>
                <a:ext cx="1262883" cy="1238924"/>
              </a:xfrm>
              <a:prstGeom prst="arc">
                <a:avLst/>
              </a:prstGeom>
              <a:noFill/>
              <a:ln w="5715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4037232" y="3370310"/>
              <a:ext cx="1066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indent="0">
                <a:buFontTx/>
                <a:buNone/>
              </a:pPr>
              <a:r>
                <a:rPr lang="en-US" altLang="en-US" sz="1600" dirty="0" smtClean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r>
                <a:rPr lang="en-US" altLang="en-US" sz="1600" dirty="0" smtClean="0">
                  <a:solidFill>
                    <a:schemeClr val="bg2"/>
                  </a:solidFill>
                  <a:sym typeface="Symbol" pitchFamily="18" charset="2"/>
                </a:rPr>
                <a:t>QED</a:t>
              </a:r>
            </a:p>
            <a:p>
              <a:pPr marL="0" indent="0">
                <a:buFontTx/>
                <a:buNone/>
              </a:pPr>
              <a:r>
                <a:rPr lang="en-US" altLang="en-US" sz="1600" dirty="0" smtClean="0">
                  <a:solidFill>
                    <a:schemeClr val="bg2"/>
                  </a:solidFill>
                  <a:sym typeface="Symbol" pitchFamily="18" charset="2"/>
                </a:rPr>
                <a:t>d = /2</a:t>
              </a:r>
              <a:r>
                <a:rPr lang="en-US" altLang="en-US" sz="1600" dirty="0" smtClean="0">
                  <a:solidFill>
                    <a:srgbClr val="FF0000"/>
                  </a:solidFill>
                  <a:sym typeface="Symbol" pitchFamily="18" charset="2"/>
                </a:rPr>
                <a:t>  </a:t>
              </a:r>
              <a:endParaRPr lang="en-US" altLang="en-US" sz="1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908966" y="3355181"/>
            <a:ext cx="1222871" cy="677960"/>
            <a:chOff x="-1" y="8956"/>
            <a:chExt cx="632968" cy="350783"/>
          </a:xfrm>
        </p:grpSpPr>
        <p:sp>
          <p:nvSpPr>
            <p:cNvPr id="48" name="Text Box 2"/>
            <p:cNvSpPr txBox="1">
              <a:spLocks noChangeArrowheads="1"/>
            </p:cNvSpPr>
            <p:nvPr/>
          </p:nvSpPr>
          <p:spPr bwMode="auto">
            <a:xfrm>
              <a:off x="-1" y="8956"/>
              <a:ext cx="632968" cy="2309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Heat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49" name="Right Arrow 48"/>
            <p:cNvSpPr/>
            <p:nvPr/>
          </p:nvSpPr>
          <p:spPr>
            <a:xfrm>
              <a:off x="88651" y="217188"/>
              <a:ext cx="224287" cy="142551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839648" y="4724400"/>
            <a:ext cx="5496272" cy="91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2400" b="1" dirty="0" smtClean="0">
                <a:solidFill>
                  <a:schemeClr val="tx2"/>
                </a:solidFill>
              </a:rPr>
              <a:t>QED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 </a:t>
            </a:r>
            <a:r>
              <a:rPr lang="en-US" altLang="en-US" sz="2400" b="1" dirty="0">
                <a:sym typeface="Symbol"/>
              </a:rPr>
              <a:t> </a:t>
            </a:r>
            <a:r>
              <a:rPr lang="en-US" altLang="en-US" sz="2400" dirty="0">
                <a:sym typeface="Symbol"/>
              </a:rPr>
              <a:t>100 % efficiency  </a:t>
            </a:r>
            <a:r>
              <a:rPr lang="en-US" altLang="en-US" sz="2400" b="1" dirty="0">
                <a:sym typeface="Symbol"/>
              </a:rPr>
              <a:t>&gt;&gt; </a:t>
            </a:r>
            <a:r>
              <a:rPr lang="en-US" altLang="en-US" sz="2400" b="1" dirty="0">
                <a:solidFill>
                  <a:schemeClr val="tx2"/>
                </a:solidFill>
                <a:sym typeface="Symbol"/>
              </a:rPr>
              <a:t>LEDs </a:t>
            </a:r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!!!</a:t>
            </a:r>
          </a:p>
          <a:p>
            <a:pPr algn="ctr"/>
            <a:r>
              <a:rPr lang="en-US" altLang="en-US" sz="2400" b="1" dirty="0" smtClean="0">
                <a:solidFill>
                  <a:schemeClr val="tx2"/>
                </a:solidFill>
                <a:sym typeface="Symbol"/>
              </a:rPr>
              <a:t>LED = Light emitting diodes</a:t>
            </a:r>
            <a:endParaRPr lang="en-US" altLang="en-US" sz="2400" b="1" dirty="0">
              <a:solidFill>
                <a:schemeClr val="tx2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695700" y="2971800"/>
            <a:ext cx="1485900" cy="1666964"/>
            <a:chOff x="7138376" y="2598016"/>
            <a:chExt cx="1485900" cy="1666964"/>
          </a:xfrm>
        </p:grpSpPr>
        <p:sp>
          <p:nvSpPr>
            <p:cNvPr id="6" name="TextBox 5"/>
            <p:cNvSpPr txBox="1"/>
            <p:nvPr/>
          </p:nvSpPr>
          <p:spPr>
            <a:xfrm>
              <a:off x="7138376" y="3154752"/>
              <a:ext cx="148590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No </a:t>
              </a:r>
            </a:p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Temperature</a:t>
              </a:r>
            </a:p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increase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7248839" y="2598016"/>
              <a:ext cx="1238815" cy="1666964"/>
              <a:chOff x="7090460" y="4219601"/>
              <a:chExt cx="1238815" cy="1666964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7090460" y="4219601"/>
                <a:ext cx="86688" cy="1666964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8241728" y="4225685"/>
                <a:ext cx="87547" cy="1621841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0" fontAlgn="base" latinLnBrk="0" hangingPunct="0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</a:pPr>
                <a:endParaRPr kumimoji="0" lang="en-US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3795869" y="2971800"/>
            <a:ext cx="1244678" cy="1666964"/>
            <a:chOff x="7090460" y="4219601"/>
            <a:chExt cx="1244678" cy="166696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7090460" y="4219601"/>
              <a:ext cx="86688" cy="166696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8247591" y="4225685"/>
              <a:ext cx="87547" cy="1621841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3429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grpSp>
        <p:nvGrpSpPr>
          <p:cNvPr id="47" name="Group 46"/>
          <p:cNvGrpSpPr/>
          <p:nvPr/>
        </p:nvGrpSpPr>
        <p:grpSpPr>
          <a:xfrm>
            <a:off x="5105400" y="3189238"/>
            <a:ext cx="1600200" cy="1154162"/>
            <a:chOff x="5105400" y="4008388"/>
            <a:chExt cx="1600200" cy="1154162"/>
          </a:xfrm>
        </p:grpSpPr>
        <p:sp>
          <p:nvSpPr>
            <p:cNvPr id="57" name="Text Box 2"/>
            <p:cNvSpPr txBox="1">
              <a:spLocks noChangeArrowheads="1"/>
            </p:cNvSpPr>
            <p:nvPr/>
          </p:nvSpPr>
          <p:spPr bwMode="auto">
            <a:xfrm>
              <a:off x="5105400" y="4008388"/>
              <a:ext cx="1600200" cy="11541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 smtClean="0">
                  <a:latin typeface="Arial"/>
                  <a:ea typeface="PMingLiU"/>
                  <a:cs typeface="Times New Roman"/>
                </a:rPr>
                <a:t>QED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2000" dirty="0" smtClean="0">
                <a:latin typeface="Arial"/>
                <a:ea typeface="PMingLiU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000" dirty="0">
                  <a:latin typeface="Arial"/>
                  <a:ea typeface="PMingLiU"/>
                  <a:cs typeface="Times New Roman"/>
                </a:rPr>
                <a:t>R</a:t>
              </a:r>
              <a:r>
                <a:rPr lang="en-US" sz="2000" dirty="0" smtClean="0">
                  <a:effectLst/>
                  <a:latin typeface="Arial"/>
                  <a:ea typeface="PMingLiU"/>
                  <a:cs typeface="Times New Roman"/>
                </a:rPr>
                <a:t>adiation</a:t>
              </a:r>
              <a:endParaRPr lang="en-US" sz="2000" dirty="0">
                <a:effectLst/>
                <a:latin typeface="Calibri"/>
                <a:ea typeface="PMingLiU"/>
                <a:cs typeface="Times New Roman"/>
              </a:endParaRPr>
            </a:p>
          </p:txBody>
        </p:sp>
        <p:grpSp>
          <p:nvGrpSpPr>
            <p:cNvPr id="58" name="Group 57"/>
            <p:cNvGrpSpPr/>
            <p:nvPr/>
          </p:nvGrpSpPr>
          <p:grpSpPr>
            <a:xfrm rot="3813901">
              <a:off x="5605997" y="4049202"/>
              <a:ext cx="523462" cy="828866"/>
              <a:chOff x="5762525" y="4654179"/>
              <a:chExt cx="523462" cy="828866"/>
            </a:xfrm>
          </p:grpSpPr>
          <p:sp>
            <p:nvSpPr>
              <p:cNvPr id="59" name="Freeform 58"/>
              <p:cNvSpPr>
                <a:spLocks/>
              </p:cNvSpPr>
              <p:nvPr/>
            </p:nvSpPr>
            <p:spPr bwMode="auto">
              <a:xfrm rot="10404039" flipH="1" flipV="1">
                <a:off x="5762525" y="4758002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2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60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6174051" y="465417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61" name="Text Box 6"/>
          <p:cNvSpPr txBox="1">
            <a:spLocks noChangeArrowheads="1"/>
          </p:cNvSpPr>
          <p:nvPr/>
        </p:nvSpPr>
        <p:spPr bwMode="auto">
          <a:xfrm>
            <a:off x="8534400" y="6105525"/>
            <a:ext cx="457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919966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685800"/>
            <a:ext cx="7772400" cy="11430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6200" y="6477000"/>
            <a:ext cx="88392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4" name="Rectangle 3"/>
          <p:cNvSpPr/>
          <p:nvPr/>
        </p:nvSpPr>
        <p:spPr>
          <a:xfrm>
            <a:off x="2076450" y="2126426"/>
            <a:ext cx="533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400" dirty="0" smtClean="0"/>
              <a:t>Thin Films</a:t>
            </a:r>
            <a:endParaRPr lang="en-US" altLang="en-US" sz="2400" dirty="0"/>
          </a:p>
          <a:p>
            <a:pPr marL="0" indent="0" algn="ctr">
              <a:buFontTx/>
              <a:buNone/>
            </a:pPr>
            <a:endParaRPr lang="en-US" altLang="en-US" sz="2400" dirty="0" smtClean="0"/>
          </a:p>
          <a:p>
            <a:pPr marL="0" indent="0" algn="ctr">
              <a:buFontTx/>
              <a:buNone/>
            </a:pPr>
            <a:r>
              <a:rPr lang="en-US" altLang="en-US" sz="2400" dirty="0" smtClean="0"/>
              <a:t>Nanoelectronics</a:t>
            </a:r>
          </a:p>
          <a:p>
            <a:pPr marL="0" indent="0" algn="ctr">
              <a:buFontTx/>
              <a:buNone/>
            </a:pPr>
            <a:endParaRPr lang="en-US" altLang="en-US" sz="2400" dirty="0" smtClean="0"/>
          </a:p>
          <a:p>
            <a:pPr algn="ctr"/>
            <a:r>
              <a:rPr lang="en-US" altLang="en-US" sz="2400" dirty="0" smtClean="0"/>
              <a:t>Turbine Blades </a:t>
            </a:r>
          </a:p>
          <a:p>
            <a:pPr algn="ctr"/>
            <a:endParaRPr lang="en-US" altLang="en-US" sz="2400" dirty="0"/>
          </a:p>
          <a:p>
            <a:pPr algn="ctr"/>
            <a:r>
              <a:rPr lang="en-US" altLang="en-US" sz="2400" dirty="0" smtClean="0"/>
              <a:t>EUV Lithography</a:t>
            </a:r>
          </a:p>
          <a:p>
            <a:pPr algn="ctr"/>
            <a:endParaRPr lang="en-US" altLang="en-US" sz="2400" dirty="0"/>
          </a:p>
          <a:p>
            <a:pPr algn="ctr"/>
            <a:r>
              <a:rPr lang="en-US" altLang="en-US" sz="2400" b="1" dirty="0" smtClean="0">
                <a:solidFill>
                  <a:schemeClr val="tx2"/>
                </a:solidFill>
              </a:rPr>
              <a:t>Disinfection</a:t>
            </a:r>
            <a:endParaRPr lang="en-US" altLang="en-US" sz="2400" b="1" dirty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endParaRPr lang="en-US" altLang="en-US" sz="2400" dirty="0"/>
          </a:p>
          <a:p>
            <a:pPr marL="0" indent="0" algn="ctr">
              <a:buFontTx/>
              <a:buNone/>
            </a:pPr>
            <a:endParaRPr lang="en-US" altLang="en-US" sz="2400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8</a:t>
            </a:r>
            <a:endParaRPr lang="en-US" altLang="zh-TW" sz="2800" b="1" dirty="0"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266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10" y="685800"/>
            <a:ext cx="7772400" cy="1143000"/>
          </a:xfrm>
        </p:spPr>
        <p:txBody>
          <a:bodyPr/>
          <a:lstStyle/>
          <a:p>
            <a:r>
              <a:rPr lang="en-US" b="1" dirty="0" smtClean="0"/>
              <a:t>Disinfection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79646" y="1981200"/>
            <a:ext cx="8352928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Hand-held bowls are provided with </a:t>
            </a:r>
            <a:r>
              <a:rPr lang="en-US" sz="2400" b="1" dirty="0" smtClean="0">
                <a:solidFill>
                  <a:schemeClr val="tx2"/>
                </a:solidFill>
              </a:rPr>
              <a:t>nanoscale</a:t>
            </a:r>
            <a:r>
              <a:rPr lang="en-US" sz="2400" dirty="0" smtClean="0"/>
              <a:t> ZnO coatings to produce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UVC </a:t>
            </a:r>
            <a:r>
              <a:rPr lang="en-US" sz="2400" dirty="0" smtClean="0"/>
              <a:t>from body heat and disinfect                 </a:t>
            </a:r>
            <a:r>
              <a:rPr lang="en-US" sz="2400" b="1" dirty="0" smtClean="0">
                <a:solidFill>
                  <a:schemeClr val="tx2"/>
                </a:solidFill>
              </a:rPr>
              <a:t>Ebola</a:t>
            </a:r>
            <a:r>
              <a:rPr lang="en-US" sz="2400" dirty="0" smtClean="0"/>
              <a:t> and </a:t>
            </a:r>
            <a:r>
              <a:rPr lang="en-US" sz="2400" b="1" dirty="0" smtClean="0">
                <a:solidFill>
                  <a:schemeClr val="tx2"/>
                </a:solidFill>
              </a:rPr>
              <a:t>drinking water</a:t>
            </a:r>
          </a:p>
          <a:p>
            <a:pPr algn="ctr"/>
            <a:endParaRPr lang="en-US" dirty="0"/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No electricity </a:t>
            </a:r>
            <a:r>
              <a:rPr lang="en-US" sz="2400" dirty="0" smtClean="0"/>
              <a:t>– West Africa </a:t>
            </a:r>
          </a:p>
          <a:p>
            <a:pPr algn="ctr"/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b="1" dirty="0" smtClean="0">
                <a:solidFill>
                  <a:schemeClr val="tx2"/>
                </a:solidFill>
              </a:rPr>
              <a:t>LEDs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in the </a:t>
            </a:r>
            <a:r>
              <a:rPr lang="en-US" sz="2400" b="1" dirty="0" smtClean="0">
                <a:solidFill>
                  <a:schemeClr val="tx2"/>
                </a:solidFill>
              </a:rPr>
              <a:t>UVC</a:t>
            </a:r>
            <a:r>
              <a:rPr lang="en-US" sz="2400" dirty="0" smtClean="0"/>
              <a:t> are thought to provide the future disinfection of drinking water. But </a:t>
            </a:r>
            <a:r>
              <a:rPr lang="en-US" sz="2400" b="1" dirty="0" smtClean="0">
                <a:solidFill>
                  <a:schemeClr val="tx2"/>
                </a:solidFill>
              </a:rPr>
              <a:t>LEDs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/>
              <a:t>require electricity and cannot achieve the 100% efficiency of </a:t>
            </a:r>
            <a:r>
              <a:rPr lang="en-US" sz="2400" b="1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disinfection.</a:t>
            </a:r>
          </a:p>
          <a:p>
            <a:pPr algn="ctr"/>
            <a:endParaRPr lang="en-US" sz="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4582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2nd Inter. </a:t>
            </a:r>
            <a:r>
              <a:rPr lang="en-US" altLang="zh-TW" dirty="0" err="1" smtClean="0"/>
              <a:t>Symp</a:t>
            </a:r>
            <a:r>
              <a:rPr lang="en-US" altLang="zh-TW" dirty="0" smtClean="0"/>
              <a:t>. on Nanoparticles/Nanomaterials and Applications, </a:t>
            </a:r>
            <a:r>
              <a:rPr lang="en-US" altLang="zh-TW" dirty="0" err="1" smtClean="0"/>
              <a:t>ISN2A</a:t>
            </a:r>
            <a:r>
              <a:rPr lang="en-US" altLang="zh-TW" dirty="0" smtClean="0"/>
              <a:t> Jan. 18-21, </a:t>
            </a:r>
            <a:r>
              <a:rPr lang="en-US" altLang="zh-TW" dirty="0" err="1" smtClean="0"/>
              <a:t>Caparica</a:t>
            </a:r>
            <a:r>
              <a:rPr lang="en-US" altLang="zh-TW" dirty="0" smtClean="0"/>
              <a:t>, 2016 </a:t>
            </a:r>
            <a:endParaRPr lang="en-US" altLang="zh-TW" dirty="0"/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8492987" y="6079312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>
                <a:ea typeface="新細明體" pitchFamily="18" charset="-12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204348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8800</TotalTime>
  <Words>1015</Words>
  <Application>Microsoft Office PowerPoint</Application>
  <PresentationFormat>On-screen Show (4:3)</PresentationFormat>
  <Paragraphs>205</Paragraphs>
  <Slides>16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Worksheet</vt:lpstr>
      <vt:lpstr>Equation</vt:lpstr>
      <vt:lpstr>QED: The Fourth Mode   of  Heat Transfer</vt:lpstr>
      <vt:lpstr>Heat Transfer</vt:lpstr>
      <vt:lpstr>Definition </vt:lpstr>
      <vt:lpstr>   4th Mode of Heat Transfer</vt:lpstr>
      <vt:lpstr>Theory</vt:lpstr>
      <vt:lpstr>PowerPoint Presentation</vt:lpstr>
      <vt:lpstr>EM Confinement</vt:lpstr>
      <vt:lpstr>Applications</vt:lpstr>
      <vt:lpstr>Disinfection</vt:lpstr>
      <vt:lpstr>Body Heat</vt:lpstr>
      <vt:lpstr>Protocols</vt:lpstr>
      <vt:lpstr>Modifications</vt:lpstr>
      <vt:lpstr>QM in Nanotechnology </vt:lpstr>
      <vt:lpstr>NP Combustion</vt:lpstr>
      <vt:lpstr>Conclusion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719</cp:revision>
  <dcterms:created xsi:type="dcterms:W3CDTF">2011-07-17T19:05:40Z</dcterms:created>
  <dcterms:modified xsi:type="dcterms:W3CDTF">2016-01-17T15:53:13Z</dcterms:modified>
</cp:coreProperties>
</file>