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354" r:id="rId3"/>
    <p:sldId id="395" r:id="rId4"/>
    <p:sldId id="396" r:id="rId5"/>
    <p:sldId id="403" r:id="rId6"/>
    <p:sldId id="404" r:id="rId7"/>
    <p:sldId id="397" r:id="rId8"/>
    <p:sldId id="398" r:id="rId9"/>
    <p:sldId id="370" r:id="rId10"/>
    <p:sldId id="402" r:id="rId11"/>
    <p:sldId id="369" r:id="rId12"/>
    <p:sldId id="381" r:id="rId13"/>
    <p:sldId id="390" r:id="rId14"/>
    <p:sldId id="399" r:id="rId15"/>
    <p:sldId id="405" r:id="rId16"/>
    <p:sldId id="380" r:id="rId17"/>
    <p:sldId id="407" r:id="rId18"/>
    <p:sldId id="364" r:id="rId19"/>
    <p:sldId id="366" r:id="rId20"/>
    <p:sldId id="37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02" autoAdjust="0"/>
    <p:restoredTop sz="94316" autoAdjust="0"/>
  </p:normalViewPr>
  <p:slideViewPr>
    <p:cSldViewPr>
      <p:cViewPr varScale="1">
        <p:scale>
          <a:sx n="47" d="100"/>
          <a:sy n="47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5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812729658792659"/>
          <c:y val="5.1400554097404488E-2"/>
          <c:w val="0.6385787401574804"/>
          <c:h val="0.6983603091280256"/>
        </c:manualLayout>
      </c:layout>
      <c:scatterChart>
        <c:scatterStyle val="smoothMarker"/>
        <c:varyColors val="0"/>
        <c:ser>
          <c:idx val="0"/>
          <c:order val="0"/>
          <c:spPr>
            <a:ln w="381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Sheet1!$A$1:$A$8</c:f>
              <c:numCache>
                <c:formatCode>General</c:formatCode>
                <c:ptCount val="8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  <c:pt idx="5">
                  <c:v>6</c:v>
                </c:pt>
                <c:pt idx="6">
                  <c:v>8</c:v>
                </c:pt>
                <c:pt idx="7">
                  <c:v>10</c:v>
                </c:pt>
              </c:numCache>
            </c:numRef>
          </c:xVal>
          <c:yVal>
            <c:numRef>
              <c:f>Sheet1!$B$1:$B$8</c:f>
              <c:numCache>
                <c:formatCode>General</c:formatCode>
                <c:ptCount val="8"/>
                <c:pt idx="0">
                  <c:v>300</c:v>
                </c:pt>
                <c:pt idx="1">
                  <c:v>396.06481481481484</c:v>
                </c:pt>
                <c:pt idx="2">
                  <c:v>506.24999999999989</c:v>
                </c:pt>
                <c:pt idx="3">
                  <c:v>803.70370370370381</c:v>
                </c:pt>
                <c:pt idx="4">
                  <c:v>1739.9999999999998</c:v>
                </c:pt>
                <c:pt idx="5">
                  <c:v>2382.1759259259256</c:v>
                </c:pt>
                <c:pt idx="6">
                  <c:v>4016.0156249999991</c:v>
                </c:pt>
                <c:pt idx="7">
                  <c:v>6116.2499999999991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720832"/>
        <c:axId val="23335296"/>
      </c:scatterChart>
      <c:scatterChart>
        <c:scatterStyle val="smoothMarker"/>
        <c:varyColors val="0"/>
        <c:ser>
          <c:idx val="1"/>
          <c:order val="1"/>
          <c:spPr>
            <a:ln w="38100"/>
          </c:spPr>
          <c:marker>
            <c:symbol val="none"/>
          </c:marker>
          <c:xVal>
            <c:numRef>
              <c:f>Sheet1!$A$1:$A$8</c:f>
              <c:numCache>
                <c:formatCode>General</c:formatCode>
                <c:ptCount val="8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  <c:pt idx="5">
                  <c:v>6</c:v>
                </c:pt>
                <c:pt idx="6">
                  <c:v>8</c:v>
                </c:pt>
                <c:pt idx="7">
                  <c:v>10</c:v>
                </c:pt>
              </c:numCache>
            </c:numRef>
          </c:xVal>
          <c:yVal>
            <c:numRef>
              <c:f>Sheet1!$D$1:$D$8</c:f>
              <c:numCache>
                <c:formatCode>General</c:formatCode>
                <c:ptCount val="8"/>
                <c:pt idx="0">
                  <c:v>248.12017199021707</c:v>
                </c:pt>
                <c:pt idx="1">
                  <c:v>143.96214551941793</c:v>
                </c:pt>
                <c:pt idx="2">
                  <c:v>95.501498726618706</c:v>
                </c:pt>
                <c:pt idx="3">
                  <c:v>50.530484376447511</c:v>
                </c:pt>
                <c:pt idx="4">
                  <c:v>20.605258744320068</c:v>
                </c:pt>
                <c:pt idx="5">
                  <c:v>14.675217101707698</c:v>
                </c:pt>
                <c:pt idx="6">
                  <c:v>8.4768601245046593</c:v>
                </c:pt>
                <c:pt idx="7">
                  <c:v>5.495156766096434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338368"/>
        <c:axId val="23336832"/>
      </c:scatterChart>
      <c:valAx>
        <c:axId val="19720832"/>
        <c:scaling>
          <c:orientation val="minMax"/>
          <c:max val="10"/>
          <c:min val="1"/>
        </c:scaling>
        <c:delete val="0"/>
        <c:axPos val="b"/>
        <c:numFmt formatCode="General" sourceLinked="1"/>
        <c:majorTickMark val="out"/>
        <c:minorTickMark val="out"/>
        <c:tickLblPos val="nextTo"/>
        <c:crossAx val="23335296"/>
        <c:crosses val="autoZero"/>
        <c:crossBetween val="midCat"/>
        <c:majorUnit val="1"/>
        <c:minorUnit val="0.5"/>
      </c:valAx>
      <c:valAx>
        <c:axId val="2333529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out"/>
        <c:tickLblPos val="nextTo"/>
        <c:crossAx val="19720832"/>
        <c:crosses val="autoZero"/>
        <c:crossBetween val="midCat"/>
        <c:minorUnit val="1000"/>
      </c:valAx>
      <c:valAx>
        <c:axId val="23336832"/>
        <c:scaling>
          <c:orientation val="minMax"/>
        </c:scaling>
        <c:delete val="0"/>
        <c:axPos val="r"/>
        <c:numFmt formatCode="General" sourceLinked="1"/>
        <c:majorTickMark val="out"/>
        <c:minorTickMark val="out"/>
        <c:tickLblPos val="nextTo"/>
        <c:crossAx val="23338368"/>
        <c:crosses val="max"/>
        <c:crossBetween val="midCat"/>
        <c:minorUnit val="25"/>
      </c:valAx>
      <c:valAx>
        <c:axId val="233383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3336832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293285214348205"/>
          <c:y val="7.0689405094503388E-2"/>
          <c:w val="0.68705336832895891"/>
          <c:h val="0.7076195683872849"/>
        </c:manualLayout>
      </c:layout>
      <c:scatterChart>
        <c:scatterStyle val="smoothMarker"/>
        <c:varyColors val="0"/>
        <c:ser>
          <c:idx val="0"/>
          <c:order val="0"/>
          <c:spPr>
            <a:ln w="28575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Sheet1!$A$1:$A$6</c:f>
              <c:numCache>
                <c:formatCode>General</c:formatCode>
                <c:ptCount val="6"/>
                <c:pt idx="0">
                  <c:v>1</c:v>
                </c:pt>
                <c:pt idx="1">
                  <c:v>5</c:v>
                </c:pt>
                <c:pt idx="2">
                  <c:v>7</c:v>
                </c:pt>
                <c:pt idx="3">
                  <c:v>10</c:v>
                </c:pt>
                <c:pt idx="4">
                  <c:v>50</c:v>
                </c:pt>
                <c:pt idx="5">
                  <c:v>100</c:v>
                </c:pt>
              </c:numCache>
            </c:numRef>
          </c:xVal>
          <c:yVal>
            <c:numRef>
              <c:f>Sheet1!$B$1:$B$6</c:f>
              <c:numCache>
                <c:formatCode>General</c:formatCode>
                <c:ptCount val="6"/>
                <c:pt idx="0">
                  <c:v>2</c:v>
                </c:pt>
                <c:pt idx="1">
                  <c:v>10</c:v>
                </c:pt>
                <c:pt idx="2">
                  <c:v>14</c:v>
                </c:pt>
                <c:pt idx="3">
                  <c:v>20</c:v>
                </c:pt>
                <c:pt idx="4">
                  <c:v>100</c:v>
                </c:pt>
                <c:pt idx="5">
                  <c:v>200</c:v>
                </c:pt>
              </c:numCache>
            </c:numRef>
          </c:yVal>
          <c:smooth val="1"/>
        </c:ser>
        <c:ser>
          <c:idx val="1"/>
          <c:order val="1"/>
          <c:spPr>
            <a:ln w="28575"/>
          </c:spPr>
          <c:marker>
            <c:symbol val="none"/>
          </c:marker>
          <c:xVal>
            <c:numRef>
              <c:f>Sheet1!$A$1:$A$6</c:f>
              <c:numCache>
                <c:formatCode>General</c:formatCode>
                <c:ptCount val="6"/>
                <c:pt idx="0">
                  <c:v>1</c:v>
                </c:pt>
                <c:pt idx="1">
                  <c:v>5</c:v>
                </c:pt>
                <c:pt idx="2">
                  <c:v>7</c:v>
                </c:pt>
                <c:pt idx="3">
                  <c:v>10</c:v>
                </c:pt>
                <c:pt idx="4">
                  <c:v>50</c:v>
                </c:pt>
                <c:pt idx="5">
                  <c:v>100</c:v>
                </c:pt>
              </c:numCache>
            </c:numRef>
          </c:xVal>
          <c:yVal>
            <c:numRef>
              <c:f>Sheet1!$C$1:$C$6</c:f>
              <c:numCache>
                <c:formatCode>General</c:formatCode>
                <c:ptCount val="6"/>
                <c:pt idx="0">
                  <c:v>5</c:v>
                </c:pt>
                <c:pt idx="1">
                  <c:v>25</c:v>
                </c:pt>
                <c:pt idx="2">
                  <c:v>35</c:v>
                </c:pt>
                <c:pt idx="3">
                  <c:v>50</c:v>
                </c:pt>
                <c:pt idx="4">
                  <c:v>250</c:v>
                </c:pt>
                <c:pt idx="5">
                  <c:v>500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860736"/>
        <c:axId val="70071424"/>
      </c:scatterChart>
      <c:valAx>
        <c:axId val="69860736"/>
        <c:scaling>
          <c:logBase val="10"/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0071424"/>
        <c:crossesAt val="0.1"/>
        <c:crossBetween val="midCat"/>
      </c:valAx>
      <c:valAx>
        <c:axId val="70071424"/>
        <c:scaling>
          <c:logBase val="10"/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9860736"/>
        <c:crossesAt val="0.1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>
          <a:latin typeface="Century Schoolbook" panose="02040604050505020304" pitchFamily="18" charset="0"/>
        </a:defRPr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0.33333</cdr:x>
      <cdr:y>0.87326</cdr:y>
    </cdr:from>
    <cdr:to>
      <cdr:x>0.64792</cdr:x>
      <cdr:y>0.96354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0" y="2395538"/>
          <a:ext cx="143827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chemeClr val="tx1"/>
              </a:solidFill>
            </a:rPr>
            <a:t>Mach</a:t>
          </a:r>
          <a:r>
            <a:rPr lang="en-US" sz="1400" baseline="0" dirty="0">
              <a:solidFill>
                <a:schemeClr val="tx1"/>
              </a:solidFill>
            </a:rPr>
            <a:t> Number M</a:t>
          </a:r>
          <a:endParaRPr lang="en-US" sz="1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0.03077</cdr:x>
      <cdr:y>0</cdr:y>
    </cdr:from>
    <cdr:to>
      <cdr:x>0.09231</cdr:x>
      <cdr:y>0.8718</cdr:y>
    </cdr:to>
    <cdr:sp macro="" textlink="">
      <cdr:nvSpPr>
        <cdr:cNvPr id="4" name="TextBox 1"/>
        <cdr:cNvSpPr txBox="1"/>
      </cdr:nvSpPr>
      <cdr:spPr>
        <a:xfrm xmlns:a="http://schemas.openxmlformats.org/drawingml/2006/main" rot="16200000">
          <a:off x="-990599" y="1143001"/>
          <a:ext cx="2590802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>
              <a:solidFill>
                <a:schemeClr val="tx1"/>
              </a:solidFill>
            </a:rPr>
            <a:t>Shock Wave Temperature</a:t>
          </a:r>
          <a:r>
            <a:rPr lang="en-US" sz="1200" baseline="0" dirty="0">
              <a:solidFill>
                <a:schemeClr val="tx1"/>
              </a:solidFill>
            </a:rPr>
            <a:t> -  T -  K</a:t>
          </a:r>
          <a:endParaRPr lang="en-US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0.87361</cdr:x>
      <cdr:y>0.03993</cdr:y>
    </cdr:from>
    <cdr:to>
      <cdr:x>0.93846</cdr:x>
      <cdr:y>0.84615</cdr:y>
    </cdr:to>
    <cdr:sp macro="" textlink="">
      <cdr:nvSpPr>
        <cdr:cNvPr id="6" name="TextBox 1"/>
        <cdr:cNvSpPr txBox="1"/>
      </cdr:nvSpPr>
      <cdr:spPr>
        <a:xfrm xmlns:a="http://schemas.openxmlformats.org/drawingml/2006/main" rot="16200000">
          <a:off x="3289629" y="1156027"/>
          <a:ext cx="2395936" cy="3212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>
              <a:solidFill>
                <a:schemeClr val="tx1"/>
              </a:solidFill>
            </a:rPr>
            <a:t>Shock Wave thickness</a:t>
          </a:r>
          <a:r>
            <a:rPr lang="en-US" sz="1200" baseline="0" dirty="0">
              <a:solidFill>
                <a:schemeClr val="tx1"/>
              </a:solidFill>
            </a:rPr>
            <a:t> - d - nm</a:t>
          </a:r>
          <a:endParaRPr lang="en-US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0.60417</cdr:x>
      <cdr:y>0.3073</cdr:y>
    </cdr:from>
    <cdr:to>
      <cdr:x>0.63125</cdr:x>
      <cdr:y>0.39439</cdr:y>
    </cdr:to>
    <cdr:cxnSp macro="">
      <cdr:nvCxnSpPr>
        <cdr:cNvPr id="5" name="Straight Connector 4"/>
        <cdr:cNvCxnSpPr/>
      </cdr:nvCxnSpPr>
      <cdr:spPr>
        <a:xfrm xmlns:a="http://schemas.openxmlformats.org/drawingml/2006/main">
          <a:off x="2762265" y="886891"/>
          <a:ext cx="123810" cy="251347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0.42083</cdr:x>
      <cdr:y>0.85532</cdr:y>
    </cdr:from>
    <cdr:to>
      <cdr:x>0.80195</cdr:x>
      <cdr:y>0.95463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99070" y="3277100"/>
          <a:ext cx="2534929" cy="38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Shock thickness - </a:t>
          </a:r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 - nm</a:t>
          </a:r>
        </a:p>
      </cdr:txBody>
    </cdr:sp>
  </cdr:relSizeAnchor>
  <cdr:relSizeAnchor xmlns:cdr="http://schemas.openxmlformats.org/drawingml/2006/chartDrawing">
    <cdr:from>
      <cdr:x>0</cdr:x>
      <cdr:y>0.01989</cdr:y>
    </cdr:from>
    <cdr:to>
      <cdr:x>0.06129</cdr:x>
      <cdr:y>0.72875</cdr:y>
    </cdr:to>
    <cdr:sp macro="" textlink="">
      <cdr:nvSpPr>
        <cdr:cNvPr id="4" name="TextBox 1"/>
        <cdr:cNvSpPr txBox="1"/>
      </cdr:nvSpPr>
      <cdr:spPr>
        <a:xfrm xmlns:a="http://schemas.openxmlformats.org/drawingml/2006/main" rot="16200000">
          <a:off x="-2678144" y="1230345"/>
          <a:ext cx="2715948" cy="4076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QED Emission  - </a:t>
          </a:r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Symbol"/>
            </a:rPr>
            <a:t></a:t>
          </a:r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-  nm</a:t>
          </a:r>
        </a:p>
      </cdr:txBody>
    </cdr:sp>
  </cdr:relSizeAnchor>
  <cdr:relSizeAnchor xmlns:cdr="http://schemas.openxmlformats.org/drawingml/2006/chartDrawing">
    <cdr:from>
      <cdr:x>0.09792</cdr:x>
      <cdr:y>0.19168</cdr:y>
    </cdr:from>
    <cdr:to>
      <cdr:x>0.25833</cdr:x>
      <cdr:y>0.19168</cdr:y>
    </cdr:to>
    <cdr:cxnSp macro="">
      <cdr:nvCxnSpPr>
        <cdr:cNvPr id="5" name="Straight Connector 4"/>
        <cdr:cNvCxnSpPr/>
      </cdr:nvCxnSpPr>
      <cdr:spPr>
        <a:xfrm xmlns:a="http://schemas.openxmlformats.org/drawingml/2006/main" flipH="1">
          <a:off x="447675" y="504825"/>
          <a:ext cx="733425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0.10208</cdr:x>
      <cdr:y>0.40868</cdr:y>
    </cdr:from>
    <cdr:to>
      <cdr:x>0.25486</cdr:x>
      <cdr:y>0.40989</cdr:y>
    </cdr:to>
    <cdr:cxnSp macro="">
      <cdr:nvCxnSpPr>
        <cdr:cNvPr id="8" name="Straight Connector 7"/>
        <cdr:cNvCxnSpPr/>
      </cdr:nvCxnSpPr>
      <cdr:spPr>
        <a:xfrm xmlns:a="http://schemas.openxmlformats.org/drawingml/2006/main" flipH="1" flipV="1">
          <a:off x="466725" y="1076325"/>
          <a:ext cx="698500" cy="317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0.65069</cdr:x>
      <cdr:y>0.44605</cdr:y>
    </cdr:from>
    <cdr:to>
      <cdr:x>0.73542</cdr:x>
      <cdr:y>0.54154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2974976" y="1174750"/>
          <a:ext cx="387350" cy="2514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Air</a:t>
          </a:r>
        </a:p>
      </cdr:txBody>
    </cdr:sp>
  </cdr:relSizeAnchor>
  <cdr:relSizeAnchor xmlns:cdr="http://schemas.openxmlformats.org/drawingml/2006/chartDrawing">
    <cdr:from>
      <cdr:x>0.51042</cdr:x>
      <cdr:y>0.23926</cdr:y>
    </cdr:from>
    <cdr:to>
      <cdr:x>0.67848</cdr:x>
      <cdr:y>0.3357</cdr:y>
    </cdr:to>
    <cdr:sp macro="" textlink="">
      <cdr:nvSpPr>
        <cdr:cNvPr id="22" name="TextBox 1"/>
        <cdr:cNvSpPr txBox="1"/>
      </cdr:nvSpPr>
      <cdr:spPr>
        <a:xfrm xmlns:a="http://schemas.openxmlformats.org/drawingml/2006/main">
          <a:off x="3394934" y="916692"/>
          <a:ext cx="1117819" cy="3695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Zinc</a:t>
          </a:r>
          <a:r>
            <a:rPr lang="en-US" sz="1400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Oxide</a:t>
          </a:r>
          <a:endParaRPr lang="en-US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0.08611</cdr:x>
      <cdr:y>0.52923</cdr:y>
    </cdr:from>
    <cdr:to>
      <cdr:x>0.1875</cdr:x>
      <cdr:y>0.62472</cdr:y>
    </cdr:to>
    <cdr:sp macro="" textlink="">
      <cdr:nvSpPr>
        <cdr:cNvPr id="23" name="TextBox 1"/>
        <cdr:cNvSpPr txBox="1"/>
      </cdr:nvSpPr>
      <cdr:spPr>
        <a:xfrm xmlns:a="http://schemas.openxmlformats.org/drawingml/2006/main">
          <a:off x="393700" y="1393825"/>
          <a:ext cx="463550" cy="2514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EUV</a:t>
          </a:r>
        </a:p>
      </cdr:txBody>
    </cdr:sp>
  </cdr:relSizeAnchor>
  <cdr:relSizeAnchor xmlns:cdr="http://schemas.openxmlformats.org/drawingml/2006/chartDrawing">
    <cdr:from>
      <cdr:x>0.08819</cdr:x>
      <cdr:y>0.26884</cdr:y>
    </cdr:from>
    <cdr:to>
      <cdr:x>0.18958</cdr:x>
      <cdr:y>0.36433</cdr:y>
    </cdr:to>
    <cdr:sp macro="" textlink="">
      <cdr:nvSpPr>
        <cdr:cNvPr id="24" name="TextBox 1"/>
        <cdr:cNvSpPr txBox="1"/>
      </cdr:nvSpPr>
      <cdr:spPr>
        <a:xfrm xmlns:a="http://schemas.openxmlformats.org/drawingml/2006/main">
          <a:off x="403225" y="708025"/>
          <a:ext cx="463550" cy="2514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UV</a:t>
          </a:r>
        </a:p>
      </cdr:txBody>
    </cdr:sp>
  </cdr:relSizeAnchor>
  <cdr:relSizeAnchor xmlns:cdr="http://schemas.openxmlformats.org/drawingml/2006/chartDrawing">
    <cdr:from>
      <cdr:x>0.10311</cdr:x>
      <cdr:y>0.01989</cdr:y>
    </cdr:from>
    <cdr:to>
      <cdr:x>0.18783</cdr:x>
      <cdr:y>0.10549</cdr:y>
    </cdr:to>
    <cdr:sp macro="" textlink="">
      <cdr:nvSpPr>
        <cdr:cNvPr id="26" name="TextBox 1"/>
        <cdr:cNvSpPr txBox="1"/>
      </cdr:nvSpPr>
      <cdr:spPr>
        <a:xfrm xmlns:a="http://schemas.openxmlformats.org/drawingml/2006/main">
          <a:off x="685800" y="76200"/>
          <a:ext cx="563499" cy="3279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IR</a:t>
          </a:r>
        </a:p>
      </cdr:txBody>
    </cdr:sp>
  </cdr:relSizeAnchor>
  <cdr:relSizeAnchor xmlns:cdr="http://schemas.openxmlformats.org/drawingml/2006/chartDrawing">
    <cdr:from>
      <cdr:x>0.09028</cdr:x>
      <cdr:y>0.11332</cdr:y>
    </cdr:from>
    <cdr:to>
      <cdr:x>0.19167</cdr:x>
      <cdr:y>0.20881</cdr:y>
    </cdr:to>
    <cdr:sp macro="" textlink="">
      <cdr:nvSpPr>
        <cdr:cNvPr id="27" name="TextBox 1"/>
        <cdr:cNvSpPr txBox="1"/>
      </cdr:nvSpPr>
      <cdr:spPr>
        <a:xfrm xmlns:a="http://schemas.openxmlformats.org/drawingml/2006/main">
          <a:off x="412750" y="298450"/>
          <a:ext cx="463550" cy="2514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VIS</a:t>
          </a:r>
        </a:p>
      </cdr:txBody>
    </cdr:sp>
  </cdr:relSizeAnchor>
  <cdr:relSizeAnchor xmlns:cdr="http://schemas.openxmlformats.org/drawingml/2006/chartDrawing">
    <cdr:from>
      <cdr:x>0.59625</cdr:x>
      <cdr:y>0.44485</cdr:y>
    </cdr:from>
    <cdr:to>
      <cdr:x>0.60625</cdr:x>
      <cdr:y>0.46655</cdr:y>
    </cdr:to>
    <cdr:sp macro="" textlink="">
      <cdr:nvSpPr>
        <cdr:cNvPr id="31" name="Flowchart: Connector 30"/>
        <cdr:cNvSpPr/>
      </cdr:nvSpPr>
      <cdr:spPr>
        <a:xfrm xmlns:a="http://schemas.openxmlformats.org/drawingml/2006/main">
          <a:off x="3965844" y="1704412"/>
          <a:ext cx="66513" cy="83142"/>
        </a:xfrm>
        <a:prstGeom xmlns:a="http://schemas.openxmlformats.org/drawingml/2006/main" prst="flowChartConnector">
          <a:avLst/>
        </a:prstGeom>
        <a:solidFill xmlns:a="http://schemas.openxmlformats.org/drawingml/2006/main">
          <a:schemeClr val="tx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0.82153</cdr:x>
      <cdr:y>0.20735</cdr:y>
    </cdr:from>
    <cdr:to>
      <cdr:x>0.83153</cdr:x>
      <cdr:y>0.22905</cdr:y>
    </cdr:to>
    <cdr:sp macro="" textlink="">
      <cdr:nvSpPr>
        <cdr:cNvPr id="33" name="Flowchart: Connector 32"/>
        <cdr:cNvSpPr/>
      </cdr:nvSpPr>
      <cdr:spPr>
        <a:xfrm xmlns:a="http://schemas.openxmlformats.org/drawingml/2006/main">
          <a:off x="5464251" y="794447"/>
          <a:ext cx="66513" cy="83142"/>
        </a:xfrm>
        <a:prstGeom xmlns:a="http://schemas.openxmlformats.org/drawingml/2006/main" prst="flowChartConnector">
          <a:avLst/>
        </a:prstGeom>
        <a:solidFill xmlns:a="http://schemas.openxmlformats.org/drawingml/2006/main">
          <a:schemeClr val="tx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0.32361</cdr:x>
      <cdr:y>0.13864</cdr:y>
    </cdr:from>
    <cdr:to>
      <cdr:x>0.48125</cdr:x>
      <cdr:y>0.23413</cdr:y>
    </cdr:to>
    <cdr:sp macro="" textlink="">
      <cdr:nvSpPr>
        <cdr:cNvPr id="34" name="TextBox 1"/>
        <cdr:cNvSpPr txBox="1"/>
      </cdr:nvSpPr>
      <cdr:spPr>
        <a:xfrm xmlns:a="http://schemas.openxmlformats.org/drawingml/2006/main">
          <a:off x="1479549" y="365125"/>
          <a:ext cx="720726" cy="2514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Symbol"/>
            </a:rPr>
            <a:t> = 2 nd</a:t>
          </a:r>
          <a:endParaRPr lang="en-US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0.10311</cdr:x>
      <cdr:y>0.11933</cdr:y>
    </cdr:from>
    <cdr:to>
      <cdr:x>0.25589</cdr:x>
      <cdr:y>0.12054</cdr:y>
    </cdr:to>
    <cdr:cxnSp macro="">
      <cdr:nvCxnSpPr>
        <cdr:cNvPr id="18" name="Straight Connector 17"/>
        <cdr:cNvCxnSpPr/>
      </cdr:nvCxnSpPr>
      <cdr:spPr>
        <a:xfrm xmlns:a="http://schemas.openxmlformats.org/drawingml/2006/main" flipH="1" flipV="1">
          <a:off x="685800" y="457200"/>
          <a:ext cx="1016187" cy="463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0.05728</cdr:x>
      <cdr:y>0.77564</cdr:y>
    </cdr:from>
    <cdr:to>
      <cdr:x>0.21006</cdr:x>
      <cdr:y>0.77685</cdr:y>
    </cdr:to>
    <cdr:cxnSp macro="">
      <cdr:nvCxnSpPr>
        <cdr:cNvPr id="19" name="Straight Connector 18"/>
        <cdr:cNvCxnSpPr/>
      </cdr:nvCxnSpPr>
      <cdr:spPr>
        <a:xfrm xmlns:a="http://schemas.openxmlformats.org/drawingml/2006/main" flipH="1" flipV="1">
          <a:off x="381000" y="2971800"/>
          <a:ext cx="1016187" cy="463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0.57282</cdr:x>
      <cdr:y>0.13922</cdr:y>
    </cdr:from>
    <cdr:to>
      <cdr:x>0.57969</cdr:x>
      <cdr:y>0.15911</cdr:y>
    </cdr:to>
    <cdr:sp macro="" textlink="">
      <cdr:nvSpPr>
        <cdr:cNvPr id="3" name="Oval 2"/>
        <cdr:cNvSpPr/>
      </cdr:nvSpPr>
      <cdr:spPr bwMode="auto">
        <a:xfrm xmlns:a="http://schemas.openxmlformats.org/drawingml/2006/main">
          <a:off x="3810000" y="533400"/>
          <a:ext cx="45719" cy="762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E7DF528-33EF-4E0B-8F95-70DD6E24992C}" type="datetimeFigureOut">
              <a:rPr lang="en-US"/>
              <a:pPr>
                <a:defRPr/>
              </a:pPr>
              <a:t>6/2/2016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401D2D1-74E9-40F2-B540-B5527F5581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573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9877086-EFC6-4BC5-8ED9-C5DE74D4CD0D}" type="slidenum"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TW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7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1027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TW" sz="900" smtClean="0">
                <a:latin typeface="Arial" charset="0"/>
              </a:rPr>
              <a:t>Enter speaker notes here.</a:t>
            </a:r>
          </a:p>
        </p:txBody>
      </p:sp>
    </p:spTree>
    <p:extLst>
      <p:ext uri="{BB962C8B-B14F-4D97-AF65-F5344CB8AC3E}">
        <p14:creationId xmlns:p14="http://schemas.microsoft.com/office/powerpoint/2010/main" val="2301661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01D2D1-74E9-40F2-B540-B5527F5581C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301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927A1-E699-443C-8A5B-5DBA378E38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92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01D2D1-74E9-40F2-B540-B5527F5581C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626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01D2D1-74E9-40F2-B540-B5527F5581C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39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01D2D1-74E9-40F2-B540-B5527F5581C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147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>
              <a:defRPr sz="26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>
              <a:defRPr sz="26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>
              <a:defRPr sz="26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>
              <a:defRPr sz="26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>
              <a:defRPr sz="2600"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C906ACA-02D0-402F-BCE8-9339F39272BD}" type="slidenum">
              <a:rPr lang="zh-TW" altLang="en-US" sz="1200">
                <a:latin typeface="Times New Roman" pitchFamily="18" charset="0"/>
              </a:rPr>
              <a:pPr/>
              <a:t>20</a:t>
            </a:fld>
            <a:endParaRPr lang="en-US" altLang="zh-TW" sz="120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z="900">
                <a:latin typeface="Arial" charset="0"/>
              </a:rPr>
              <a:t>Enter speaker notes here.</a:t>
            </a:r>
          </a:p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3571313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Pressure, Energy, Temperature, Extreme Rates (PETER – 2016) St. Malo, 29 May – 4 June, 2016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CB742BD8-ADCE-4F03-9AE2-8AEB8E92DF60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2825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Pressure, Energy, Temperature, Extreme Rates (PETER – 2016) St. Malo, 29 May – 4 June, 2016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45FB039D-5086-4665-B0DA-4106EDF03B59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13234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Pressure, Energy, Temperature, Extreme Rates (PETER – 2016) St. Malo, 29 May – 4 June, 2016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F341928F-B5B5-4E02-8DEE-CA5D09BABFBC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50762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Pressure, Energy, Temperature, Extreme Rates (PETER – 2016) St. Malo, 29 May – 4 June, 2016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A29B9E06-F511-4103-9B39-075A50F18143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43758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3810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Pressure, Energy, Temperature, Extreme Rates (PETER – 2016) St. Malo, 29 May – 4 June, 2016</a:t>
            </a:r>
            <a:endParaRPr lang="en-US" altLang="zh-TW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ADBA5BAC-1348-4002-89DB-10C1E8D9C47F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6978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Pressure, Energy, Temperature, Extreme Rates (PETER – 2016) St. Malo, 29 May – 4 June, 2016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C633E-D8DF-41D0-A0E1-8970EAADBE22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5097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Pressure, Energy, Temperature, Extreme Rates (PETER – 2016) St. Malo, 29 May – 4 June, 2016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66490092-982C-4544-AFA6-EDE20A67F84A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7777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Pressure, Energy, Temperature, Extreme Rates (PETER – 2016) St. Malo, 29 May – 4 June, 2016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8418FBF4-F639-4D82-B517-9D146DC63F72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54079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Pressure, Energy, Temperature, Extreme Rates (PETER – 2016) St. Malo, 29 May – 4 June, 2016</a:t>
            </a:r>
            <a:endParaRPr lang="en-US" altLang="zh-TW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427093CD-9C91-49F7-B61A-4522DF42EE3C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6513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Pressure, Energy, Temperature, Extreme Rates (PETER – 2016) St. Malo, 29 May – 4 June, 2016</a:t>
            </a:r>
            <a:endParaRPr lang="en-US" altLang="zh-TW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2541E8F9-21F3-40F7-96F1-A1A5438FB06B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0728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Pressure, Energy, Temperature, Extreme Rates (PETER – 2016) St. Malo, 29 May – 4 June, 2016</a:t>
            </a:r>
            <a:endParaRPr lang="en-US" altLang="zh-TW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ED08211F-643D-4B1C-80C2-35AB825936F6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34730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Pressure, Energy, Temperature, Extreme Rates (PETER – 2016) St. Malo, 29 May – 4 June, 2016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2A747D43-6AF8-44EC-A9E5-3F436C088C59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5997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Pressure, Energy, Temperature, Extreme Rates (PETER – 2016) St. Malo, 29 May – 4 June, 2016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CC552235-EAC5-4DAF-B9BA-00668F82ED7B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2570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2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198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400" dirty="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77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FontTx/>
              <a:buNone/>
              <a:defRPr sz="1400" i="1" smtClean="0">
                <a:solidFill>
                  <a:srgbClr val="FFFF00"/>
                </a:solidFill>
                <a:latin typeface="Arial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TW" smtClean="0"/>
              <a:t>Pressure, Energy, Temperature, Extreme Rates (PETER – 2016) St. Malo, 29 May – 4 June, 2016</a:t>
            </a:r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0198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fld id="{6DADBAD5-E424-435A-B28A-FF2F5AE29172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838200" y="6324600"/>
            <a:ext cx="7391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6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11" Type="http://schemas.openxmlformats.org/officeDocument/2006/relationships/image" Target="../media/image12.emf"/><Relationship Id="rId5" Type="http://schemas.openxmlformats.org/officeDocument/2006/relationships/oleObject" Target="../embeddings/Microsoft_Excel_97-2003_Worksheet1.xls"/><Relationship Id="rId10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4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81200"/>
            <a:ext cx="8915400" cy="914400"/>
          </a:xfrm>
        </p:spPr>
        <p:txBody>
          <a:bodyPr/>
          <a:lstStyle/>
          <a:p>
            <a:r>
              <a:rPr lang="en-GB" sz="4000" dirty="0" smtClean="0"/>
              <a:t>Shock Waves</a:t>
            </a:r>
            <a:br>
              <a:rPr lang="en-GB" sz="4000" dirty="0" smtClean="0"/>
            </a:br>
            <a:r>
              <a:rPr lang="en-GB" sz="4000" dirty="0" smtClean="0"/>
              <a:t>and </a:t>
            </a:r>
            <a:br>
              <a:rPr lang="en-GB" sz="4000" dirty="0" smtClean="0"/>
            </a:br>
            <a:r>
              <a:rPr lang="en-GB" sz="4000" dirty="0" smtClean="0"/>
              <a:t>High </a:t>
            </a:r>
            <a:r>
              <a:rPr lang="en-GB" sz="4000" dirty="0"/>
              <a:t>T</a:t>
            </a:r>
            <a:r>
              <a:rPr lang="en-GB" sz="4000" dirty="0" smtClean="0"/>
              <a:t>emperatures?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038600"/>
            <a:ext cx="7772400" cy="144621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pitchFamily="18" charset="-120"/>
              </a:rPr>
              <a:t>Thomas Prevenslik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pitchFamily="18" charset="-120"/>
              </a:rPr>
              <a:t>QED Radiations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pitchFamily="18" charset="-120"/>
              </a:rPr>
              <a:t>Discovery Bay, Hong Kong</a:t>
            </a:r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1440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</a:rPr>
              <a:t>Pressure</a:t>
            </a:r>
            <a:r>
              <a:rPr lang="en-US" dirty="0">
                <a:solidFill>
                  <a:schemeClr val="tx2"/>
                </a:solidFill>
              </a:rPr>
              <a:t>, Energy, </a:t>
            </a:r>
            <a:r>
              <a:rPr lang="en-US" dirty="0" smtClean="0">
                <a:solidFill>
                  <a:schemeClr val="tx2"/>
                </a:solidFill>
              </a:rPr>
              <a:t>Temperature, Extreme Rates (PETER </a:t>
            </a:r>
            <a:r>
              <a:rPr lang="en-US" dirty="0">
                <a:solidFill>
                  <a:schemeClr val="tx2"/>
                </a:solidFill>
              </a:rPr>
              <a:t>– </a:t>
            </a:r>
            <a:r>
              <a:rPr lang="en-US" dirty="0" smtClean="0">
                <a:solidFill>
                  <a:schemeClr val="tx2"/>
                </a:solidFill>
              </a:rPr>
              <a:t>2016) St. </a:t>
            </a:r>
            <a:r>
              <a:rPr lang="en-US" dirty="0" err="1" smtClean="0">
                <a:solidFill>
                  <a:schemeClr val="tx2"/>
                </a:solidFill>
              </a:rPr>
              <a:t>Malo</a:t>
            </a:r>
            <a:r>
              <a:rPr lang="en-US" dirty="0">
                <a:solidFill>
                  <a:schemeClr val="tx2"/>
                </a:solidFill>
              </a:rPr>
              <a:t>,</a:t>
            </a:r>
            <a:r>
              <a:rPr lang="en-US" dirty="0" smtClean="0">
                <a:solidFill>
                  <a:schemeClr val="tx2"/>
                </a:solidFill>
              </a:rPr>
              <a:t> 29 May – 4 June, 2</a:t>
            </a:r>
            <a:r>
              <a:rPr lang="en-US" altLang="zh-TW" dirty="0" smtClean="0">
                <a:solidFill>
                  <a:schemeClr val="tx2"/>
                </a:solidFill>
              </a:rPr>
              <a:t>016</a:t>
            </a:r>
            <a:endParaRPr lang="en-US" altLang="zh-TW" dirty="0">
              <a:solidFill>
                <a:schemeClr val="tx2"/>
              </a:solidFill>
            </a:endParaRP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altLang="zh-HK" dirty="0" smtClean="0">
                <a:ea typeface="新細明體" pitchFamily="18" charset="-120"/>
              </a:rPr>
              <a:t>QED Model</a:t>
            </a:r>
            <a:r>
              <a:rPr lang="en-US" altLang="zh-HK" b="1" dirty="0" smtClean="0">
                <a:ea typeface="新細明體" pitchFamily="18" charset="-120"/>
              </a:rPr>
              <a:t> </a:t>
            </a:r>
            <a:endParaRPr lang="zh-HK" altLang="en-US" b="1" dirty="0" smtClean="0">
              <a:ea typeface="新細明體" pitchFamily="18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0782" y="1553092"/>
            <a:ext cx="9220200" cy="3600400"/>
          </a:xfrm>
        </p:spPr>
        <p:txBody>
          <a:bodyPr>
            <a:noAutofit/>
          </a:bodyPr>
          <a:lstStyle/>
          <a:p>
            <a:r>
              <a:rPr lang="en-US" sz="2400" b="0" dirty="0" smtClean="0"/>
              <a:t>At the nanoscale,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QED</a:t>
            </a:r>
            <a:r>
              <a:rPr lang="en-US" sz="2400" b="0" dirty="0" smtClean="0">
                <a:solidFill>
                  <a:schemeClr val="tx1"/>
                </a:solidFill>
              </a:rPr>
              <a:t> converts heat </a:t>
            </a:r>
            <a:r>
              <a:rPr lang="en-US" sz="2400" dirty="0" smtClean="0">
                <a:solidFill>
                  <a:schemeClr val="tx2"/>
                </a:solidFill>
              </a:rPr>
              <a:t>Q</a:t>
            </a:r>
            <a:r>
              <a:rPr lang="en-US" sz="2400" b="0" dirty="0" smtClean="0">
                <a:solidFill>
                  <a:schemeClr val="tx1"/>
                </a:solidFill>
              </a:rPr>
              <a:t> into </a:t>
            </a:r>
            <a:r>
              <a:rPr lang="en-US" sz="2400" b="1" dirty="0" smtClean="0">
                <a:solidFill>
                  <a:schemeClr val="tx2"/>
                </a:solidFill>
              </a:rPr>
              <a:t>EM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b="0" dirty="0" smtClean="0">
                <a:solidFill>
                  <a:schemeClr val="tx1"/>
                </a:solidFill>
              </a:rPr>
              <a:t>radiation because </a:t>
            </a:r>
            <a:r>
              <a:rPr lang="en-US" sz="2400" b="1" dirty="0" smtClean="0">
                <a:solidFill>
                  <a:schemeClr val="tx2"/>
                </a:solidFill>
              </a:rPr>
              <a:t>QM</a:t>
            </a:r>
            <a:r>
              <a:rPr lang="en-US" sz="2400" b="0" dirty="0" smtClean="0">
                <a:solidFill>
                  <a:schemeClr val="tx1"/>
                </a:solidFill>
              </a:rPr>
              <a:t> precludes conservation by an </a:t>
            </a:r>
            <a:r>
              <a:rPr lang="en-US" sz="2400" b="0" dirty="0">
                <a:solidFill>
                  <a:schemeClr val="tx1"/>
                </a:solidFill>
              </a:rPr>
              <a:t>increase </a:t>
            </a:r>
            <a:r>
              <a:rPr lang="en-US" sz="2400" b="0" dirty="0" smtClean="0">
                <a:solidFill>
                  <a:schemeClr val="tx1"/>
                </a:solidFill>
              </a:rPr>
              <a:t>in temperature.</a:t>
            </a:r>
          </a:p>
          <a:p>
            <a:endParaRPr lang="en-US" sz="800" b="0" dirty="0"/>
          </a:p>
          <a:p>
            <a:r>
              <a:rPr lang="en-US" altLang="en-US" sz="2400" b="0" dirty="0">
                <a:solidFill>
                  <a:schemeClr val="tx2"/>
                </a:solidFill>
                <a:sym typeface="Symbol" pitchFamily="18" charset="2"/>
              </a:rPr>
              <a:t>QED </a:t>
            </a:r>
            <a:r>
              <a:rPr lang="en-US" altLang="en-US" sz="2400" b="0" dirty="0">
                <a:sym typeface="Symbol" pitchFamily="18" charset="2"/>
              </a:rPr>
              <a:t>is a </a:t>
            </a:r>
            <a:r>
              <a:rPr lang="en-US" altLang="en-US" sz="2400" b="0" dirty="0" smtClean="0">
                <a:solidFill>
                  <a:schemeClr val="tx2"/>
                </a:solidFill>
                <a:sym typeface="Symbol" pitchFamily="18" charset="2"/>
              </a:rPr>
              <a:t>simple</a:t>
            </a:r>
            <a:r>
              <a:rPr lang="en-US" altLang="en-US" sz="2400" b="0" dirty="0" smtClean="0">
                <a:sym typeface="Symbol" pitchFamily="18" charset="2"/>
              </a:rPr>
              <a:t> </a:t>
            </a:r>
            <a:r>
              <a:rPr lang="en-US" altLang="en-US" sz="2400" b="0" dirty="0">
                <a:sym typeface="Symbol" pitchFamily="18" charset="2"/>
              </a:rPr>
              <a:t>form of the complex light and matter interaction advanced by </a:t>
            </a:r>
            <a:r>
              <a:rPr lang="en-US" altLang="en-US" sz="2400" b="0" dirty="0">
                <a:solidFill>
                  <a:schemeClr val="tx2"/>
                </a:solidFill>
                <a:sym typeface="Symbol" pitchFamily="18" charset="2"/>
              </a:rPr>
              <a:t>Feynman  </a:t>
            </a:r>
            <a:r>
              <a:rPr lang="en-US" altLang="en-US" sz="2400" b="0" dirty="0">
                <a:sym typeface="Symbol" pitchFamily="18" charset="2"/>
              </a:rPr>
              <a:t>and </a:t>
            </a:r>
            <a:r>
              <a:rPr lang="en-US" altLang="en-US" sz="2400" b="0" dirty="0" smtClean="0">
                <a:sym typeface="Symbol" pitchFamily="18" charset="2"/>
              </a:rPr>
              <a:t>others</a:t>
            </a:r>
          </a:p>
          <a:p>
            <a:endParaRPr lang="en-US" altLang="en-US" sz="800" b="0" dirty="0" smtClean="0">
              <a:sym typeface="Symbol" pitchFamily="18" charset="2"/>
            </a:endParaRPr>
          </a:p>
          <a:p>
            <a:pPr lvl="0"/>
            <a:r>
              <a:rPr lang="en-US" altLang="en-US" sz="2400" dirty="0" smtClean="0">
                <a:solidFill>
                  <a:srgbClr val="FFFF00"/>
                </a:solidFill>
                <a:sym typeface="Symbol" pitchFamily="18" charset="2"/>
              </a:rPr>
              <a:t>Heat</a:t>
            </a:r>
            <a:r>
              <a:rPr lang="en-US" altLang="en-US" sz="2400" b="0" dirty="0" smtClean="0">
                <a:solidFill>
                  <a:srgbClr val="FFFFFF"/>
                </a:solidFill>
                <a:sym typeface="Symbol" pitchFamily="18" charset="2"/>
              </a:rPr>
              <a:t> </a:t>
            </a:r>
            <a:r>
              <a:rPr lang="en-US" altLang="en-US" sz="2400" b="0" dirty="0" smtClean="0">
                <a:solidFill>
                  <a:srgbClr val="FFFFFF"/>
                </a:solidFill>
                <a:sym typeface="Symbol"/>
              </a:rPr>
              <a:t> </a:t>
            </a:r>
            <a:r>
              <a:rPr lang="en-US" altLang="en-US" sz="2400" dirty="0" smtClean="0">
                <a:solidFill>
                  <a:srgbClr val="FFFF00"/>
                </a:solidFill>
                <a:sym typeface="Symbol" pitchFamily="18" charset="2"/>
              </a:rPr>
              <a:t>QM</a:t>
            </a:r>
            <a:r>
              <a:rPr lang="en-US" altLang="en-US" sz="2400" b="0" dirty="0" smtClean="0">
                <a:solidFill>
                  <a:srgbClr val="FFFFFF"/>
                </a:solidFill>
                <a:sym typeface="Symbol" pitchFamily="18" charset="2"/>
              </a:rPr>
              <a:t> box </a:t>
            </a:r>
            <a:r>
              <a:rPr lang="en-US" altLang="en-US" sz="2400" b="0" dirty="0" smtClean="0">
                <a:solidFill>
                  <a:srgbClr val="FFFFFF"/>
                </a:solidFill>
                <a:sym typeface="Symbol"/>
              </a:rPr>
              <a:t>  </a:t>
            </a:r>
            <a:r>
              <a:rPr lang="en-US" altLang="en-US" sz="2400" b="0" dirty="0" smtClean="0">
                <a:solidFill>
                  <a:schemeClr val="tx2"/>
                </a:solidFill>
                <a:sym typeface="Symbol"/>
              </a:rPr>
              <a:t>QED radiation </a:t>
            </a:r>
            <a:endParaRPr lang="en-US" altLang="en-US" sz="2400" b="0" dirty="0" smtClean="0">
              <a:solidFill>
                <a:srgbClr val="FFFFFF"/>
              </a:solidFill>
              <a:sym typeface="Symbol"/>
            </a:endParaRPr>
          </a:p>
          <a:p>
            <a:pPr lvl="0"/>
            <a:endParaRPr lang="en-US" altLang="en-US" sz="2400" b="0" dirty="0" smtClean="0">
              <a:solidFill>
                <a:srgbClr val="FFFFFF"/>
              </a:solidFill>
              <a:sym typeface="Symbol"/>
            </a:endParaRPr>
          </a:p>
          <a:p>
            <a:pPr lvl="0"/>
            <a:endParaRPr lang="en-US" altLang="en-US" sz="2400" b="0" dirty="0">
              <a:solidFill>
                <a:srgbClr val="FFFFFF"/>
              </a:solidFill>
              <a:sym typeface="Symbol" pitchFamily="18" charset="2"/>
            </a:endParaRPr>
          </a:p>
          <a:p>
            <a:pPr lvl="0"/>
            <a:r>
              <a:rPr lang="en-US" altLang="en-US" sz="2400" b="0" dirty="0">
                <a:solidFill>
                  <a:srgbClr val="FFFFFF"/>
                </a:solidFill>
                <a:sym typeface="Symbol" pitchFamily="18" charset="2"/>
              </a:rPr>
              <a:t>  </a:t>
            </a:r>
            <a:endParaRPr lang="en-US" altLang="en-US" sz="2400" b="0" dirty="0" smtClean="0">
              <a:solidFill>
                <a:srgbClr val="FFFFFF"/>
              </a:solidFill>
              <a:sym typeface="Symbol" pitchFamily="18" charset="2"/>
            </a:endParaRPr>
          </a:p>
          <a:p>
            <a:pPr lvl="0"/>
            <a:endParaRPr lang="en-US" altLang="en-US" sz="800" b="0" dirty="0" smtClean="0">
              <a:solidFill>
                <a:srgbClr val="FFFFFF"/>
              </a:solidFill>
              <a:sym typeface="Symbol" pitchFamily="18" charset="2"/>
            </a:endParaRPr>
          </a:p>
          <a:p>
            <a:pPr lvl="0"/>
            <a:endParaRPr lang="en-US" altLang="en-US" sz="800" b="0" dirty="0" smtClean="0">
              <a:solidFill>
                <a:srgbClr val="FFFFFF"/>
              </a:solidFill>
              <a:sym typeface="Symbol" pitchFamily="18" charset="2"/>
            </a:endParaRPr>
          </a:p>
          <a:p>
            <a:pPr lvl="0"/>
            <a:r>
              <a:rPr lang="en-US" altLang="en-US" sz="2400" b="0" dirty="0" smtClean="0">
                <a:solidFill>
                  <a:srgbClr val="FFFFFF"/>
                </a:solidFill>
                <a:sym typeface="Symbol" pitchFamily="18" charset="2"/>
              </a:rPr>
              <a:t>f </a:t>
            </a:r>
            <a:r>
              <a:rPr lang="en-US" altLang="en-US" sz="2400" b="0" dirty="0">
                <a:solidFill>
                  <a:srgbClr val="FFFFFF"/>
                </a:solidFill>
                <a:sym typeface="Symbol" pitchFamily="18" charset="2"/>
              </a:rPr>
              <a:t>= (c/n)/</a:t>
            </a:r>
            <a:r>
              <a:rPr lang="en-US" altLang="en-US" sz="2400" b="0" dirty="0">
                <a:solidFill>
                  <a:srgbClr val="FFFFFF"/>
                </a:solidFill>
                <a:sym typeface="Symbol"/>
              </a:rPr>
              <a:t>   </a:t>
            </a:r>
            <a:r>
              <a:rPr lang="en-US" altLang="en-US" sz="2400" b="0" dirty="0" smtClean="0">
                <a:solidFill>
                  <a:srgbClr val="FFFFFF"/>
                </a:solidFill>
                <a:sym typeface="Symbol"/>
              </a:rPr>
              <a:t>/ 2 = </a:t>
            </a:r>
            <a:r>
              <a:rPr lang="en-US" altLang="en-US" sz="2400" b="0" dirty="0" smtClean="0">
                <a:solidFill>
                  <a:srgbClr val="FFFFFF"/>
                </a:solidFill>
                <a:sym typeface="Symbol" pitchFamily="18" charset="2"/>
              </a:rPr>
              <a:t>d    </a:t>
            </a:r>
            <a:r>
              <a:rPr lang="en-US" altLang="en-US" sz="2400" b="0" dirty="0">
                <a:solidFill>
                  <a:srgbClr val="FFFFFF"/>
                </a:solidFill>
                <a:sym typeface="Symbol" pitchFamily="18" charset="2"/>
              </a:rPr>
              <a:t>E = h f</a:t>
            </a:r>
            <a:endParaRPr lang="en-US" altLang="en-US" sz="2400" b="0" dirty="0">
              <a:solidFill>
                <a:srgbClr val="FFFFFF"/>
              </a:solidFill>
            </a:endParaRPr>
          </a:p>
          <a:p>
            <a:endParaRPr lang="zh-HK" altLang="en-US" sz="2400" b="0" dirty="0" smtClean="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8458200" cy="381000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Pressure, Energy, Temperature, Extreme Rates (PETER – 2016) St. Malo, 29 May – 4 June, 2016</a:t>
            </a:r>
            <a:endParaRPr lang="en-US" altLang="zh-TW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10</a:t>
            </a:r>
            <a:endParaRPr lang="en-US" altLang="zh-TW" sz="2800" b="1" dirty="0">
              <a:ea typeface="新細明體" pitchFamily="18" charset="-12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543300" y="4009591"/>
            <a:ext cx="1332913" cy="1434368"/>
            <a:chOff x="3543300" y="4009591"/>
            <a:chExt cx="1332913" cy="1434368"/>
          </a:xfrm>
        </p:grpSpPr>
        <p:sp>
          <p:nvSpPr>
            <p:cNvPr id="4" name="Cube 3"/>
            <p:cNvSpPr/>
            <p:nvPr/>
          </p:nvSpPr>
          <p:spPr bwMode="auto">
            <a:xfrm>
              <a:off x="3861748" y="4340272"/>
              <a:ext cx="1014465" cy="1103687"/>
            </a:xfrm>
            <a:prstGeom prst="cub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43300" y="495620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305300" y="4009591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36588" y="4139217"/>
              <a:ext cx="506012" cy="493819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5164748" y="4402204"/>
            <a:ext cx="2277602" cy="923330"/>
            <a:chOff x="5172747" y="4450481"/>
            <a:chExt cx="2277602" cy="923330"/>
          </a:xfrm>
        </p:grpSpPr>
        <p:grpSp>
          <p:nvGrpSpPr>
            <p:cNvPr id="11" name="Group 10"/>
            <p:cNvGrpSpPr/>
            <p:nvPr/>
          </p:nvGrpSpPr>
          <p:grpSpPr>
            <a:xfrm rot="4178089">
              <a:off x="5322513" y="4633747"/>
              <a:ext cx="491324" cy="790855"/>
              <a:chOff x="5428132" y="4527429"/>
              <a:chExt cx="532537" cy="882909"/>
            </a:xfrm>
          </p:grpSpPr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 rot="10264380" flipH="1" flipV="1">
                <a:off x="5428132" y="4685295"/>
                <a:ext cx="488340" cy="725043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19050" cap="flat" cmpd="sng">
                <a:solidFill>
                  <a:sysClr val="window" lastClr="FFFFFF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</a:endParaRPr>
              </a:p>
            </p:txBody>
          </p:sp>
          <p:sp>
            <p:nvSpPr>
              <p:cNvPr id="14" name="AutoShape 32"/>
              <p:cNvSpPr>
                <a:spLocks noChangeArrowheads="1"/>
              </p:cNvSpPr>
              <p:nvPr/>
            </p:nvSpPr>
            <p:spPr bwMode="auto">
              <a:xfrm rot="12448810" flipH="1" flipV="1">
                <a:off x="5848733" y="4527429"/>
                <a:ext cx="111936" cy="209294"/>
              </a:xfrm>
              <a:prstGeom prst="triangle">
                <a:avLst>
                  <a:gd name="adj" fmla="val 50000"/>
                </a:avLst>
              </a:prstGeom>
              <a:solidFill>
                <a:srgbClr xmlns:mc="http://schemas.openxmlformats.org/markup-compatibility/2006" xmlns:a14="http://schemas.microsoft.com/office/drawing/2010/main" val="FFFFFF" mc:Ignorable="a14" a14:legacySpreadsheetColorIndex="65"/>
              </a:solidFill>
              <a:ln w="9525">
                <a:solidFill>
                  <a:sysClr val="window" lastClr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6113378" y="4450481"/>
              <a:ext cx="133697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QED</a:t>
              </a:r>
            </a:p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Radiation</a:t>
              </a:r>
            </a:p>
            <a:p>
              <a:pPr algn="ctr"/>
              <a:r>
                <a:rPr lang="en-US" dirty="0" smtClean="0">
                  <a:solidFill>
                    <a:schemeClr val="tx2"/>
                  </a:solidFill>
                  <a:sym typeface="Symbol" panose="05050102010706020507" pitchFamily="18" charset="2"/>
                </a:rPr>
                <a:t>/2 = d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989522" y="4712433"/>
            <a:ext cx="618005" cy="537500"/>
            <a:chOff x="3989522" y="4712433"/>
            <a:chExt cx="618005" cy="537500"/>
          </a:xfrm>
        </p:grpSpPr>
        <p:sp>
          <p:nvSpPr>
            <p:cNvPr id="15" name="Arc 14"/>
            <p:cNvSpPr/>
            <p:nvPr/>
          </p:nvSpPr>
          <p:spPr bwMode="auto">
            <a:xfrm>
              <a:off x="3989522" y="4712433"/>
              <a:ext cx="533400" cy="441059"/>
            </a:xfrm>
            <a:prstGeom prst="arc">
              <a:avLst>
                <a:gd name="adj1" fmla="val 10696734"/>
                <a:gd name="adj2" fmla="val 0"/>
              </a:avLst>
            </a:prstGeom>
            <a:noFill/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03073" y="4880601"/>
              <a:ext cx="604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 panose="05050102010706020507" pitchFamily="18" charset="2"/>
                </a:rPr>
                <a:t>/2</a:t>
              </a:r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85238" y="4510948"/>
            <a:ext cx="1462321" cy="646331"/>
            <a:chOff x="1385238" y="4510948"/>
            <a:chExt cx="1462321" cy="646331"/>
          </a:xfrm>
        </p:grpSpPr>
        <p:sp>
          <p:nvSpPr>
            <p:cNvPr id="12" name="TextBox 11"/>
            <p:cNvSpPr txBox="1"/>
            <p:nvPr/>
          </p:nvSpPr>
          <p:spPr>
            <a:xfrm>
              <a:off x="1385238" y="4510948"/>
              <a:ext cx="9783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Heat </a:t>
              </a:r>
            </a:p>
            <a:p>
              <a:r>
                <a:rPr lang="en-US" dirty="0" smtClean="0">
                  <a:solidFill>
                    <a:schemeClr val="tx2"/>
                  </a:solidFill>
                </a:rPr>
                <a:t>  Q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27" name="Right Arrow 26"/>
            <p:cNvSpPr/>
            <p:nvPr/>
          </p:nvSpPr>
          <p:spPr>
            <a:xfrm>
              <a:off x="2362651" y="4748983"/>
              <a:ext cx="484908" cy="263236"/>
            </a:xfrm>
            <a:prstGeom prst="rightArrow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</p:grpSp>
    </p:spTree>
    <p:extLst>
      <p:ext uri="{BB962C8B-B14F-4D97-AF65-F5344CB8AC3E}">
        <p14:creationId xmlns:p14="http://schemas.microsoft.com/office/powerpoint/2010/main" val="277205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/>
        </p:nvSpPr>
        <p:spPr bwMode="auto">
          <a:xfrm>
            <a:off x="438150" y="465509"/>
            <a:ext cx="89154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zh-TW" sz="4400" b="1" dirty="0">
                <a:solidFill>
                  <a:srgbClr val="FFFF00"/>
                </a:solidFill>
                <a:ea typeface="新細明體" pitchFamily="18" charset="-120"/>
              </a:rPr>
              <a:t>Heat Capacity of the </a:t>
            </a:r>
            <a:r>
              <a:rPr lang="en-US" altLang="zh-TW" sz="4400" b="1" dirty="0" smtClean="0">
                <a:solidFill>
                  <a:srgbClr val="FFFF00"/>
                </a:solidFill>
                <a:ea typeface="新細明體" pitchFamily="18" charset="-120"/>
              </a:rPr>
              <a:t>Atom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486400" y="32004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zh-TW" altLang="en-US" sz="2800" b="1">
              <a:ea typeface="新細明體" pitchFamily="18" charset="-12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8534400" y="6105525"/>
            <a:ext cx="60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11</a:t>
            </a:r>
            <a:endParaRPr lang="en-US" altLang="zh-TW" sz="2800" b="1" dirty="0">
              <a:ea typeface="新細明體" pitchFamily="18" charset="-120"/>
            </a:endParaRPr>
          </a:p>
        </p:txBody>
      </p:sp>
      <p:sp>
        <p:nvSpPr>
          <p:cNvPr id="19463" name="Oval 12"/>
          <p:cNvSpPr>
            <a:spLocks noChangeArrowheads="1"/>
          </p:cNvSpPr>
          <p:nvPr/>
        </p:nvSpPr>
        <p:spPr bwMode="auto">
          <a:xfrm>
            <a:off x="2819400" y="2438400"/>
            <a:ext cx="1371600" cy="12192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7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1000" y="6477000"/>
            <a:ext cx="8353425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Aft>
                <a:spcPct val="0"/>
              </a:spcAft>
            </a:pPr>
            <a:r>
              <a:rPr lang="en-US" altLang="zh-TW" smtClean="0">
                <a:solidFill>
                  <a:srgbClr val="FFFF00"/>
                </a:solidFill>
              </a:rPr>
              <a:t>Pressure, Energy, Temperature, Extreme Rates (PETER – 2016) St. Malo, 29 May – 4 June, 2016</a:t>
            </a:r>
            <a:endParaRPr lang="en-US" altLang="zh-TW" dirty="0">
              <a:solidFill>
                <a:srgbClr val="FFFF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04800" y="1143000"/>
            <a:ext cx="7696201" cy="4924425"/>
            <a:chOff x="419099" y="1443037"/>
            <a:chExt cx="8465821" cy="4924425"/>
          </a:xfrm>
        </p:grpSpPr>
        <p:grpSp>
          <p:nvGrpSpPr>
            <p:cNvPr id="18" name="Group 17"/>
            <p:cNvGrpSpPr/>
            <p:nvPr/>
          </p:nvGrpSpPr>
          <p:grpSpPr>
            <a:xfrm>
              <a:off x="419099" y="1443037"/>
              <a:ext cx="8465821" cy="4924425"/>
              <a:chOff x="419099" y="1443037"/>
              <a:chExt cx="8465821" cy="4924425"/>
            </a:xfrm>
          </p:grpSpPr>
          <p:graphicFrame>
            <p:nvGraphicFramePr>
              <p:cNvPr id="22" name="Object 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20487400"/>
                  </p:ext>
                </p:extLst>
              </p:nvPr>
            </p:nvGraphicFramePr>
            <p:xfrm>
              <a:off x="419099" y="1443037"/>
              <a:ext cx="8465821" cy="49244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950" name="Worksheet" r:id="rId5" imgW="7925487" imgH="4925995" progId="Excel.Sheet.8">
                      <p:embed/>
                    </p:oleObj>
                  </mc:Choice>
                  <mc:Fallback>
                    <p:oleObj name="Worksheet" r:id="rId5" imgW="7925487" imgH="4925995" progId="Excel.Sheet.8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9099" y="1443037"/>
                            <a:ext cx="8465821" cy="4924425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07067831"/>
                  </p:ext>
                </p:extLst>
              </p:nvPr>
            </p:nvGraphicFramePr>
            <p:xfrm>
              <a:off x="5105400" y="2667000"/>
              <a:ext cx="2286000" cy="14874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951" name="Equation" r:id="rId7" imgW="1446840" imgH="941400" progId="Equation.3">
                      <p:embed/>
                    </p:oleObj>
                  </mc:Choice>
                  <mc:Fallback>
                    <p:oleObj name="Equation" r:id="rId7" imgW="1446840" imgH="9414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05400" y="2667000"/>
                            <a:ext cx="2286000" cy="14874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9" name="Rectangle 34"/>
            <p:cNvSpPr>
              <a:spLocks noChangeArrowheads="1"/>
            </p:cNvSpPr>
            <p:nvPr/>
          </p:nvSpPr>
          <p:spPr bwMode="auto">
            <a:xfrm>
              <a:off x="4343400" y="2166937"/>
              <a:ext cx="15240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000" dirty="0" smtClean="0"/>
                <a:t>Classical Physics (</a:t>
              </a:r>
              <a:r>
                <a:rPr lang="en-US" altLang="en-US" sz="2000" dirty="0"/>
                <a:t>M</a:t>
              </a:r>
              <a:r>
                <a:rPr lang="en-US" altLang="en-US" sz="2000" dirty="0" smtClean="0"/>
                <a:t>D, </a:t>
              </a:r>
              <a:r>
                <a:rPr lang="en-US" altLang="en-US" sz="2000" dirty="0" err="1" smtClean="0"/>
                <a:t>Comsol</a:t>
              </a:r>
              <a:r>
                <a:rPr lang="en-US" altLang="en-US" sz="2000" dirty="0" smtClean="0"/>
                <a:t>)</a:t>
              </a:r>
              <a:endParaRPr lang="en-US" altLang="en-US" sz="2000" dirty="0"/>
            </a:p>
          </p:txBody>
        </p:sp>
        <p:sp>
          <p:nvSpPr>
            <p:cNvPr id="20" name="Line 36"/>
            <p:cNvSpPr>
              <a:spLocks noChangeShapeType="1"/>
            </p:cNvSpPr>
            <p:nvPr/>
          </p:nvSpPr>
          <p:spPr bwMode="auto">
            <a:xfrm flipH="1">
              <a:off x="2818446" y="2419350"/>
              <a:ext cx="4038600" cy="0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37"/>
            <p:cNvSpPr>
              <a:spLocks noChangeArrowheads="1"/>
            </p:cNvSpPr>
            <p:nvPr/>
          </p:nvSpPr>
          <p:spPr bwMode="auto">
            <a:xfrm>
              <a:off x="3124200" y="3124200"/>
              <a:ext cx="9906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000" dirty="0"/>
                <a:t>QM</a:t>
              </a:r>
            </a:p>
            <a:p>
              <a:pPr algn="ctr"/>
              <a:r>
                <a:rPr lang="en-US" altLang="en-US" sz="2000" dirty="0"/>
                <a:t>(kT = 0) 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28600" y="1143000"/>
            <a:ext cx="9096375" cy="4812516"/>
            <a:chOff x="-4067175" y="-1074692"/>
            <a:chExt cx="9096375" cy="4932363"/>
          </a:xfrm>
        </p:grpSpPr>
        <p:grpSp>
          <p:nvGrpSpPr>
            <p:cNvPr id="6" name="Group 5"/>
            <p:cNvGrpSpPr/>
            <p:nvPr/>
          </p:nvGrpSpPr>
          <p:grpSpPr>
            <a:xfrm>
              <a:off x="-4067175" y="-1074692"/>
              <a:ext cx="8610600" cy="4932363"/>
              <a:chOff x="609600" y="1086690"/>
              <a:chExt cx="8610600" cy="4932363"/>
            </a:xfrm>
          </p:grpSpPr>
          <p:sp>
            <p:nvSpPr>
              <p:cNvPr id="19466" name="Text Box 18"/>
              <p:cNvSpPr txBox="1">
                <a:spLocks noChangeArrowheads="1"/>
              </p:cNvSpPr>
              <p:nvPr/>
            </p:nvSpPr>
            <p:spPr bwMode="auto">
              <a:xfrm>
                <a:off x="7467600" y="1828800"/>
                <a:ext cx="1752600" cy="70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TW" sz="2000" dirty="0">
                    <a:ea typeface="新細明體" pitchFamily="18" charset="-120"/>
                  </a:rPr>
                  <a:t>         kT        0.0258 eV   </a:t>
                </a:r>
              </a:p>
            </p:txBody>
          </p:sp>
          <p:grpSp>
            <p:nvGrpSpPr>
              <p:cNvPr id="5" name="Group 4"/>
              <p:cNvGrpSpPr/>
              <p:nvPr/>
            </p:nvGrpSpPr>
            <p:grpSpPr>
              <a:xfrm>
                <a:off x="609600" y="1086690"/>
                <a:ext cx="7924800" cy="4932363"/>
                <a:chOff x="209550" y="1266872"/>
                <a:chExt cx="7924800" cy="4932363"/>
              </a:xfrm>
            </p:grpSpPr>
            <p:graphicFrame>
              <p:nvGraphicFramePr>
                <p:cNvPr id="19459" name="Object 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021167951"/>
                    </p:ext>
                  </p:extLst>
                </p:nvPr>
              </p:nvGraphicFramePr>
              <p:xfrm>
                <a:off x="209550" y="1266872"/>
                <a:ext cx="7924800" cy="493236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3952" name="Worksheet" r:id="rId10" imgW="7924732" imgH="4934040" progId="Excel.Sheet.8">
                        <p:embed/>
                      </p:oleObj>
                    </mc:Choice>
                    <mc:Fallback>
                      <p:oleObj name="Worksheet" r:id="rId10" imgW="7924732" imgH="4934040" progId="Excel.Sheet.8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09550" y="1266872"/>
                              <a:ext cx="7924800" cy="4932363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pSp>
              <p:nvGrpSpPr>
                <p:cNvPr id="2" name="Group 1"/>
                <p:cNvGrpSpPr/>
                <p:nvPr/>
              </p:nvGrpSpPr>
              <p:grpSpPr>
                <a:xfrm>
                  <a:off x="2419350" y="1932782"/>
                  <a:ext cx="5029200" cy="304800"/>
                  <a:chOff x="2419350" y="1932782"/>
                  <a:chExt cx="5029200" cy="304800"/>
                </a:xfrm>
              </p:grpSpPr>
              <p:sp>
                <p:nvSpPr>
                  <p:cNvPr id="19467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095750" y="1932782"/>
                    <a:ext cx="1524000" cy="2286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marL="342900" indent="-3429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/>
                    <a:r>
                      <a:rPr lang="en-US" altLang="en-US" sz="2000" dirty="0" smtClean="0"/>
                      <a:t>Classical Physics (MD, </a:t>
                    </a:r>
                    <a:r>
                      <a:rPr lang="en-US" altLang="en-US" sz="2000" dirty="0" err="1" smtClean="0"/>
                      <a:t>Comsol</a:t>
                    </a:r>
                    <a:r>
                      <a:rPr lang="en-US" altLang="en-US" sz="2000" dirty="0" smtClean="0"/>
                      <a:t>)</a:t>
                    </a:r>
                    <a:endParaRPr lang="en-US" altLang="en-US" sz="2000" dirty="0"/>
                  </a:p>
                </p:txBody>
              </p:sp>
              <p:sp>
                <p:nvSpPr>
                  <p:cNvPr id="19468" name="Line 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19350" y="2237582"/>
                    <a:ext cx="5029200" cy="0"/>
                  </a:xfrm>
                  <a:prstGeom prst="line">
                    <a:avLst/>
                  </a:prstGeom>
                  <a:noFill/>
                  <a:ln w="222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24" name="TextBox 23"/>
            <p:cNvSpPr txBox="1"/>
            <p:nvPr/>
          </p:nvSpPr>
          <p:spPr>
            <a:xfrm>
              <a:off x="-3381375" y="24384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Nanoscale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505200" y="2526268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Macroscale</a:t>
              </a:r>
              <a:endParaRPr lang="en-US" dirty="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1581150" y="5459194"/>
            <a:ext cx="67079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ym typeface="Symbol"/>
              </a:rPr>
              <a:t>1950  Teller &amp; Metropolis  </a:t>
            </a:r>
            <a:r>
              <a:rPr lang="en-US" dirty="0"/>
              <a:t>MD </a:t>
            </a:r>
            <a:r>
              <a:rPr lang="en-US" dirty="0">
                <a:sym typeface="Symbol"/>
              </a:rPr>
              <a:t> PBC </a:t>
            </a:r>
            <a:r>
              <a:rPr lang="en-US" dirty="0">
                <a:solidFill>
                  <a:schemeClr val="tx2"/>
                </a:solidFill>
                <a:sym typeface="Symbol"/>
              </a:rPr>
              <a:t> </a:t>
            </a:r>
            <a:r>
              <a:rPr lang="en-US" b="1" dirty="0" smtClean="0">
                <a:solidFill>
                  <a:schemeClr val="tx2"/>
                </a:solidFill>
                <a:sym typeface="Symbol"/>
              </a:rPr>
              <a:t>valid </a:t>
            </a:r>
            <a:r>
              <a:rPr lang="en-US" dirty="0" smtClean="0">
                <a:sym typeface="Symbol"/>
              </a:rPr>
              <a:t>for  </a:t>
            </a:r>
            <a:r>
              <a:rPr lang="en-US" dirty="0">
                <a:sym typeface="Symbol"/>
              </a:rPr>
              <a:t>&gt; 100 </a:t>
            </a:r>
            <a:r>
              <a:rPr lang="en-US" dirty="0" smtClean="0">
                <a:sym typeface="Symbol"/>
              </a:rPr>
              <a:t>m</a:t>
            </a:r>
          </a:p>
          <a:p>
            <a:pPr algn="ctr"/>
            <a:r>
              <a:rPr lang="en-US" dirty="0" smtClean="0">
                <a:sym typeface="Symbol"/>
              </a:rPr>
              <a:t>Today, MD used in discrete nanostructures !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460173" y="5104290"/>
            <a:ext cx="6718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1900 </a:t>
            </a:r>
            <a:r>
              <a:rPr lang="en-US" dirty="0" smtClean="0">
                <a:sym typeface="Symbol"/>
              </a:rPr>
              <a:t> Planck  derived the QM law</a:t>
            </a:r>
            <a:endParaRPr lang="en-US" dirty="0">
              <a:sym typeface="Symbol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05596" y="5104290"/>
            <a:ext cx="6718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1912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smtClean="0"/>
              <a:t>Debye’s phonons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smtClean="0"/>
              <a:t>h</a:t>
            </a:r>
            <a:r>
              <a:rPr lang="en-US" dirty="0" smtClean="0">
                <a:sym typeface="Symbol"/>
              </a:rPr>
              <a:t> = kT </a:t>
            </a:r>
            <a:r>
              <a:rPr lang="en-US" b="1" dirty="0" smtClean="0">
                <a:solidFill>
                  <a:schemeClr val="tx2"/>
                </a:solidFill>
                <a:sym typeface="Symbol"/>
              </a:rPr>
              <a:t> valid </a:t>
            </a:r>
            <a:r>
              <a:rPr lang="en-US" dirty="0" smtClean="0">
                <a:sym typeface="Symbol"/>
              </a:rPr>
              <a:t>for  &gt; 100 m</a:t>
            </a:r>
            <a:endParaRPr lang="en-US" dirty="0">
              <a:sym typeface="Symbol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But, phonons used </a:t>
            </a:r>
            <a:r>
              <a:rPr lang="en-US" dirty="0" err="1" smtClean="0">
                <a:sym typeface="Symbol"/>
              </a:rPr>
              <a:t>used</a:t>
            </a:r>
            <a:r>
              <a:rPr lang="en-US" dirty="0" smtClean="0">
                <a:sym typeface="Symbol"/>
              </a:rPr>
              <a:t> in nanostructures  !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8325" y="5556430"/>
            <a:ext cx="5962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How do </a:t>
            </a:r>
            <a:r>
              <a:rPr lang="en-US" dirty="0" err="1" smtClean="0">
                <a:solidFill>
                  <a:schemeClr val="tx2"/>
                </a:solidFill>
              </a:rPr>
              <a:t>nanostrucures</a:t>
            </a:r>
            <a:r>
              <a:rPr lang="en-US" dirty="0" smtClean="0">
                <a:solidFill>
                  <a:schemeClr val="tx2"/>
                </a:solidFill>
              </a:rPr>
              <a:t> provide high EM confinement?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24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1165367" y="3352800"/>
            <a:ext cx="1324987" cy="41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err="1" smtClean="0">
                <a:latin typeface="Arial"/>
                <a:ea typeface="PMingLiU"/>
                <a:cs typeface="Times New Roman"/>
              </a:rPr>
              <a:t>P</a:t>
            </a:r>
            <a:r>
              <a:rPr lang="en-US" sz="1400" dirty="0" err="1" smtClean="0">
                <a:latin typeface="Arial"/>
                <a:ea typeface="PMingLiU"/>
                <a:cs typeface="Times New Roman"/>
              </a:rPr>
              <a:t>1</a:t>
            </a:r>
            <a:r>
              <a:rPr lang="en-US" dirty="0" smtClean="0">
                <a:latin typeface="Arial"/>
                <a:ea typeface="PMingLiU"/>
                <a:cs typeface="Times New Roman"/>
              </a:rPr>
              <a:t>, </a:t>
            </a:r>
            <a:r>
              <a:rPr lang="en-US" dirty="0" err="1" smtClean="0">
                <a:latin typeface="Arial"/>
                <a:ea typeface="PMingLiU"/>
                <a:cs typeface="Times New Roman"/>
              </a:rPr>
              <a:t>T</a:t>
            </a:r>
            <a:r>
              <a:rPr lang="en-US" sz="1400" dirty="0" err="1" smtClean="0">
                <a:latin typeface="Arial"/>
                <a:ea typeface="PMingLiU"/>
                <a:cs typeface="Times New Roman"/>
              </a:rPr>
              <a:t>1</a:t>
            </a:r>
            <a:r>
              <a:rPr lang="en-US" dirty="0" smtClean="0">
                <a:latin typeface="Arial"/>
                <a:ea typeface="PMingLiU"/>
                <a:cs typeface="Times New Roman"/>
              </a:rPr>
              <a:t>, </a:t>
            </a:r>
            <a:r>
              <a:rPr lang="en-US" dirty="0" smtClean="0">
                <a:latin typeface="Arial"/>
                <a:ea typeface="PMingLiU"/>
                <a:cs typeface="Times New Roman"/>
                <a:sym typeface="Symbol"/>
              </a:rPr>
              <a:t></a:t>
            </a:r>
            <a:r>
              <a:rPr lang="en-US" sz="1400" dirty="0" smtClean="0">
                <a:latin typeface="Arial"/>
                <a:ea typeface="PMingLiU"/>
                <a:cs typeface="Times New Roman"/>
                <a:sym typeface="Symbol"/>
              </a:rPr>
              <a:t>1</a:t>
            </a:r>
            <a:endParaRPr lang="en-US" dirty="0">
              <a:effectLst/>
              <a:latin typeface="Calibri"/>
              <a:ea typeface="PMingLiU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717111" y="2987320"/>
            <a:ext cx="1262884" cy="1660880"/>
          </a:xfrm>
          <a:prstGeom prst="rect">
            <a:avLst/>
          </a:prstGeom>
          <a:solidFill>
            <a:schemeClr val="tx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6462801" y="3329494"/>
            <a:ext cx="1278907" cy="41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err="1" smtClean="0">
                <a:latin typeface="Arial"/>
                <a:ea typeface="PMingLiU"/>
                <a:cs typeface="Times New Roman"/>
              </a:rPr>
              <a:t>P</a:t>
            </a:r>
            <a:r>
              <a:rPr lang="en-US" sz="1400" dirty="0" err="1" smtClean="0">
                <a:latin typeface="Arial"/>
                <a:ea typeface="PMingLiU"/>
                <a:cs typeface="Times New Roman"/>
              </a:rPr>
              <a:t>2</a:t>
            </a:r>
            <a:r>
              <a:rPr lang="en-US" dirty="0" smtClean="0">
                <a:latin typeface="Arial"/>
                <a:ea typeface="PMingLiU"/>
                <a:cs typeface="Times New Roman"/>
              </a:rPr>
              <a:t>, </a:t>
            </a:r>
            <a:r>
              <a:rPr lang="en-US" dirty="0" err="1" smtClean="0">
                <a:latin typeface="Arial"/>
                <a:ea typeface="PMingLiU"/>
                <a:cs typeface="Times New Roman"/>
              </a:rPr>
              <a:t>T</a:t>
            </a:r>
            <a:r>
              <a:rPr lang="en-US" sz="1400" dirty="0" err="1" smtClean="0">
                <a:latin typeface="Arial"/>
                <a:ea typeface="PMingLiU"/>
                <a:cs typeface="Times New Roman"/>
              </a:rPr>
              <a:t>2</a:t>
            </a:r>
            <a:r>
              <a:rPr lang="en-US" dirty="0" smtClean="0">
                <a:latin typeface="Arial"/>
                <a:ea typeface="PMingLiU"/>
                <a:cs typeface="Times New Roman"/>
              </a:rPr>
              <a:t>, </a:t>
            </a:r>
            <a:r>
              <a:rPr lang="en-US" dirty="0" smtClean="0">
                <a:latin typeface="Arial"/>
                <a:ea typeface="PMingLiU"/>
                <a:cs typeface="Times New Roman"/>
                <a:sym typeface="Symbol"/>
              </a:rPr>
              <a:t></a:t>
            </a:r>
            <a:r>
              <a:rPr lang="en-US" sz="1400" dirty="0" smtClean="0">
                <a:latin typeface="Arial"/>
                <a:ea typeface="PMingLiU"/>
                <a:cs typeface="Times New Roman"/>
                <a:sym typeface="Symbol"/>
              </a:rPr>
              <a:t>2</a:t>
            </a:r>
            <a:endParaRPr lang="en-US" dirty="0">
              <a:effectLst/>
              <a:latin typeface="Calibri"/>
              <a:ea typeface="PMingLiU"/>
              <a:cs typeface="Times New Roman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3672132" y="2667000"/>
            <a:ext cx="1346305" cy="1003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Arial"/>
                <a:ea typeface="PMingLiU"/>
                <a:cs typeface="Times New Roman"/>
              </a:rPr>
              <a:t>                      </a:t>
            </a:r>
            <a:r>
              <a:rPr lang="en-US" dirty="0" smtClean="0">
                <a:solidFill>
                  <a:schemeClr val="bg2"/>
                </a:solidFill>
                <a:latin typeface="Arial"/>
                <a:ea typeface="PMingLiU"/>
                <a:cs typeface="Times New Roman"/>
              </a:rPr>
              <a:t>Shock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bg2"/>
                </a:solidFill>
                <a:latin typeface="Arial"/>
                <a:ea typeface="PMingLiU"/>
                <a:cs typeface="Times New Roman"/>
              </a:rPr>
              <a:t>Thickness</a:t>
            </a:r>
            <a:endParaRPr lang="en-US" dirty="0">
              <a:solidFill>
                <a:schemeClr val="bg2"/>
              </a:solidFill>
              <a:effectLst/>
              <a:latin typeface="Calibri"/>
              <a:ea typeface="PMingLiU"/>
              <a:cs typeface="Times New Roman"/>
            </a:endParaRPr>
          </a:p>
        </p:txBody>
      </p:sp>
      <p:sp>
        <p:nvSpPr>
          <p:cNvPr id="70" name="Right Arrow 69"/>
          <p:cNvSpPr/>
          <p:nvPr/>
        </p:nvSpPr>
        <p:spPr>
          <a:xfrm>
            <a:off x="6747968" y="3776027"/>
            <a:ext cx="526982" cy="286076"/>
          </a:xfrm>
          <a:prstGeom prst="rightArrow">
            <a:avLst/>
          </a:prstGeom>
          <a:solidFill>
            <a:schemeClr val="tx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71" name="Right Arrow 70"/>
          <p:cNvSpPr/>
          <p:nvPr/>
        </p:nvSpPr>
        <p:spPr>
          <a:xfrm>
            <a:off x="1564370" y="3796500"/>
            <a:ext cx="526982" cy="286076"/>
          </a:xfrm>
          <a:prstGeom prst="rightArrow">
            <a:avLst/>
          </a:prstGeom>
          <a:solidFill>
            <a:schemeClr val="tx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grpSp>
        <p:nvGrpSpPr>
          <p:cNvPr id="17" name="Group 16"/>
          <p:cNvGrpSpPr/>
          <p:nvPr/>
        </p:nvGrpSpPr>
        <p:grpSpPr>
          <a:xfrm>
            <a:off x="2190705" y="3166223"/>
            <a:ext cx="4259936" cy="1228552"/>
            <a:chOff x="2409554" y="3126010"/>
            <a:chExt cx="4259936" cy="1228552"/>
          </a:xfrm>
        </p:grpSpPr>
        <p:grpSp>
          <p:nvGrpSpPr>
            <p:cNvPr id="10" name="Group 9"/>
            <p:cNvGrpSpPr/>
            <p:nvPr/>
          </p:nvGrpSpPr>
          <p:grpSpPr>
            <a:xfrm>
              <a:off x="2409554" y="3200400"/>
              <a:ext cx="1600200" cy="1154162"/>
              <a:chOff x="869009" y="1465585"/>
              <a:chExt cx="1600200" cy="1154162"/>
            </a:xfrm>
          </p:grpSpPr>
          <p:sp>
            <p:nvSpPr>
              <p:cNvPr id="42" name="Text Box 2"/>
              <p:cNvSpPr txBox="1">
                <a:spLocks noChangeArrowheads="1"/>
              </p:cNvSpPr>
              <p:nvPr/>
            </p:nvSpPr>
            <p:spPr bwMode="auto">
              <a:xfrm flipH="1">
                <a:off x="869009" y="1465585"/>
                <a:ext cx="1600200" cy="1154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 smtClean="0">
                    <a:latin typeface="Arial"/>
                    <a:ea typeface="PMingLiU"/>
                    <a:cs typeface="Times New Roman"/>
                  </a:rPr>
                  <a:t>QED</a:t>
                </a: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 smtClean="0">
                  <a:latin typeface="Arial"/>
                  <a:ea typeface="PMingLiU"/>
                  <a:cs typeface="Times New Roman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latin typeface="Arial"/>
                    <a:ea typeface="PMingLiU"/>
                    <a:cs typeface="Times New Roman"/>
                  </a:rPr>
                  <a:t>R</a:t>
                </a:r>
                <a:r>
                  <a:rPr lang="en-US" sz="2000" dirty="0" smtClean="0">
                    <a:effectLst/>
                    <a:latin typeface="Arial"/>
                    <a:ea typeface="PMingLiU"/>
                    <a:cs typeface="Times New Roman"/>
                  </a:rPr>
                  <a:t>adiation</a:t>
                </a:r>
                <a:endParaRPr lang="en-US" sz="2000" dirty="0">
                  <a:effectLst/>
                  <a:latin typeface="Calibri"/>
                  <a:ea typeface="PMingLiU"/>
                  <a:cs typeface="Times New Roman"/>
                </a:endParaRPr>
              </a:p>
            </p:txBody>
          </p:sp>
          <p:grpSp>
            <p:nvGrpSpPr>
              <p:cNvPr id="21506" name="Group 21505"/>
              <p:cNvGrpSpPr/>
              <p:nvPr/>
            </p:nvGrpSpPr>
            <p:grpSpPr>
              <a:xfrm>
                <a:off x="1141164" y="1797660"/>
                <a:ext cx="890466" cy="488340"/>
                <a:chOff x="2833374" y="4386636"/>
                <a:chExt cx="890466" cy="488340"/>
              </a:xfrm>
            </p:grpSpPr>
            <p:sp>
              <p:nvSpPr>
                <p:cNvPr id="64" name="Freeform 63"/>
                <p:cNvSpPr>
                  <a:spLocks/>
                </p:cNvSpPr>
                <p:nvPr/>
              </p:nvSpPr>
              <p:spPr bwMode="auto">
                <a:xfrm rot="7382060" flipV="1">
                  <a:off x="3117149" y="4268284"/>
                  <a:ext cx="488340" cy="725043"/>
                </a:xfrm>
                <a:custGeom>
                  <a:avLst/>
                  <a:gdLst>
                    <a:gd name="T0" fmla="*/ 74612 w 293687"/>
                    <a:gd name="T1" fmla="*/ 466725 h 466725"/>
                    <a:gd name="T2" fmla="*/ 26987 w 293687"/>
                    <a:gd name="T3" fmla="*/ 304800 h 466725"/>
                    <a:gd name="T4" fmla="*/ 236537 w 293687"/>
                    <a:gd name="T5" fmla="*/ 276225 h 466725"/>
                    <a:gd name="T6" fmla="*/ 131762 w 293687"/>
                    <a:gd name="T7" fmla="*/ 114300 h 466725"/>
                    <a:gd name="T8" fmla="*/ 255587 w 293687"/>
                    <a:gd name="T9" fmla="*/ 95250 h 466725"/>
                    <a:gd name="T10" fmla="*/ 293687 w 293687"/>
                    <a:gd name="T11" fmla="*/ 0 h 4667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3687" h="466725">
                      <a:moveTo>
                        <a:pt x="74612" y="466725"/>
                      </a:moveTo>
                      <a:cubicBezTo>
                        <a:pt x="37306" y="401637"/>
                        <a:pt x="0" y="336550"/>
                        <a:pt x="26987" y="304800"/>
                      </a:cubicBezTo>
                      <a:cubicBezTo>
                        <a:pt x="53974" y="273050"/>
                        <a:pt x="219075" y="307975"/>
                        <a:pt x="236537" y="276225"/>
                      </a:cubicBezTo>
                      <a:cubicBezTo>
                        <a:pt x="253999" y="244475"/>
                        <a:pt x="128587" y="144463"/>
                        <a:pt x="131762" y="114300"/>
                      </a:cubicBezTo>
                      <a:cubicBezTo>
                        <a:pt x="134937" y="84137"/>
                        <a:pt x="228600" y="114300"/>
                        <a:pt x="255587" y="95250"/>
                      </a:cubicBezTo>
                      <a:cubicBezTo>
                        <a:pt x="282574" y="76200"/>
                        <a:pt x="288130" y="38100"/>
                        <a:pt x="293687" y="0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 type="non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xmlns:mc="http://schemas.openxmlformats.org/markup-compatibility/2006" val="FFFFFF" mc:Ignorable="a14" a14:legacySpreadsheetColorIndex="65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1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endParaRPr>
                </a:p>
              </p:txBody>
            </p:sp>
            <p:sp>
              <p:nvSpPr>
                <p:cNvPr id="65" name="AutoShape 32"/>
                <p:cNvSpPr>
                  <a:spLocks noChangeArrowheads="1"/>
                </p:cNvSpPr>
                <p:nvPr/>
              </p:nvSpPr>
              <p:spPr bwMode="auto">
                <a:xfrm rot="5197630" flipV="1">
                  <a:off x="2882053" y="4565110"/>
                  <a:ext cx="111936" cy="209294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2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  <p:grpSp>
          <p:nvGrpSpPr>
            <p:cNvPr id="72" name="Group 71"/>
            <p:cNvGrpSpPr/>
            <p:nvPr/>
          </p:nvGrpSpPr>
          <p:grpSpPr>
            <a:xfrm>
              <a:off x="5069290" y="3126010"/>
              <a:ext cx="1600200" cy="1154162"/>
              <a:chOff x="869009" y="1465585"/>
              <a:chExt cx="1600200" cy="1154162"/>
            </a:xfrm>
          </p:grpSpPr>
          <p:sp>
            <p:nvSpPr>
              <p:cNvPr id="73" name="Text Box 2"/>
              <p:cNvSpPr txBox="1">
                <a:spLocks noChangeArrowheads="1"/>
              </p:cNvSpPr>
              <p:nvPr/>
            </p:nvSpPr>
            <p:spPr bwMode="auto">
              <a:xfrm flipH="1">
                <a:off x="869009" y="1465585"/>
                <a:ext cx="1600200" cy="1154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 smtClean="0">
                    <a:latin typeface="Arial"/>
                    <a:ea typeface="PMingLiU"/>
                    <a:cs typeface="Times New Roman"/>
                  </a:rPr>
                  <a:t>QED</a:t>
                </a: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 smtClean="0">
                  <a:latin typeface="Arial"/>
                  <a:ea typeface="PMingLiU"/>
                  <a:cs typeface="Times New Roman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latin typeface="Arial"/>
                    <a:ea typeface="PMingLiU"/>
                    <a:cs typeface="Times New Roman"/>
                  </a:rPr>
                  <a:t>R</a:t>
                </a:r>
                <a:r>
                  <a:rPr lang="en-US" sz="2000" dirty="0" smtClean="0">
                    <a:effectLst/>
                    <a:latin typeface="Arial"/>
                    <a:ea typeface="PMingLiU"/>
                    <a:cs typeface="Times New Roman"/>
                  </a:rPr>
                  <a:t>adiation</a:t>
                </a:r>
                <a:endParaRPr lang="en-US" sz="2000" dirty="0">
                  <a:effectLst/>
                  <a:latin typeface="Calibri"/>
                  <a:ea typeface="PMingLiU"/>
                  <a:cs typeface="Times New Roman"/>
                </a:endParaRPr>
              </a:p>
            </p:txBody>
          </p:sp>
          <p:grpSp>
            <p:nvGrpSpPr>
              <p:cNvPr id="74" name="Group 73"/>
              <p:cNvGrpSpPr/>
              <p:nvPr/>
            </p:nvGrpSpPr>
            <p:grpSpPr>
              <a:xfrm>
                <a:off x="1306587" y="1797660"/>
                <a:ext cx="877738" cy="488340"/>
                <a:chOff x="2998797" y="4386636"/>
                <a:chExt cx="877738" cy="488340"/>
              </a:xfrm>
            </p:grpSpPr>
            <p:sp>
              <p:nvSpPr>
                <p:cNvPr id="75" name="Freeform 74"/>
                <p:cNvSpPr>
                  <a:spLocks/>
                </p:cNvSpPr>
                <p:nvPr/>
              </p:nvSpPr>
              <p:spPr bwMode="auto">
                <a:xfrm rot="14217940" flipH="1" flipV="1">
                  <a:off x="3117149" y="4268284"/>
                  <a:ext cx="488340" cy="725043"/>
                </a:xfrm>
                <a:custGeom>
                  <a:avLst/>
                  <a:gdLst>
                    <a:gd name="T0" fmla="*/ 74612 w 293687"/>
                    <a:gd name="T1" fmla="*/ 466725 h 466725"/>
                    <a:gd name="T2" fmla="*/ 26987 w 293687"/>
                    <a:gd name="T3" fmla="*/ 304800 h 466725"/>
                    <a:gd name="T4" fmla="*/ 236537 w 293687"/>
                    <a:gd name="T5" fmla="*/ 276225 h 466725"/>
                    <a:gd name="T6" fmla="*/ 131762 w 293687"/>
                    <a:gd name="T7" fmla="*/ 114300 h 466725"/>
                    <a:gd name="T8" fmla="*/ 255587 w 293687"/>
                    <a:gd name="T9" fmla="*/ 95250 h 466725"/>
                    <a:gd name="T10" fmla="*/ 293687 w 293687"/>
                    <a:gd name="T11" fmla="*/ 0 h 4667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3687" h="466725">
                      <a:moveTo>
                        <a:pt x="74612" y="466725"/>
                      </a:moveTo>
                      <a:cubicBezTo>
                        <a:pt x="37306" y="401637"/>
                        <a:pt x="0" y="336550"/>
                        <a:pt x="26987" y="304800"/>
                      </a:cubicBezTo>
                      <a:cubicBezTo>
                        <a:pt x="53974" y="273050"/>
                        <a:pt x="219075" y="307975"/>
                        <a:pt x="236537" y="276225"/>
                      </a:cubicBezTo>
                      <a:cubicBezTo>
                        <a:pt x="253999" y="244475"/>
                        <a:pt x="128587" y="144463"/>
                        <a:pt x="131762" y="114300"/>
                      </a:cubicBezTo>
                      <a:cubicBezTo>
                        <a:pt x="134937" y="84137"/>
                        <a:pt x="228600" y="114300"/>
                        <a:pt x="255587" y="95250"/>
                      </a:cubicBezTo>
                      <a:cubicBezTo>
                        <a:pt x="282574" y="76200"/>
                        <a:pt x="288130" y="38100"/>
                        <a:pt x="293687" y="0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 type="non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xmlns:mc="http://schemas.openxmlformats.org/markup-compatibility/2006" val="FFFFFF" mc:Ignorable="a14" a14:legacySpreadsheetColorIndex="65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1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endParaRPr>
                </a:p>
              </p:txBody>
            </p:sp>
            <p:sp>
              <p:nvSpPr>
                <p:cNvPr id="76" name="AutoShape 32"/>
                <p:cNvSpPr>
                  <a:spLocks noChangeArrowheads="1"/>
                </p:cNvSpPr>
                <p:nvPr/>
              </p:nvSpPr>
              <p:spPr bwMode="auto">
                <a:xfrm rot="16402370" flipH="1" flipV="1">
                  <a:off x="3715920" y="4565110"/>
                  <a:ext cx="111936" cy="209294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2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855" y="1111827"/>
            <a:ext cx="9022967" cy="536390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FontTx/>
              <a:buNone/>
            </a:pPr>
            <a:r>
              <a:rPr lang="en-US" altLang="en-US" sz="3100" dirty="0" smtClean="0">
                <a:solidFill>
                  <a:schemeClr val="tx2"/>
                </a:solidFill>
              </a:rPr>
              <a:t>Nano </a:t>
            </a:r>
            <a:r>
              <a:rPr lang="en-US" altLang="en-US" sz="3100" dirty="0" smtClean="0"/>
              <a:t>shocks</a:t>
            </a:r>
            <a:r>
              <a:rPr lang="en-US" altLang="en-US" sz="3100" dirty="0" smtClean="0">
                <a:solidFill>
                  <a:schemeClr val="tx2"/>
                </a:solidFill>
              </a:rPr>
              <a:t> </a:t>
            </a:r>
            <a:r>
              <a:rPr lang="en-US" altLang="en-US" sz="3100" b="0" dirty="0" smtClean="0"/>
              <a:t>have high surface-to -volume ratio.</a:t>
            </a:r>
          </a:p>
          <a:p>
            <a:pPr marL="0" indent="0" algn="ctr">
              <a:buFontTx/>
              <a:buNone/>
            </a:pPr>
            <a:endParaRPr lang="en-US" altLang="en-US" sz="1100" b="0" dirty="0" smtClean="0"/>
          </a:p>
          <a:p>
            <a:pPr marL="0" indent="0" algn="ctr">
              <a:buFontTx/>
              <a:buNone/>
            </a:pPr>
            <a:r>
              <a:rPr lang="en-US" altLang="en-US" sz="3100" dirty="0" smtClean="0">
                <a:solidFill>
                  <a:schemeClr val="tx2"/>
                </a:solidFill>
              </a:rPr>
              <a:t>Compressive work </a:t>
            </a:r>
            <a:r>
              <a:rPr lang="en-US" altLang="en-US" sz="3100" b="0" dirty="0" smtClean="0"/>
              <a:t>produces high </a:t>
            </a:r>
            <a:r>
              <a:rPr lang="en-US" altLang="en-US" sz="3100" b="1" dirty="0" smtClean="0">
                <a:solidFill>
                  <a:schemeClr val="tx2"/>
                </a:solidFill>
              </a:rPr>
              <a:t>EM</a:t>
            </a:r>
            <a:r>
              <a:rPr lang="en-US" altLang="en-US" sz="3100" b="0" dirty="0" smtClean="0">
                <a:solidFill>
                  <a:srgbClr val="FF0000"/>
                </a:solidFill>
              </a:rPr>
              <a:t> </a:t>
            </a:r>
            <a:r>
              <a:rPr lang="en-US" altLang="en-US" sz="3100" b="0" dirty="0" smtClean="0"/>
              <a:t>confinement.</a:t>
            </a:r>
          </a:p>
          <a:p>
            <a:pPr marL="0" indent="0" algn="ctr">
              <a:buFontTx/>
              <a:buNone/>
            </a:pPr>
            <a:endParaRPr lang="en-US" altLang="en-US" sz="1100" b="0" dirty="0" smtClean="0"/>
          </a:p>
          <a:p>
            <a:pPr marL="0" indent="0" algn="ctr">
              <a:buFontTx/>
              <a:buNone/>
            </a:pPr>
            <a:r>
              <a:rPr lang="en-US" altLang="en-US" sz="3100" b="0" dirty="0" smtClean="0"/>
              <a:t> But </a:t>
            </a:r>
            <a:r>
              <a:rPr lang="en-US" altLang="en-US" sz="3100" b="1" dirty="0" smtClean="0">
                <a:solidFill>
                  <a:schemeClr val="tx2"/>
                </a:solidFill>
              </a:rPr>
              <a:t>QM</a:t>
            </a:r>
            <a:r>
              <a:rPr lang="en-US" altLang="en-US" sz="3100" dirty="0" smtClean="0"/>
              <a:t> </a:t>
            </a:r>
            <a:r>
              <a:rPr lang="en-US" altLang="en-US" sz="3100" b="0" dirty="0" smtClean="0"/>
              <a:t>precludes any temperature increase.</a:t>
            </a:r>
          </a:p>
          <a:p>
            <a:pPr marL="0" indent="0" algn="ctr">
              <a:buFontTx/>
              <a:buNone/>
            </a:pPr>
            <a:endParaRPr lang="en-US" altLang="en-US" sz="1100" b="0" dirty="0">
              <a:solidFill>
                <a:schemeClr val="tx2"/>
              </a:solidFill>
            </a:endParaRPr>
          </a:p>
          <a:p>
            <a:pPr marL="0" indent="0" algn="ctr">
              <a:buFontTx/>
              <a:buNone/>
            </a:pPr>
            <a:r>
              <a:rPr lang="en-US" altLang="en-US" sz="3100" dirty="0" smtClean="0">
                <a:solidFill>
                  <a:schemeClr val="tx2"/>
                </a:solidFill>
              </a:rPr>
              <a:t>QED</a:t>
            </a:r>
            <a:r>
              <a:rPr lang="en-US" altLang="en-US" sz="3100" b="0" dirty="0" smtClean="0">
                <a:solidFill>
                  <a:srgbClr val="FF0000"/>
                </a:solidFill>
              </a:rPr>
              <a:t> </a:t>
            </a:r>
            <a:r>
              <a:rPr lang="en-US" altLang="en-US" sz="3100" b="0" dirty="0"/>
              <a:t>conserves </a:t>
            </a:r>
            <a:r>
              <a:rPr lang="en-US" altLang="en-US" sz="3100" b="0" dirty="0" smtClean="0"/>
              <a:t>confined energy by </a:t>
            </a:r>
            <a:r>
              <a:rPr lang="en-US" altLang="en-US" sz="3100" dirty="0">
                <a:solidFill>
                  <a:schemeClr val="tx2"/>
                </a:solidFill>
              </a:rPr>
              <a:t>EM</a:t>
            </a:r>
            <a:r>
              <a:rPr lang="en-US" altLang="en-US" sz="3100" b="0" dirty="0"/>
              <a:t> </a:t>
            </a:r>
            <a:r>
              <a:rPr lang="en-US" altLang="en-US" sz="3100" b="0" dirty="0" smtClean="0"/>
              <a:t>radiation</a:t>
            </a:r>
            <a:endParaRPr lang="en-US" altLang="en-US" sz="3100" b="0" dirty="0" smtClean="0">
              <a:sym typeface="Symbol"/>
            </a:endParaRPr>
          </a:p>
          <a:p>
            <a:pPr marL="0" indent="0" algn="ctr">
              <a:buFontTx/>
              <a:buNone/>
            </a:pPr>
            <a:endParaRPr lang="en-US" altLang="en-US" sz="2600" b="0" dirty="0" smtClean="0"/>
          </a:p>
          <a:p>
            <a:pPr marL="0" indent="0" algn="ctr">
              <a:buFontTx/>
              <a:buNone/>
            </a:pPr>
            <a:endParaRPr lang="en-US" altLang="en-US" sz="2600" b="0" dirty="0" smtClean="0"/>
          </a:p>
          <a:p>
            <a:pPr marL="0" indent="0" algn="ctr">
              <a:buFontTx/>
              <a:buNone/>
            </a:pPr>
            <a:endParaRPr lang="en-US" altLang="en-US" sz="2600" b="0" dirty="0" smtClean="0">
              <a:solidFill>
                <a:schemeClr val="tx2"/>
              </a:solidFill>
            </a:endParaRPr>
          </a:p>
          <a:p>
            <a:pPr marL="0" indent="0" algn="ctr">
              <a:buFontTx/>
              <a:buNone/>
            </a:pPr>
            <a:endParaRPr lang="en-US" altLang="en-US" sz="2600" b="0" dirty="0" smtClean="0">
              <a:solidFill>
                <a:schemeClr val="tx2"/>
              </a:solidFill>
            </a:endParaRPr>
          </a:p>
          <a:p>
            <a:pPr marL="0" indent="0" algn="ctr">
              <a:buFontTx/>
              <a:buNone/>
            </a:pPr>
            <a:endParaRPr lang="en-US" altLang="en-US" sz="2600" b="0" dirty="0">
              <a:solidFill>
                <a:schemeClr val="tx2"/>
              </a:solidFill>
            </a:endParaRPr>
          </a:p>
          <a:p>
            <a:pPr marL="0" indent="0" algn="ctr">
              <a:buFontTx/>
              <a:buNone/>
            </a:pPr>
            <a:endParaRPr lang="en-US" altLang="en-US" sz="2600" b="0" dirty="0" smtClean="0">
              <a:solidFill>
                <a:schemeClr val="tx2"/>
              </a:solidFill>
            </a:endParaRPr>
          </a:p>
          <a:p>
            <a:pPr marL="0" indent="0" algn="ctr">
              <a:buFontTx/>
              <a:buNone/>
            </a:pPr>
            <a:endParaRPr lang="en-US" altLang="en-US" sz="2600" b="0" dirty="0">
              <a:solidFill>
                <a:schemeClr val="tx2"/>
              </a:solidFill>
            </a:endParaRPr>
          </a:p>
          <a:p>
            <a:pPr marL="0" indent="0" algn="ctr">
              <a:buFontTx/>
              <a:buNone/>
            </a:pPr>
            <a:endParaRPr lang="en-US" altLang="en-US" sz="2600" b="0" dirty="0" smtClean="0">
              <a:sym typeface="Symbol" pitchFamily="18" charset="2"/>
            </a:endParaRPr>
          </a:p>
          <a:p>
            <a:pPr marL="0" indent="0" algn="ctr">
              <a:buFontTx/>
              <a:buNone/>
            </a:pPr>
            <a:endParaRPr lang="en-US" altLang="en-US" sz="2400" b="0" dirty="0" smtClean="0">
              <a:sym typeface="Symbol" pitchFamily="18" charset="2"/>
            </a:endParaRPr>
          </a:p>
          <a:p>
            <a:pPr marL="0" indent="0" algn="ctr">
              <a:buFontTx/>
              <a:buNone/>
            </a:pPr>
            <a:endParaRPr lang="en-US" altLang="en-US" sz="2400" b="0" dirty="0" smtClean="0">
              <a:solidFill>
                <a:schemeClr val="tx2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2400" b="0" dirty="0" smtClean="0">
                <a:sym typeface="Symbol" pitchFamily="18" charset="2"/>
              </a:rPr>
              <a:t>                                                </a:t>
            </a:r>
            <a:endParaRPr lang="en-US" altLang="en-US" sz="800" b="0" dirty="0" smtClean="0"/>
          </a:p>
          <a:p>
            <a:pPr marL="0" indent="0" algn="ctr">
              <a:buFontTx/>
              <a:buNone/>
            </a:pPr>
            <a:endParaRPr lang="en-US" altLang="en-US" sz="800" b="0" dirty="0" smtClean="0"/>
          </a:p>
          <a:p>
            <a:pPr marL="0" indent="0" algn="ctr">
              <a:buFontTx/>
              <a:buNone/>
            </a:pPr>
            <a:endParaRPr lang="en-US" altLang="en-US" sz="800" b="0" dirty="0" smtClean="0"/>
          </a:p>
          <a:p>
            <a:pPr marL="0" indent="0" algn="ctr">
              <a:buFontTx/>
              <a:buNone/>
            </a:pPr>
            <a:endParaRPr lang="en-US" altLang="en-US" sz="2400" b="0" dirty="0" smtClean="0">
              <a:solidFill>
                <a:schemeClr val="tx2"/>
              </a:solidFill>
            </a:endParaRPr>
          </a:p>
          <a:p>
            <a:pPr marL="0" indent="0" algn="ctr">
              <a:buFontTx/>
              <a:buNone/>
            </a:pPr>
            <a:endParaRPr lang="en-US" altLang="en-US" sz="2400" dirty="0" smtClean="0">
              <a:solidFill>
                <a:schemeClr val="tx2"/>
              </a:solidFill>
            </a:endParaRPr>
          </a:p>
          <a:p>
            <a:pPr marL="0" indent="0" algn="ctr">
              <a:buFontTx/>
              <a:buNone/>
            </a:pPr>
            <a:endParaRPr lang="en-US" altLang="en-US" sz="3300" dirty="0" smtClean="0">
              <a:sym typeface="Symbol" pitchFamily="18" charset="2"/>
            </a:endParaRPr>
          </a:p>
          <a:p>
            <a:pPr marL="0" indent="0" algn="ctr">
              <a:buFontTx/>
              <a:buNone/>
            </a:pPr>
            <a:endParaRPr lang="en-US" altLang="en-US" sz="3800" b="0" dirty="0" smtClean="0">
              <a:sym typeface="Symbol" pitchFamily="18" charset="2"/>
            </a:endParaRPr>
          </a:p>
          <a:p>
            <a:pPr marL="0" indent="0" algn="ctr">
              <a:buFontTx/>
              <a:buNone/>
            </a:pPr>
            <a:endParaRPr lang="en-US" altLang="en-US" sz="2400" dirty="0" smtClean="0">
              <a:solidFill>
                <a:schemeClr val="tx2"/>
              </a:solidFill>
            </a:endParaRPr>
          </a:p>
        </p:txBody>
      </p:sp>
      <p:sp>
        <p:nvSpPr>
          <p:cNvPr id="21507" name="Title 2"/>
          <p:cNvSpPr>
            <a:spLocks noGrp="1"/>
          </p:cNvSpPr>
          <p:nvPr>
            <p:ph type="title"/>
          </p:nvPr>
        </p:nvSpPr>
        <p:spPr>
          <a:xfrm>
            <a:off x="964241" y="-4763"/>
            <a:ext cx="7772400" cy="1143000"/>
          </a:xfrm>
        </p:spPr>
        <p:txBody>
          <a:bodyPr/>
          <a:lstStyle/>
          <a:p>
            <a:r>
              <a:rPr lang="en-US" altLang="en-US" b="1" dirty="0" smtClean="0"/>
              <a:t>EM Confinement</a:t>
            </a:r>
          </a:p>
        </p:txBody>
      </p:sp>
      <p:sp>
        <p:nvSpPr>
          <p:cNvPr id="21" name="Freeform 20"/>
          <p:cNvSpPr/>
          <p:nvPr/>
        </p:nvSpPr>
        <p:spPr bwMode="auto">
          <a:xfrm>
            <a:off x="3867149" y="4149207"/>
            <a:ext cx="1036861" cy="45719"/>
          </a:xfrm>
          <a:custGeom>
            <a:avLst/>
            <a:gdLst>
              <a:gd name="connsiteX0" fmla="*/ 0 w 266700"/>
              <a:gd name="connsiteY0" fmla="*/ 41792 h 41792"/>
              <a:gd name="connsiteX1" fmla="*/ 266700 w 266700"/>
              <a:gd name="connsiteY1" fmla="*/ 3692 h 4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6700" h="41792">
                <a:moveTo>
                  <a:pt x="0" y="41792"/>
                </a:moveTo>
                <a:cubicBezTo>
                  <a:pt x="148312" y="-17533"/>
                  <a:pt x="61054" y="3692"/>
                  <a:pt x="266700" y="3692"/>
                </a:cubicBezTo>
              </a:path>
            </a:pathLst>
          </a:cu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5121733" y="3581402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8" name="Group 17"/>
          <p:cNvGrpSpPr/>
          <p:nvPr/>
        </p:nvGrpSpPr>
        <p:grpSpPr>
          <a:xfrm>
            <a:off x="3755559" y="3581399"/>
            <a:ext cx="1273641" cy="1295401"/>
            <a:chOff x="3888978" y="3217908"/>
            <a:chExt cx="1238924" cy="1295401"/>
          </a:xfrm>
        </p:grpSpPr>
        <p:grpSp>
          <p:nvGrpSpPr>
            <p:cNvPr id="5" name="Group 4"/>
            <p:cNvGrpSpPr/>
            <p:nvPr/>
          </p:nvGrpSpPr>
          <p:grpSpPr>
            <a:xfrm>
              <a:off x="3888978" y="3217908"/>
              <a:ext cx="1238924" cy="1295401"/>
              <a:chOff x="3438848" y="4419597"/>
              <a:chExt cx="1238924" cy="1295401"/>
            </a:xfrm>
          </p:grpSpPr>
          <p:sp>
            <p:nvSpPr>
              <p:cNvPr id="3" name="Arc 2"/>
              <p:cNvSpPr/>
              <p:nvPr/>
            </p:nvSpPr>
            <p:spPr bwMode="auto">
              <a:xfrm rot="5400000" flipH="1">
                <a:off x="3395698" y="4499815"/>
                <a:ext cx="1295401" cy="1134966"/>
              </a:xfrm>
              <a:prstGeom prst="arc">
                <a:avLst>
                  <a:gd name="adj1" fmla="val 16199987"/>
                  <a:gd name="adj2" fmla="val 0"/>
                </a:avLst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" name="Arc 7"/>
              <p:cNvSpPr/>
              <p:nvPr/>
            </p:nvSpPr>
            <p:spPr bwMode="auto">
              <a:xfrm rot="16200000">
                <a:off x="3426868" y="4431580"/>
                <a:ext cx="1262883" cy="1238924"/>
              </a:xfrm>
              <a:prstGeom prst="arc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4037232" y="337031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>
                <a:buFontTx/>
                <a:buNone/>
              </a:pPr>
              <a:r>
                <a:rPr lang="en-US" altLang="en-US" sz="1600" dirty="0" smtClean="0">
                  <a:solidFill>
                    <a:srgbClr val="FF0000"/>
                  </a:solidFill>
                  <a:sym typeface="Symbol" pitchFamily="18" charset="2"/>
                </a:rPr>
                <a:t>  </a:t>
              </a:r>
              <a:r>
                <a:rPr lang="en-US" altLang="en-US" sz="1600" dirty="0" smtClean="0">
                  <a:solidFill>
                    <a:schemeClr val="bg2"/>
                  </a:solidFill>
                  <a:sym typeface="Symbol" pitchFamily="18" charset="2"/>
                </a:rPr>
                <a:t>QED</a:t>
              </a:r>
            </a:p>
            <a:p>
              <a:pPr marL="0" indent="0">
                <a:buFontTx/>
                <a:buNone/>
              </a:pPr>
              <a:r>
                <a:rPr lang="en-US" altLang="en-US" sz="1600" dirty="0" smtClean="0">
                  <a:solidFill>
                    <a:schemeClr val="bg2"/>
                  </a:solidFill>
                  <a:sym typeface="Symbol" pitchFamily="18" charset="2"/>
                </a:rPr>
                <a:t>d = /2</a:t>
              </a:r>
              <a:r>
                <a:rPr lang="en-US" altLang="en-US" sz="1600" dirty="0" smtClean="0">
                  <a:solidFill>
                    <a:srgbClr val="FF0000"/>
                  </a:solidFill>
                  <a:sym typeface="Symbol" pitchFamily="18" charset="2"/>
                </a:rPr>
                <a:t>  </a:t>
              </a:r>
              <a:endParaRPr lang="en-US" altLang="en-US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3855" y="5210053"/>
            <a:ext cx="8991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400" b="1" dirty="0" smtClean="0">
                <a:solidFill>
                  <a:schemeClr val="tx2"/>
                </a:solidFill>
              </a:rPr>
              <a:t>EM confinement requires high surface-to-volume ratios !!!</a:t>
            </a:r>
            <a:endParaRPr lang="en-US" altLang="en-US" sz="2400" b="1" dirty="0">
              <a:solidFill>
                <a:schemeClr val="tx2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543300" y="2981236"/>
            <a:ext cx="1714500" cy="1666964"/>
            <a:chOff x="7171396" y="2598016"/>
            <a:chExt cx="1485900" cy="1666964"/>
          </a:xfrm>
        </p:grpSpPr>
        <p:sp>
          <p:nvSpPr>
            <p:cNvPr id="6" name="TextBox 5"/>
            <p:cNvSpPr txBox="1"/>
            <p:nvPr/>
          </p:nvSpPr>
          <p:spPr>
            <a:xfrm>
              <a:off x="7171396" y="3272461"/>
              <a:ext cx="14859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2"/>
                  </a:solidFill>
                </a:rPr>
                <a:t>No </a:t>
              </a:r>
            </a:p>
            <a:p>
              <a:pPr algn="ctr"/>
              <a:r>
                <a:rPr lang="en-US" sz="1400" dirty="0" smtClean="0">
                  <a:solidFill>
                    <a:schemeClr val="bg2"/>
                  </a:solidFill>
                </a:rPr>
                <a:t>Temperature</a:t>
              </a:r>
            </a:p>
            <a:p>
              <a:pPr algn="ctr"/>
              <a:r>
                <a:rPr lang="en-US" sz="1400" dirty="0" smtClean="0">
                  <a:solidFill>
                    <a:schemeClr val="bg2"/>
                  </a:solidFill>
                </a:rPr>
                <a:t>increase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7256362" y="2598016"/>
              <a:ext cx="1231292" cy="1666964"/>
              <a:chOff x="7097983" y="4219601"/>
              <a:chExt cx="1231292" cy="1666964"/>
            </a:xfrm>
          </p:grpSpPr>
          <p:sp>
            <p:nvSpPr>
              <p:cNvPr id="52" name="Rectangle 51"/>
              <p:cNvSpPr/>
              <p:nvPr/>
            </p:nvSpPr>
            <p:spPr bwMode="auto">
              <a:xfrm>
                <a:off x="7097983" y="4219601"/>
                <a:ext cx="71643" cy="1666964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8241728" y="4225685"/>
                <a:ext cx="87547" cy="1621841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>
            <a:off x="3668049" y="2971800"/>
            <a:ext cx="1361151" cy="1676400"/>
            <a:chOff x="7090460" y="4115291"/>
            <a:chExt cx="1244678" cy="1676400"/>
          </a:xfrm>
        </p:grpSpPr>
        <p:sp>
          <p:nvSpPr>
            <p:cNvPr id="55" name="Rectangle 54"/>
            <p:cNvSpPr/>
            <p:nvPr/>
          </p:nvSpPr>
          <p:spPr bwMode="auto">
            <a:xfrm>
              <a:off x="7090460" y="4115291"/>
              <a:ext cx="86688" cy="1666964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8247591" y="4169850"/>
              <a:ext cx="87547" cy="1621841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42900" y="6477000"/>
            <a:ext cx="8458200" cy="381000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Pressure, Energy, Temperature, Extreme Rates (PETER – 2016) St. Malo, 29 May – 4 June, 2016</a:t>
            </a:r>
            <a:endParaRPr lang="en-US" altLang="zh-TW" dirty="0"/>
          </a:p>
        </p:txBody>
      </p:sp>
      <p:sp>
        <p:nvSpPr>
          <p:cNvPr id="61" name="Text Box 6"/>
          <p:cNvSpPr txBox="1">
            <a:spLocks noChangeArrowheads="1"/>
          </p:cNvSpPr>
          <p:nvPr/>
        </p:nvSpPr>
        <p:spPr bwMode="auto">
          <a:xfrm>
            <a:off x="8534400" y="6105525"/>
            <a:ext cx="60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12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996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4" grpId="0" animBg="1"/>
      <p:bldP spid="46" grpId="0"/>
      <p:bldP spid="41" grpId="0"/>
      <p:bldP spid="70" grpId="0" animBg="1"/>
      <p:bldP spid="71" grpId="0" animBg="1"/>
      <p:bldP spid="2" grpId="0" uiExpand="1" build="p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126" y="639000"/>
            <a:ext cx="8229600" cy="1008000"/>
          </a:xfrm>
        </p:spPr>
        <p:txBody>
          <a:bodyPr>
            <a:normAutofit/>
          </a:bodyPr>
          <a:lstStyle/>
          <a:p>
            <a:r>
              <a:rPr lang="en-US" b="1" dirty="0" smtClean="0"/>
              <a:t>QED Emission</a:t>
            </a:r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5559906" y="2996952"/>
            <a:ext cx="164222" cy="164234"/>
          </a:xfrm>
          <a:prstGeom prst="ellipse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8472054" y="5951391"/>
            <a:ext cx="6719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13</a:t>
            </a:r>
            <a:endParaRPr lang="en-US" altLang="zh-TW" sz="2800" b="1" dirty="0">
              <a:ea typeface="新細明體" pitchFamily="18" charset="-12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" y="6477000"/>
            <a:ext cx="80772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Pressure, Energy, Temperature, Extreme Rates (PETER – 2016) St. </a:t>
            </a:r>
            <a:r>
              <a:rPr lang="en-US" altLang="zh-TW" dirty="0" err="1" smtClean="0"/>
              <a:t>Malo</a:t>
            </a:r>
            <a:r>
              <a:rPr lang="en-US" altLang="zh-TW" dirty="0" smtClean="0"/>
              <a:t>, 29 May – 4 June, 2016</a:t>
            </a:r>
            <a:endParaRPr lang="en-US" altLang="zh-TW" dirty="0"/>
          </a:p>
        </p:txBody>
      </p:sp>
      <p:sp>
        <p:nvSpPr>
          <p:cNvPr id="6" name="Oval 5"/>
          <p:cNvSpPr/>
          <p:nvPr/>
        </p:nvSpPr>
        <p:spPr bwMode="auto">
          <a:xfrm>
            <a:off x="7848600" y="1143000"/>
            <a:ext cx="152400" cy="45719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384326" y="1676400"/>
            <a:ext cx="6651310" cy="3831431"/>
            <a:chOff x="1524000" y="1981200"/>
            <a:chExt cx="6651310" cy="3831431"/>
          </a:xfrm>
        </p:grpSpPr>
        <p:graphicFrame>
          <p:nvGraphicFramePr>
            <p:cNvPr id="10" name="Chart 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29036829"/>
                </p:ext>
              </p:extLst>
            </p:nvPr>
          </p:nvGraphicFramePr>
          <p:xfrm>
            <a:off x="1524000" y="1981200"/>
            <a:ext cx="6651310" cy="383143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" name="Oval 4"/>
            <p:cNvSpPr/>
            <p:nvPr/>
          </p:nvSpPr>
          <p:spPr bwMode="auto">
            <a:xfrm>
              <a:off x="6858000" y="2729774"/>
              <a:ext cx="304800" cy="19811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5325444" y="3703319"/>
              <a:ext cx="304800" cy="19811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314834" y="5489726"/>
            <a:ext cx="5838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400" dirty="0" smtClean="0"/>
              <a:t>Air with 10 nm shock emits EUV at 20 nm </a:t>
            </a:r>
            <a:endParaRPr lang="en-US" alt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02106" y="5489725"/>
            <a:ext cx="5967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400" dirty="0" smtClean="0"/>
              <a:t>50 nm ZnO coating emits UV-C at 254 nm 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2990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dirty="0" smtClean="0"/>
              <a:t>QM Summary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77000"/>
            <a:ext cx="79248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Pressure, Energy, Temperature, Extreme Rates (PETER – 2016) St. </a:t>
            </a:r>
            <a:r>
              <a:rPr lang="en-US" altLang="zh-TW" dirty="0" err="1" smtClean="0"/>
              <a:t>Malo</a:t>
            </a:r>
            <a:r>
              <a:rPr lang="en-US" altLang="zh-TW" dirty="0" smtClean="0"/>
              <a:t>, 29 May – 4 June, 2016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304800" y="1524000"/>
            <a:ext cx="838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 </a:t>
            </a:r>
            <a:r>
              <a:rPr lang="en-US" sz="2400" dirty="0"/>
              <a:t>Unlike classical physics</a:t>
            </a:r>
            <a:r>
              <a:rPr lang="en-US" sz="2400" dirty="0">
                <a:solidFill>
                  <a:schemeClr val="tx2"/>
                </a:solidFill>
              </a:rPr>
              <a:t>, QM </a:t>
            </a:r>
            <a:r>
              <a:rPr lang="en-US" sz="2400" dirty="0" smtClean="0"/>
              <a:t>suggests </a:t>
            </a:r>
            <a:r>
              <a:rPr lang="en-US" sz="2400" dirty="0"/>
              <a:t>the </a:t>
            </a:r>
            <a:r>
              <a:rPr lang="en-US" sz="2400" dirty="0">
                <a:solidFill>
                  <a:schemeClr val="tx2"/>
                </a:solidFill>
              </a:rPr>
              <a:t>work</a:t>
            </a:r>
            <a:r>
              <a:rPr lang="en-US" sz="2400" dirty="0"/>
              <a:t> of compressing the gas to the nanoscale shock thickness is </a:t>
            </a:r>
            <a:r>
              <a:rPr lang="en-US" sz="2400" dirty="0">
                <a:solidFill>
                  <a:schemeClr val="tx2"/>
                </a:solidFill>
              </a:rPr>
              <a:t>conserved</a:t>
            </a:r>
            <a:r>
              <a:rPr lang="en-US" sz="2400" dirty="0"/>
              <a:t> by </a:t>
            </a:r>
            <a:r>
              <a:rPr lang="en-US" sz="2400" dirty="0" smtClean="0"/>
              <a:t>QED induced </a:t>
            </a:r>
            <a:r>
              <a:rPr lang="en-US" sz="2400" dirty="0" smtClean="0">
                <a:solidFill>
                  <a:schemeClr val="tx2"/>
                </a:solidFill>
              </a:rPr>
              <a:t>non-thermal</a:t>
            </a:r>
            <a:r>
              <a:rPr lang="en-US" sz="2400" dirty="0" smtClean="0"/>
              <a:t> EM emission </a:t>
            </a:r>
          </a:p>
          <a:p>
            <a:pPr algn="ctr"/>
            <a:endParaRPr lang="en-US" dirty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EM confinement </a:t>
            </a:r>
            <a:r>
              <a:rPr lang="en-US" sz="2400" dirty="0" smtClean="0"/>
              <a:t>is naturally caused by the </a:t>
            </a:r>
            <a:r>
              <a:rPr lang="en-US" sz="2400" dirty="0">
                <a:solidFill>
                  <a:schemeClr val="tx2"/>
                </a:solidFill>
              </a:rPr>
              <a:t>high surface to volume ratio</a:t>
            </a:r>
            <a:r>
              <a:rPr lang="en-US" sz="2400" dirty="0"/>
              <a:t> of the </a:t>
            </a:r>
            <a:r>
              <a:rPr lang="en-US" sz="2400" dirty="0" smtClean="0"/>
              <a:t>shock thickness.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 Since </a:t>
            </a:r>
            <a:r>
              <a:rPr lang="en-US" sz="2400" dirty="0" smtClean="0">
                <a:solidFill>
                  <a:schemeClr val="tx2"/>
                </a:solidFill>
              </a:rPr>
              <a:t>temperatures </a:t>
            </a:r>
            <a:r>
              <a:rPr lang="en-US" sz="2400" dirty="0">
                <a:solidFill>
                  <a:schemeClr val="tx2"/>
                </a:solidFill>
              </a:rPr>
              <a:t>cannot increase </a:t>
            </a:r>
            <a:r>
              <a:rPr lang="en-US" sz="2400" dirty="0"/>
              <a:t>by QM, </a:t>
            </a:r>
            <a:r>
              <a:rPr lang="en-US" sz="2400" dirty="0" smtClean="0">
                <a:solidFill>
                  <a:schemeClr val="tx2"/>
                </a:solidFill>
              </a:rPr>
              <a:t>simple QED</a:t>
            </a:r>
            <a:r>
              <a:rPr lang="en-US" sz="2400" dirty="0" smtClean="0"/>
              <a:t> </a:t>
            </a:r>
            <a:r>
              <a:rPr lang="en-US" sz="2400" dirty="0"/>
              <a:t>conserves the surface </a:t>
            </a:r>
            <a:r>
              <a:rPr lang="en-US" sz="2400" dirty="0" smtClean="0"/>
              <a:t>heat </a:t>
            </a:r>
            <a:r>
              <a:rPr lang="en-US" sz="2400" dirty="0"/>
              <a:t>by creating </a:t>
            </a:r>
            <a:r>
              <a:rPr lang="en-US" sz="2400" dirty="0" smtClean="0">
                <a:solidFill>
                  <a:schemeClr val="tx2"/>
                </a:solidFill>
              </a:rPr>
              <a:t>standing waves  </a:t>
            </a:r>
            <a:r>
              <a:rPr lang="en-US" sz="2400" dirty="0"/>
              <a:t>having </a:t>
            </a:r>
            <a:r>
              <a:rPr lang="en-US" sz="2400" dirty="0" smtClean="0"/>
              <a:t>half-wavelength </a:t>
            </a:r>
            <a:r>
              <a:rPr lang="en-US" sz="2400" dirty="0">
                <a:solidFill>
                  <a:schemeClr val="tx2"/>
                </a:solidFill>
              </a:rPr>
              <a:t>λ/2 = d </a:t>
            </a:r>
            <a:r>
              <a:rPr lang="en-US" sz="2400" dirty="0"/>
              <a:t>within the shock thickness. </a:t>
            </a:r>
            <a:endParaRPr lang="en-US" sz="2400" dirty="0" smtClean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534400" y="6105525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14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17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5800" y="6477000"/>
            <a:ext cx="80010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Pressure, Energy, Temperature, Extreme Rates (PETER – 2016) St. </a:t>
            </a:r>
            <a:r>
              <a:rPr lang="en-US" altLang="zh-TW" dirty="0" err="1" smtClean="0"/>
              <a:t>Malo</a:t>
            </a:r>
            <a:r>
              <a:rPr lang="en-US" altLang="zh-TW" dirty="0" smtClean="0"/>
              <a:t>, 29 May – 4 June, 2016</a:t>
            </a:r>
            <a:endParaRPr lang="en-US" altLang="zh-TW" dirty="0"/>
          </a:p>
        </p:txBody>
      </p:sp>
      <p:sp>
        <p:nvSpPr>
          <p:cNvPr id="3" name="Rectangle 2"/>
          <p:cNvSpPr/>
          <p:nvPr/>
        </p:nvSpPr>
        <p:spPr>
          <a:xfrm>
            <a:off x="228600" y="685800"/>
            <a:ext cx="862445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400" dirty="0"/>
              <a:t>Once the surface heat is expended in creating the standing </a:t>
            </a:r>
            <a:r>
              <a:rPr lang="en-US" sz="2400" dirty="0" smtClean="0"/>
              <a:t>radiation</a:t>
            </a:r>
            <a:r>
              <a:rPr lang="en-US" sz="2400" dirty="0"/>
              <a:t>, the balancing </a:t>
            </a:r>
            <a:r>
              <a:rPr lang="en-US" sz="2400" dirty="0">
                <a:solidFill>
                  <a:schemeClr val="tx2"/>
                </a:solidFill>
              </a:rPr>
              <a:t>EM confinement is lost</a:t>
            </a:r>
            <a:r>
              <a:rPr lang="en-US" sz="2400" dirty="0"/>
              <a:t> </a:t>
            </a:r>
            <a:r>
              <a:rPr lang="en-US" sz="2400" dirty="0" smtClean="0"/>
              <a:t>                          and </a:t>
            </a:r>
            <a:r>
              <a:rPr lang="en-US" sz="2400" dirty="0" smtClean="0">
                <a:solidFill>
                  <a:schemeClr val="tx2"/>
                </a:solidFill>
              </a:rPr>
              <a:t>simple QED </a:t>
            </a:r>
            <a:r>
              <a:rPr lang="en-US" sz="2400" dirty="0"/>
              <a:t>radiation </a:t>
            </a:r>
            <a:r>
              <a:rPr lang="en-US" sz="2400" dirty="0" smtClean="0"/>
              <a:t>is </a:t>
            </a:r>
            <a:r>
              <a:rPr lang="en-US" sz="2400" dirty="0">
                <a:solidFill>
                  <a:schemeClr val="tx2"/>
                </a:solidFill>
              </a:rPr>
              <a:t>emitted </a:t>
            </a:r>
            <a:endParaRPr lang="en-US" sz="2400" dirty="0" smtClean="0">
              <a:solidFill>
                <a:schemeClr val="tx2"/>
              </a:solidFill>
            </a:endParaRPr>
          </a:p>
          <a:p>
            <a:pPr algn="ctr"/>
            <a:endParaRPr lang="en-US" sz="800" dirty="0">
              <a:sym typeface="Symbol"/>
            </a:endParaRPr>
          </a:p>
          <a:p>
            <a:pPr algn="ctr"/>
            <a:r>
              <a:rPr lang="en-US" sz="2400" dirty="0">
                <a:sym typeface="Symbol"/>
              </a:rPr>
              <a:t>f</a:t>
            </a:r>
            <a:r>
              <a:rPr lang="en-US" sz="2400" dirty="0" smtClean="0"/>
              <a:t> </a:t>
            </a:r>
            <a:r>
              <a:rPr lang="en-US" sz="2400" dirty="0"/>
              <a:t>= ( c / n ) / λ = c / </a:t>
            </a:r>
            <a:r>
              <a:rPr lang="en-US" sz="2400" dirty="0" smtClean="0"/>
              <a:t>2nd</a:t>
            </a:r>
          </a:p>
          <a:p>
            <a:pPr algn="ctr"/>
            <a:endParaRPr lang="en-US" sz="800" dirty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QED</a:t>
            </a:r>
            <a:r>
              <a:rPr lang="en-US" sz="2400" dirty="0" smtClean="0"/>
              <a:t> </a:t>
            </a:r>
            <a:r>
              <a:rPr lang="en-US" sz="2400" dirty="0"/>
              <a:t>induces </a:t>
            </a:r>
            <a:r>
              <a:rPr lang="en-US" sz="2400" dirty="0">
                <a:solidFill>
                  <a:schemeClr val="tx2"/>
                </a:solidFill>
              </a:rPr>
              <a:t>non-thermal</a:t>
            </a:r>
            <a:r>
              <a:rPr lang="en-US" sz="2400" dirty="0"/>
              <a:t> EM </a:t>
            </a:r>
            <a:r>
              <a:rPr lang="en-US" sz="2400" dirty="0" smtClean="0"/>
              <a:t>radiation, </a:t>
            </a:r>
            <a:r>
              <a:rPr lang="en-US" sz="2400" dirty="0"/>
              <a:t>thereby exciting molecular vibration states </a:t>
            </a:r>
            <a:r>
              <a:rPr lang="en-US" sz="2400" dirty="0">
                <a:solidFill>
                  <a:schemeClr val="tx2"/>
                </a:solidFill>
              </a:rPr>
              <a:t>without high temperatures. </a:t>
            </a:r>
            <a:endParaRPr lang="en-US" sz="2400" dirty="0" smtClean="0">
              <a:solidFill>
                <a:schemeClr val="tx2"/>
              </a:solidFill>
            </a:endParaRPr>
          </a:p>
          <a:p>
            <a:pPr algn="ctr"/>
            <a:endParaRPr lang="en-US" sz="800" dirty="0"/>
          </a:p>
          <a:p>
            <a:pPr algn="ctr"/>
            <a:r>
              <a:rPr lang="en-US" sz="2400" dirty="0" smtClean="0"/>
              <a:t>The </a:t>
            </a:r>
            <a:r>
              <a:rPr lang="en-US" sz="2400" dirty="0">
                <a:solidFill>
                  <a:schemeClr val="tx2"/>
                </a:solidFill>
              </a:rPr>
              <a:t>shock thickness </a:t>
            </a:r>
            <a:r>
              <a:rPr lang="en-US" sz="2400" dirty="0"/>
              <a:t>d may be inferred by </a:t>
            </a:r>
            <a:r>
              <a:rPr lang="en-US" sz="2400" dirty="0">
                <a:solidFill>
                  <a:schemeClr val="tx2"/>
                </a:solidFill>
              </a:rPr>
              <a:t>measuring </a:t>
            </a:r>
            <a:r>
              <a:rPr lang="en-US" sz="2400" dirty="0"/>
              <a:t>the frequency </a:t>
            </a:r>
            <a:r>
              <a:rPr lang="en-US" sz="2400" dirty="0">
                <a:sym typeface="Symbol"/>
              </a:rPr>
              <a:t>f</a:t>
            </a:r>
            <a:r>
              <a:rPr lang="en-US" sz="2400" dirty="0" smtClean="0"/>
              <a:t> </a:t>
            </a:r>
            <a:r>
              <a:rPr lang="en-US" sz="2400" dirty="0"/>
              <a:t>of </a:t>
            </a:r>
            <a:r>
              <a:rPr lang="en-US" sz="2400" dirty="0" smtClean="0">
                <a:solidFill>
                  <a:schemeClr val="tx2"/>
                </a:solidFill>
              </a:rPr>
              <a:t>QED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emission</a:t>
            </a:r>
            <a:r>
              <a:rPr lang="en-US" sz="2400" dirty="0" smtClean="0"/>
              <a:t>,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2400" dirty="0" smtClean="0"/>
              <a:t>d </a:t>
            </a:r>
            <a:r>
              <a:rPr lang="en-US" sz="2400" dirty="0">
                <a:sym typeface="Symbol"/>
              </a:rPr>
              <a:t>=</a:t>
            </a:r>
            <a:r>
              <a:rPr lang="en-US" sz="2400" dirty="0" smtClean="0"/>
              <a:t> </a:t>
            </a:r>
            <a:r>
              <a:rPr lang="en-US" sz="2400" dirty="0"/>
              <a:t>( </a:t>
            </a:r>
            <a:r>
              <a:rPr lang="en-US" sz="2400" dirty="0" smtClean="0"/>
              <a:t>c </a:t>
            </a:r>
            <a:r>
              <a:rPr lang="en-US" sz="2400" dirty="0"/>
              <a:t>/ </a:t>
            </a:r>
            <a:r>
              <a:rPr lang="en-US" sz="2400" dirty="0">
                <a:sym typeface="Symbol"/>
              </a:rPr>
              <a:t>f</a:t>
            </a:r>
            <a:r>
              <a:rPr lang="en-US" sz="2400" dirty="0" smtClean="0"/>
              <a:t> </a:t>
            </a:r>
            <a:r>
              <a:rPr lang="en-US" sz="2400" dirty="0"/>
              <a:t>) / </a:t>
            </a:r>
            <a:r>
              <a:rPr lang="en-US" sz="2400" dirty="0" err="1" smtClean="0"/>
              <a:t>2n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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 / 2</a:t>
            </a:r>
          </a:p>
          <a:p>
            <a:pPr algn="ctr"/>
            <a:endParaRPr lang="en-US" sz="800" dirty="0" smtClean="0">
              <a:sym typeface="Symbol"/>
            </a:endParaRPr>
          </a:p>
          <a:p>
            <a:pPr algn="ctr"/>
            <a:r>
              <a:rPr lang="en-US" sz="2400" dirty="0" smtClean="0">
                <a:sym typeface="Symbol"/>
              </a:rPr>
              <a:t>By 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QM</a:t>
            </a:r>
            <a:r>
              <a:rPr lang="en-US" sz="2400" dirty="0" smtClean="0">
                <a:sym typeface="Symbol"/>
              </a:rPr>
              <a:t>, shock 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thickness</a:t>
            </a:r>
            <a:r>
              <a:rPr lang="en-US" sz="2400" dirty="0" smtClean="0">
                <a:sym typeface="Symbol"/>
              </a:rPr>
              <a:t> is 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independent</a:t>
            </a:r>
            <a:r>
              <a:rPr lang="en-US" sz="2400" dirty="0" smtClean="0">
                <a:sym typeface="Symbol"/>
              </a:rPr>
              <a:t> of 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viscosity</a:t>
            </a:r>
            <a:r>
              <a:rPr lang="en-US" sz="2400" dirty="0" smtClean="0">
                <a:sym typeface="Symbol"/>
              </a:rPr>
              <a:t>.  </a:t>
            </a:r>
            <a:endParaRPr lang="en-US" sz="240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534400" y="6105525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15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813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99738"/>
            <a:ext cx="7772400" cy="1143000"/>
          </a:xfrm>
        </p:spPr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" y="6477000"/>
            <a:ext cx="88392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smtClean="0"/>
              <a:t>Pressure, Energy, Temperature, Extreme Rates (PETER – 2016) St. Malo, 29 May – 4 June, 2016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2049780" y="1143000"/>
            <a:ext cx="533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 smtClean="0"/>
              <a:t>Thin Films</a:t>
            </a:r>
          </a:p>
          <a:p>
            <a:pPr algn="ctr"/>
            <a:r>
              <a:rPr lang="en-US" altLang="en-US" sz="2400" dirty="0" smtClean="0"/>
              <a:t>Turbine Blades</a:t>
            </a:r>
            <a:endParaRPr lang="en-US" altLang="en-US" sz="2400" dirty="0"/>
          </a:p>
          <a:p>
            <a:pPr marL="0" indent="0" algn="ctr">
              <a:buFontTx/>
              <a:buNone/>
            </a:pPr>
            <a:r>
              <a:rPr lang="en-US" altLang="en-US" sz="2400" dirty="0" smtClean="0"/>
              <a:t>EUV Lithography</a:t>
            </a:r>
          </a:p>
          <a:p>
            <a:pPr marL="0" indent="0" algn="ctr">
              <a:buFontTx/>
              <a:buNone/>
            </a:pPr>
            <a:r>
              <a:rPr lang="en-US" altLang="en-US" sz="2400" dirty="0" smtClean="0"/>
              <a:t>Shock Waves</a:t>
            </a:r>
          </a:p>
          <a:p>
            <a:pPr marL="0" indent="0" algn="ctr">
              <a:buFontTx/>
              <a:buNone/>
            </a:pPr>
            <a:r>
              <a:rPr lang="en-US" altLang="en-US" sz="2400" dirty="0" smtClean="0"/>
              <a:t>High Pressure Chemistry</a:t>
            </a:r>
          </a:p>
          <a:p>
            <a:pPr marL="0" indent="0" algn="ctr">
              <a:buFontTx/>
              <a:buNone/>
            </a:pPr>
            <a:r>
              <a:rPr lang="en-US" altLang="en-US" sz="2400" dirty="0" smtClean="0"/>
              <a:t>Near Field Enhancement</a:t>
            </a:r>
          </a:p>
          <a:p>
            <a:pPr marL="0" indent="0" algn="ctr">
              <a:buFontTx/>
              <a:buNone/>
            </a:pPr>
            <a:r>
              <a:rPr lang="en-US" altLang="en-US" sz="2400" dirty="0" smtClean="0"/>
              <a:t>Super Lens</a:t>
            </a:r>
          </a:p>
          <a:p>
            <a:pPr marL="0" indent="0" algn="ctr">
              <a:buFontTx/>
              <a:buNone/>
            </a:pPr>
            <a:r>
              <a:rPr lang="en-US" altLang="en-US" sz="2400" dirty="0" smtClean="0"/>
              <a:t>Water Disinfection</a:t>
            </a:r>
          </a:p>
          <a:p>
            <a:pPr marL="0" indent="0" algn="ctr">
              <a:buFontTx/>
              <a:buNone/>
            </a:pPr>
            <a:r>
              <a:rPr lang="en-US" altLang="en-US" sz="2400" dirty="0" smtClean="0"/>
              <a:t>Cosmology by Cosmic Dust</a:t>
            </a:r>
          </a:p>
          <a:p>
            <a:pPr marL="0" indent="0" algn="ctr">
              <a:buFontTx/>
              <a:buNone/>
            </a:pPr>
            <a:r>
              <a:rPr lang="en-US" altLang="en-US" sz="2400" dirty="0" smtClean="0"/>
              <a:t>Exoplanets</a:t>
            </a:r>
          </a:p>
          <a:p>
            <a:pPr marL="0" indent="0" algn="ctr">
              <a:buFontTx/>
              <a:buNone/>
            </a:pPr>
            <a:r>
              <a:rPr lang="en-US" altLang="en-US" sz="2400" dirty="0" smtClean="0"/>
              <a:t>ISM Infrared Spectra</a:t>
            </a:r>
          </a:p>
          <a:p>
            <a:pPr marL="0" indent="0" algn="ctr">
              <a:buFontTx/>
              <a:buNone/>
            </a:pPr>
            <a:r>
              <a:rPr lang="en-US" altLang="en-US" sz="2400" dirty="0" smtClean="0"/>
              <a:t>Thermal Waves</a:t>
            </a:r>
          </a:p>
          <a:p>
            <a:pPr marL="0" indent="0" algn="ctr"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</a:rPr>
              <a:t>Critical shock diameter</a:t>
            </a:r>
            <a:endParaRPr lang="en-US" altLang="en-US" sz="2400" dirty="0">
              <a:solidFill>
                <a:schemeClr val="tx2"/>
              </a:solidFill>
            </a:endParaRPr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8458200" y="595378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16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266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Critical shock diameter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477000"/>
            <a:ext cx="81534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Pressure, Energy, Temperature, Extreme Rates (PETER – 2016) St. </a:t>
            </a:r>
            <a:r>
              <a:rPr lang="en-US" altLang="zh-TW" dirty="0" err="1" smtClean="0"/>
              <a:t>Malo</a:t>
            </a:r>
            <a:r>
              <a:rPr lang="en-US" altLang="zh-TW" dirty="0" smtClean="0"/>
              <a:t>, 29 May – 4 June, 2016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381000" y="953472"/>
            <a:ext cx="8763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Shock waves </a:t>
            </a:r>
            <a:r>
              <a:rPr lang="en-US" sz="2400" dirty="0" smtClean="0"/>
              <a:t>propagating in a </a:t>
            </a:r>
            <a:r>
              <a:rPr lang="en-US" sz="2400" dirty="0" smtClean="0">
                <a:solidFill>
                  <a:schemeClr val="tx2"/>
                </a:solidFill>
              </a:rPr>
              <a:t>conical tube* </a:t>
            </a:r>
            <a:r>
              <a:rPr lang="en-US" sz="2400" dirty="0" smtClean="0"/>
              <a:t>fail to detonate if the diameter is less than critical diameter </a:t>
            </a:r>
            <a:r>
              <a:rPr lang="en-US" sz="2400" dirty="0" smtClean="0">
                <a:solidFill>
                  <a:schemeClr val="tx2"/>
                </a:solidFill>
              </a:rPr>
              <a:t>d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By </a:t>
            </a:r>
            <a:r>
              <a:rPr lang="en-US" sz="2400" dirty="0" smtClean="0">
                <a:solidFill>
                  <a:schemeClr val="tx2"/>
                </a:solidFill>
              </a:rPr>
              <a:t>QM</a:t>
            </a:r>
            <a:r>
              <a:rPr lang="en-US" sz="2400" dirty="0" smtClean="0"/>
              <a:t>, the </a:t>
            </a:r>
            <a:r>
              <a:rPr lang="en-US" sz="2400" dirty="0" smtClean="0">
                <a:solidFill>
                  <a:schemeClr val="tx2"/>
                </a:solidFill>
              </a:rPr>
              <a:t>QED</a:t>
            </a:r>
            <a:r>
              <a:rPr lang="en-US" sz="2400" dirty="0" smtClean="0"/>
              <a:t> radiation</a:t>
            </a:r>
            <a:r>
              <a:rPr lang="en-US" sz="2400" dirty="0" smtClean="0">
                <a:solidFill>
                  <a:schemeClr val="tx2"/>
                </a:solidFill>
              </a:rPr>
              <a:t> produces </a:t>
            </a:r>
            <a:r>
              <a:rPr lang="en-US" sz="2400" dirty="0" smtClean="0"/>
              <a:t>the</a:t>
            </a:r>
            <a:r>
              <a:rPr lang="en-US" sz="2400" dirty="0" smtClean="0">
                <a:solidFill>
                  <a:schemeClr val="tx2"/>
                </a:solidFill>
              </a:rPr>
              <a:t> ionization</a:t>
            </a:r>
            <a:r>
              <a:rPr lang="en-US" sz="2400" dirty="0" smtClean="0"/>
              <a:t> front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Moving </a:t>
            </a:r>
            <a:r>
              <a:rPr lang="en-US" sz="2400" dirty="0" smtClean="0"/>
              <a:t>Ionization front  </a:t>
            </a:r>
            <a:r>
              <a:rPr lang="en-US" sz="2400" dirty="0" smtClean="0">
                <a:sym typeface="Symbol"/>
              </a:rPr>
              <a:t>  </a:t>
            </a:r>
            <a:r>
              <a:rPr lang="en-US" sz="2400" dirty="0" smtClean="0">
                <a:solidFill>
                  <a:schemeClr val="tx2"/>
                </a:solidFill>
              </a:rPr>
              <a:t>microwaves</a:t>
            </a:r>
            <a:r>
              <a:rPr lang="en-US" sz="2400" dirty="0" smtClean="0"/>
              <a:t> at 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 = 2 nd</a:t>
            </a:r>
          </a:p>
          <a:p>
            <a:pPr marL="342900" indent="-342900" algn="ctr">
              <a:buFont typeface="Symbol"/>
              <a:buChar char="l"/>
            </a:pPr>
            <a:endParaRPr lang="en-US" sz="2400" dirty="0">
              <a:sym typeface="Symbol"/>
            </a:endParaRPr>
          </a:p>
          <a:p>
            <a:pPr algn="ctr"/>
            <a:r>
              <a:rPr lang="en-US" sz="2400" dirty="0">
                <a:solidFill>
                  <a:schemeClr val="tx2"/>
                </a:solidFill>
              </a:rPr>
              <a:t>D</a:t>
            </a:r>
            <a:r>
              <a:rPr lang="en-US" sz="2400" dirty="0" smtClean="0">
                <a:solidFill>
                  <a:schemeClr val="tx2"/>
                </a:solidFill>
              </a:rPr>
              <a:t>etonation </a:t>
            </a:r>
            <a:r>
              <a:rPr lang="en-US" sz="2400" dirty="0">
                <a:solidFill>
                  <a:schemeClr val="tx2"/>
                </a:solidFill>
              </a:rPr>
              <a:t>fails</a:t>
            </a:r>
            <a:r>
              <a:rPr lang="en-US" sz="2400" dirty="0"/>
              <a:t> </a:t>
            </a:r>
            <a:r>
              <a:rPr lang="en-US" sz="2400" dirty="0" smtClean="0"/>
              <a:t>as energy of propagation is</a:t>
            </a:r>
            <a:r>
              <a:rPr lang="en-US" sz="2400" dirty="0" smtClean="0">
                <a:solidFill>
                  <a:schemeClr val="tx2"/>
                </a:solidFill>
              </a:rPr>
              <a:t> lost </a:t>
            </a:r>
            <a:r>
              <a:rPr lang="en-US" sz="2400" dirty="0" smtClean="0"/>
              <a:t>to surroundings at  </a:t>
            </a:r>
            <a:r>
              <a:rPr lang="en-US" sz="2400" dirty="0" smtClean="0">
                <a:solidFill>
                  <a:schemeClr val="tx2"/>
                </a:solidFill>
              </a:rPr>
              <a:t>microwave frequency f  </a:t>
            </a:r>
          </a:p>
          <a:p>
            <a:pPr algn="ctr"/>
            <a:endParaRPr lang="en-US" sz="800" dirty="0" smtClean="0">
              <a:solidFill>
                <a:schemeClr val="tx2"/>
              </a:solidFill>
            </a:endParaRPr>
          </a:p>
          <a:p>
            <a:pPr algn="ctr"/>
            <a:r>
              <a:rPr lang="en-US" sz="2400" dirty="0" smtClean="0"/>
              <a:t>f = c/ </a:t>
            </a:r>
            <a:r>
              <a:rPr lang="en-US" sz="2400" dirty="0" smtClean="0">
                <a:sym typeface="Symbol"/>
              </a:rPr>
              <a:t>   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d = c / </a:t>
            </a:r>
            <a:r>
              <a:rPr lang="en-US" sz="2400" dirty="0" err="1" smtClean="0">
                <a:solidFill>
                  <a:schemeClr val="tx2"/>
                </a:solidFill>
                <a:sym typeface="Symbol"/>
              </a:rPr>
              <a:t>2nf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</a:p>
          <a:p>
            <a:pPr algn="ctr"/>
            <a:endParaRPr lang="en-US" sz="2400" dirty="0"/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*R. </a:t>
            </a:r>
            <a:r>
              <a:rPr lang="en-US" dirty="0" err="1" smtClean="0">
                <a:solidFill>
                  <a:schemeClr val="tx2"/>
                </a:solidFill>
              </a:rPr>
              <a:t>Sorin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smtClean="0">
                <a:solidFill>
                  <a:schemeClr val="tx2"/>
                </a:solidFill>
              </a:rPr>
              <a:t>“The dynamic of  detonation failure in different geometries and the extension of the critical diameter criterion,” Tuesday </a:t>
            </a:r>
            <a:r>
              <a:rPr lang="en-US" dirty="0" smtClean="0">
                <a:solidFill>
                  <a:schemeClr val="tx2"/>
                </a:solidFill>
              </a:rPr>
              <a:t>Session at 16:20 </a:t>
            </a:r>
            <a:endParaRPr lang="en-US" dirty="0">
              <a:solidFill>
                <a:schemeClr val="tx2"/>
              </a:solidFill>
            </a:endParaRPr>
          </a:p>
          <a:p>
            <a:pPr algn="ctr"/>
            <a:endParaRPr lang="en-US" sz="2400" dirty="0"/>
          </a:p>
          <a:p>
            <a:pPr marL="342900" indent="-342900" algn="ctr">
              <a:buFont typeface="Symbol"/>
              <a:buChar char="l"/>
            </a:pPr>
            <a:endParaRPr lang="en-US" sz="2400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595378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17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083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20744"/>
            <a:ext cx="8991600" cy="1143000"/>
          </a:xfrm>
        </p:spPr>
        <p:txBody>
          <a:bodyPr/>
          <a:lstStyle/>
          <a:p>
            <a:r>
              <a:rPr lang="en-US" dirty="0"/>
              <a:t>Nanostructure </a:t>
            </a:r>
            <a:r>
              <a:rPr lang="en-US" dirty="0" smtClean="0"/>
              <a:t>Temperature </a:t>
            </a:r>
            <a:endParaRPr lang="en-US" b="1" dirty="0"/>
          </a:p>
        </p:txBody>
      </p:sp>
      <p:pic>
        <p:nvPicPr>
          <p:cNvPr id="23554" name="Picture 2" descr="C:\Users\Acer\Documents\2015\COVETICS\Covetics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932" y="1065515"/>
            <a:ext cx="43053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1403592"/>
            <a:ext cx="9144000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dirty="0" smtClean="0"/>
              <a:t>Carbon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400" b="1" dirty="0" smtClean="0">
                <a:solidFill>
                  <a:schemeClr val="tx2"/>
                </a:solidFill>
              </a:rPr>
              <a:t>NPs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400" dirty="0" smtClean="0"/>
              <a:t>did not combust at 600 C? </a:t>
            </a:r>
          </a:p>
          <a:p>
            <a:pPr algn="ctr">
              <a:lnSpc>
                <a:spcPct val="90000"/>
              </a:lnSpc>
            </a:pPr>
            <a:endParaRPr lang="en-US" altLang="en-US" sz="800" dirty="0" smtClean="0"/>
          </a:p>
          <a:p>
            <a:pPr algn="ctr">
              <a:lnSpc>
                <a:spcPct val="90000"/>
              </a:lnSpc>
            </a:pPr>
            <a:r>
              <a:rPr lang="en-US" altLang="en-US" sz="2400" dirty="0" smtClean="0"/>
              <a:t> C  + </a:t>
            </a:r>
            <a:r>
              <a:rPr lang="en-US" altLang="en-US" sz="2400" dirty="0" err="1" smtClean="0"/>
              <a:t>O</a:t>
            </a:r>
            <a:r>
              <a:rPr lang="en-US" altLang="en-US" sz="1400" dirty="0" err="1" smtClean="0"/>
              <a:t>2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Symbol"/>
              </a:rPr>
              <a:t> C</a:t>
            </a:r>
            <a:r>
              <a:rPr lang="en-US" altLang="en-US" sz="2400" dirty="0">
                <a:sym typeface="Symbol"/>
              </a:rPr>
              <a:t>O</a:t>
            </a:r>
            <a:r>
              <a:rPr lang="en-US" altLang="en-US" sz="1400" dirty="0">
                <a:sym typeface="Symbol"/>
              </a:rPr>
              <a:t>2</a:t>
            </a:r>
            <a:endParaRPr lang="en-US" sz="2400" baseline="3000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800" dirty="0">
              <a:sym typeface="Symbol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ym typeface="Symbol"/>
              </a:rPr>
              <a:t> Repeat for </a:t>
            </a:r>
            <a:r>
              <a:rPr lang="en-US" altLang="en-US" sz="2400" b="1" dirty="0" smtClean="0">
                <a:solidFill>
                  <a:schemeClr val="tx2"/>
                </a:solidFill>
                <a:sym typeface="Symbol"/>
              </a:rPr>
              <a:t>micron</a:t>
            </a:r>
            <a:r>
              <a:rPr lang="en-US" altLang="en-US" sz="2400" dirty="0" smtClean="0">
                <a:sym typeface="Symbol"/>
              </a:rPr>
              <a:t> size </a:t>
            </a:r>
            <a:r>
              <a:rPr lang="en-US" altLang="en-US" sz="2400" b="1" dirty="0" smtClean="0">
                <a:solidFill>
                  <a:schemeClr val="tx2"/>
                </a:solidFill>
                <a:sym typeface="Symbol"/>
              </a:rPr>
              <a:t>carbon</a:t>
            </a:r>
            <a:r>
              <a:rPr lang="en-US" altLang="en-US" sz="2400" dirty="0" smtClean="0">
                <a:solidFill>
                  <a:schemeClr val="tx2"/>
                </a:solidFill>
                <a:sym typeface="Symbol"/>
              </a:rPr>
              <a:t>, 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800" dirty="0">
              <a:sym typeface="Symbol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ym typeface="Symbol"/>
              </a:rPr>
              <a:t>Carbon </a:t>
            </a:r>
            <a:r>
              <a:rPr lang="en-US" altLang="en-US" sz="2400" b="1" dirty="0" smtClean="0">
                <a:solidFill>
                  <a:schemeClr val="tx2"/>
                </a:solidFill>
                <a:sym typeface="Symbol"/>
              </a:rPr>
              <a:t>NPs</a:t>
            </a:r>
            <a:r>
              <a:rPr lang="en-US" altLang="en-US" sz="2400" dirty="0" smtClean="0">
                <a:sym typeface="Symbol"/>
              </a:rPr>
              <a:t> not found in SEM    Complete NP combustion ?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800" dirty="0" smtClean="0">
              <a:sym typeface="Symbol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800" dirty="0">
              <a:sym typeface="Symbol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ym typeface="Symbol"/>
              </a:rPr>
              <a:t> </a:t>
            </a:r>
            <a:r>
              <a:rPr lang="en-US" altLang="en-US" sz="2400" b="1" dirty="0" smtClean="0">
                <a:solidFill>
                  <a:schemeClr val="tx2"/>
                </a:solidFill>
                <a:sym typeface="Symbol"/>
              </a:rPr>
              <a:t>QM</a:t>
            </a:r>
            <a:r>
              <a:rPr lang="en-US" altLang="en-US" sz="24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altLang="en-US" sz="2400" dirty="0" smtClean="0">
                <a:sym typeface="Symbol"/>
              </a:rPr>
              <a:t>Interpretation: </a:t>
            </a:r>
            <a:r>
              <a:rPr lang="en-US" altLang="en-US" sz="2400" b="1" dirty="0" smtClean="0">
                <a:solidFill>
                  <a:schemeClr val="tx2"/>
                </a:solidFill>
                <a:sym typeface="Symbol"/>
              </a:rPr>
              <a:t>NPs</a:t>
            </a:r>
            <a:r>
              <a:rPr lang="en-US" altLang="en-US" sz="2400" dirty="0" smtClean="0">
                <a:sym typeface="Symbol"/>
              </a:rPr>
              <a:t> do not have heat capacity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800" dirty="0" smtClean="0">
              <a:sym typeface="Symbol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ym typeface="Symbol"/>
              </a:rPr>
              <a:t>Macro carbon i</a:t>
            </a:r>
            <a:r>
              <a:rPr lang="en-US" altLang="en-US" sz="2400" dirty="0" smtClean="0">
                <a:solidFill>
                  <a:schemeClr val="tx2"/>
                </a:solidFill>
                <a:sym typeface="Symbol"/>
              </a:rPr>
              <a:t>ncreases</a:t>
            </a:r>
            <a:r>
              <a:rPr lang="en-US" altLang="en-US" sz="2400" dirty="0" smtClean="0">
                <a:sym typeface="Symbol"/>
              </a:rPr>
              <a:t> in temperature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800" dirty="0" smtClean="0">
              <a:sym typeface="Symbol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ym typeface="Symbol"/>
              </a:rPr>
              <a:t> Combustion </a:t>
            </a:r>
            <a:r>
              <a:rPr lang="en-US" altLang="en-US" sz="2400" dirty="0" smtClean="0">
                <a:solidFill>
                  <a:schemeClr val="tx2"/>
                </a:solidFill>
                <a:sym typeface="Symbol"/>
              </a:rPr>
              <a:t>reduces</a:t>
            </a:r>
            <a:r>
              <a:rPr lang="en-US" altLang="en-US" sz="2400" dirty="0" smtClean="0">
                <a:sym typeface="Symbol"/>
              </a:rPr>
              <a:t> macro carbon to </a:t>
            </a:r>
            <a:r>
              <a:rPr lang="en-US" altLang="en-US" sz="2400" dirty="0" smtClean="0">
                <a:solidFill>
                  <a:schemeClr val="tx2"/>
                </a:solidFill>
                <a:sym typeface="Symbol"/>
              </a:rPr>
              <a:t>NP </a:t>
            </a:r>
            <a:r>
              <a:rPr lang="en-US" altLang="en-US" sz="2400" dirty="0" smtClean="0">
                <a:sym typeface="Symbol"/>
              </a:rPr>
              <a:t>size</a:t>
            </a:r>
            <a:endParaRPr lang="en-US" altLang="en-US" sz="2400" dirty="0" smtClean="0">
              <a:solidFill>
                <a:schemeClr val="tx2"/>
              </a:solidFill>
              <a:sym typeface="Symbol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800" dirty="0" smtClean="0">
              <a:sym typeface="Symbol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sym typeface="Symbol"/>
              </a:rPr>
              <a:t>NPs</a:t>
            </a:r>
            <a:r>
              <a:rPr lang="en-US" altLang="en-US" sz="2400" dirty="0" smtClean="0">
                <a:sym typeface="Symbol"/>
              </a:rPr>
              <a:t> stay at high temperature also combust.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400" dirty="0" smtClean="0">
              <a:sym typeface="Symbol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800" dirty="0"/>
          </a:p>
          <a:p>
            <a:pPr algn="ctr">
              <a:lnSpc>
                <a:spcPct val="90000"/>
              </a:lnSpc>
            </a:pPr>
            <a:r>
              <a:rPr lang="en-US" altLang="en-US" sz="2400" b="1" dirty="0">
                <a:solidFill>
                  <a:schemeClr val="tx2"/>
                </a:solidFill>
              </a:rPr>
              <a:t>T</a:t>
            </a:r>
            <a:r>
              <a:rPr lang="en-US" altLang="en-US" sz="2400" b="1" dirty="0" smtClean="0">
                <a:solidFill>
                  <a:schemeClr val="tx2"/>
                </a:solidFill>
              </a:rPr>
              <a:t>emperature </a:t>
            </a:r>
            <a:r>
              <a:rPr lang="en-US" altLang="en-US" sz="2400" b="1" dirty="0">
                <a:solidFill>
                  <a:schemeClr val="tx2"/>
                </a:solidFill>
              </a:rPr>
              <a:t>changes </a:t>
            </a:r>
            <a:r>
              <a:rPr lang="en-US" altLang="en-US" sz="2400" b="1" dirty="0" smtClean="0">
                <a:solidFill>
                  <a:schemeClr val="tx2"/>
                </a:solidFill>
              </a:rPr>
              <a:t>do not occur in Nanostructures!!!</a:t>
            </a:r>
            <a:endParaRPr lang="en-US" alt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09600" y="1052736"/>
            <a:ext cx="79248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dirty="0"/>
              <a:t>Add  </a:t>
            </a:r>
            <a:r>
              <a:rPr lang="en-US" altLang="en-US" sz="2400" b="1" dirty="0">
                <a:solidFill>
                  <a:schemeClr val="tx2"/>
                </a:solidFill>
              </a:rPr>
              <a:t>carbon NPs</a:t>
            </a:r>
            <a:r>
              <a:rPr lang="en-US" altLang="en-US" sz="2400" dirty="0">
                <a:solidFill>
                  <a:schemeClr val="tx2"/>
                </a:solidFill>
              </a:rPr>
              <a:t> </a:t>
            </a:r>
            <a:r>
              <a:rPr lang="en-US" altLang="en-US" sz="2400" dirty="0"/>
              <a:t>to a molten aluminum in air ( o</a:t>
            </a:r>
            <a:r>
              <a:rPr lang="en-US" altLang="en-US" sz="2400" dirty="0" smtClean="0"/>
              <a:t>xygen </a:t>
            </a:r>
            <a:r>
              <a:rPr lang="en-US" altLang="en-US" sz="2400" dirty="0"/>
              <a:t>),   cool to ambient and take SEM micrographs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26604" y="6477000"/>
            <a:ext cx="8422196" cy="381000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Pressure, Energy, Temperature, Extreme Rates (PETER – 2016) St. Malo, 29 May – 4 June, 2016</a:t>
            </a:r>
            <a:endParaRPr lang="en-US" altLang="zh-TW" dirty="0"/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18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681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133" y="788850"/>
            <a:ext cx="8229600" cy="1143000"/>
          </a:xfrm>
        </p:spPr>
        <p:txBody>
          <a:bodyPr/>
          <a:lstStyle/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568539" y="2309605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</a:rPr>
              <a:t>QED</a:t>
            </a:r>
            <a:r>
              <a:rPr lang="en-US" sz="2800" b="1" dirty="0" smtClean="0"/>
              <a:t> </a:t>
            </a:r>
            <a:r>
              <a:rPr lang="en-US" sz="2800" dirty="0" smtClean="0"/>
              <a:t>conserves heat by emitting </a:t>
            </a:r>
            <a:r>
              <a:rPr lang="en-US" sz="2800" dirty="0" smtClean="0">
                <a:solidFill>
                  <a:schemeClr val="tx2"/>
                </a:solidFill>
              </a:rPr>
              <a:t>EM</a:t>
            </a:r>
            <a:r>
              <a:rPr lang="en-US" sz="2800" dirty="0" smtClean="0"/>
              <a:t> radiation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5613" y="3065145"/>
            <a:ext cx="76466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But </a:t>
            </a:r>
            <a:r>
              <a:rPr lang="en-US" sz="2800" dirty="0">
                <a:solidFill>
                  <a:schemeClr val="tx2"/>
                </a:solidFill>
              </a:rPr>
              <a:t>only</a:t>
            </a:r>
            <a:r>
              <a:rPr lang="en-US" sz="2800" dirty="0"/>
              <a:t> in </a:t>
            </a:r>
            <a:r>
              <a:rPr lang="en-US" sz="2800" dirty="0" smtClean="0"/>
              <a:t>nanostructures with                    </a:t>
            </a:r>
            <a:r>
              <a:rPr lang="en-US" sz="2800" dirty="0" smtClean="0">
                <a:solidFill>
                  <a:schemeClr val="tx2"/>
                </a:solidFill>
              </a:rPr>
              <a:t>high</a:t>
            </a:r>
            <a:r>
              <a:rPr lang="en-US" sz="2800" dirty="0" smtClean="0"/>
              <a:t> surface-to-volume ratios</a:t>
            </a:r>
            <a:r>
              <a:rPr lang="en-US" sz="2800" dirty="0"/>
              <a:t> </a:t>
            </a:r>
            <a:r>
              <a:rPr lang="en-US" sz="2800" dirty="0" smtClean="0"/>
              <a:t>!!!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Long wavelength </a:t>
            </a:r>
            <a:r>
              <a:rPr lang="en-US" sz="2800" dirty="0" smtClean="0">
                <a:solidFill>
                  <a:schemeClr val="tx2"/>
                </a:solidFill>
              </a:rPr>
              <a:t>EM </a:t>
            </a:r>
            <a:r>
              <a:rPr lang="en-US" sz="2800" dirty="0" smtClean="0"/>
              <a:t>confinement  at the macroscale  (phonons, PBC in MD) </a:t>
            </a:r>
            <a:r>
              <a:rPr lang="en-US" sz="2800" dirty="0" smtClean="0">
                <a:sym typeface="Symbol" panose="05050102010706020507" pitchFamily="18" charset="2"/>
              </a:rPr>
              <a:t>           heat conserved by increasing </a:t>
            </a:r>
            <a:r>
              <a:rPr lang="en-US" sz="2800" dirty="0" smtClean="0">
                <a:solidFill>
                  <a:schemeClr val="tx2"/>
                </a:solidFill>
              </a:rPr>
              <a:t>temperature</a:t>
            </a:r>
            <a:r>
              <a:rPr lang="en-US" sz="2800" dirty="0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77000"/>
            <a:ext cx="8305800" cy="381000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Pressure, Energy, Temperature, Extreme Rates (PETER – 2016) St. Malo, 29 May – 4 June, 2016</a:t>
            </a:r>
            <a:endParaRPr lang="en-US" altLang="zh-TW" dirty="0"/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19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273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8919"/>
            <a:ext cx="8229600" cy="634081"/>
          </a:xfrm>
        </p:spPr>
        <p:txBody>
          <a:bodyPr>
            <a:noAutofit/>
          </a:bodyPr>
          <a:lstStyle/>
          <a:p>
            <a:r>
              <a:rPr lang="en-US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93960"/>
            <a:ext cx="8572500" cy="478539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3400" b="0" dirty="0"/>
              <a:t>Since the 1940 s, physicists </a:t>
            </a:r>
            <a:r>
              <a:rPr lang="en-US" sz="3400" b="0" dirty="0" smtClean="0"/>
              <a:t>have thought </a:t>
            </a:r>
            <a:r>
              <a:rPr lang="en-US" sz="3400" b="0" dirty="0" smtClean="0">
                <a:solidFill>
                  <a:schemeClr val="tx2"/>
                </a:solidFill>
              </a:rPr>
              <a:t>shock </a:t>
            </a:r>
            <a:r>
              <a:rPr lang="en-US" sz="3400" b="0" dirty="0">
                <a:solidFill>
                  <a:schemeClr val="tx2"/>
                </a:solidFill>
              </a:rPr>
              <a:t>waves </a:t>
            </a:r>
            <a:r>
              <a:rPr lang="en-US" sz="3400" b="0" dirty="0" smtClean="0">
                <a:solidFill>
                  <a:schemeClr val="tx2"/>
                </a:solidFill>
              </a:rPr>
              <a:t>heat </a:t>
            </a:r>
            <a:r>
              <a:rPr lang="en-US" sz="3400" b="0" dirty="0">
                <a:solidFill>
                  <a:schemeClr val="tx2"/>
                </a:solidFill>
              </a:rPr>
              <a:t>gases</a:t>
            </a:r>
            <a:r>
              <a:rPr lang="en-US" sz="3400" b="0" dirty="0"/>
              <a:t> to </a:t>
            </a:r>
            <a:r>
              <a:rPr lang="en-US" sz="3400" b="0" dirty="0" smtClean="0"/>
              <a:t>temperatures 1000 -10,000 </a:t>
            </a:r>
            <a:r>
              <a:rPr lang="en-US" sz="3400" b="0" dirty="0"/>
              <a:t>K. </a:t>
            </a:r>
            <a:endParaRPr lang="en-US" sz="3400" b="0" dirty="0" smtClean="0"/>
          </a:p>
          <a:p>
            <a:pPr marL="0" indent="0" algn="ctr">
              <a:buNone/>
            </a:pPr>
            <a:endParaRPr lang="en-US" sz="1100" b="0" dirty="0" smtClean="0"/>
          </a:p>
          <a:p>
            <a:pPr marL="0" indent="0" algn="ctr">
              <a:buNone/>
            </a:pPr>
            <a:r>
              <a:rPr lang="en-US" sz="3400" b="0" dirty="0" smtClean="0"/>
              <a:t>But </a:t>
            </a:r>
            <a:r>
              <a:rPr lang="en-US" sz="3400" b="0" dirty="0" smtClean="0">
                <a:solidFill>
                  <a:schemeClr val="tx2"/>
                </a:solidFill>
              </a:rPr>
              <a:t>high </a:t>
            </a:r>
            <a:r>
              <a:rPr lang="en-US" sz="3400" b="0" dirty="0">
                <a:solidFill>
                  <a:schemeClr val="tx2"/>
                </a:solidFill>
              </a:rPr>
              <a:t>temperatures </a:t>
            </a:r>
            <a:r>
              <a:rPr lang="en-US" sz="3400" b="0" dirty="0"/>
              <a:t>could </a:t>
            </a:r>
            <a:r>
              <a:rPr lang="en-US" sz="3400" b="0" dirty="0">
                <a:solidFill>
                  <a:schemeClr val="tx2"/>
                </a:solidFill>
              </a:rPr>
              <a:t>not be </a:t>
            </a:r>
            <a:r>
              <a:rPr lang="en-US" sz="3400" b="0" dirty="0" smtClean="0">
                <a:solidFill>
                  <a:schemeClr val="tx2"/>
                </a:solidFill>
              </a:rPr>
              <a:t>confirmed </a:t>
            </a:r>
            <a:r>
              <a:rPr lang="en-US" sz="3400" b="0" dirty="0" smtClean="0"/>
              <a:t>because </a:t>
            </a:r>
            <a:r>
              <a:rPr lang="en-US" sz="3400" b="0" dirty="0"/>
              <a:t>sensors </a:t>
            </a:r>
            <a:r>
              <a:rPr lang="en-US" sz="3400" b="0" dirty="0" smtClean="0"/>
              <a:t>could not </a:t>
            </a:r>
            <a:r>
              <a:rPr lang="en-US" sz="3400" b="0" dirty="0"/>
              <a:t>be placed inside </a:t>
            </a:r>
            <a:r>
              <a:rPr lang="en-US" sz="3400" b="0" dirty="0" smtClean="0"/>
              <a:t>thin </a:t>
            </a:r>
            <a:r>
              <a:rPr lang="en-US" sz="3400" b="0" dirty="0"/>
              <a:t>shock </a:t>
            </a:r>
            <a:r>
              <a:rPr lang="en-US" sz="3400" b="0" dirty="0" smtClean="0"/>
              <a:t>thicknesses </a:t>
            </a:r>
          </a:p>
          <a:p>
            <a:pPr marL="0" indent="0" algn="ctr">
              <a:buNone/>
            </a:pPr>
            <a:endParaRPr lang="en-US" sz="1300" b="0" dirty="0"/>
          </a:p>
          <a:p>
            <a:pPr marL="0" indent="0" algn="ctr">
              <a:buNone/>
            </a:pPr>
            <a:r>
              <a:rPr lang="en-US" sz="3400" b="0" dirty="0" smtClean="0"/>
              <a:t>Instead</a:t>
            </a:r>
            <a:r>
              <a:rPr lang="en-US" sz="3400" b="0" dirty="0"/>
              <a:t>, </a:t>
            </a:r>
            <a:r>
              <a:rPr lang="en-US" sz="3400" b="0" dirty="0" smtClean="0">
                <a:solidFill>
                  <a:schemeClr val="tx2"/>
                </a:solidFill>
              </a:rPr>
              <a:t>temperatures</a:t>
            </a:r>
            <a:r>
              <a:rPr lang="en-US" sz="3400" b="0" dirty="0" smtClean="0"/>
              <a:t> </a:t>
            </a:r>
            <a:r>
              <a:rPr lang="en-US" sz="3400" b="0" dirty="0"/>
              <a:t>were </a:t>
            </a:r>
            <a:r>
              <a:rPr lang="en-US" sz="3400" b="0" dirty="0" smtClean="0">
                <a:solidFill>
                  <a:schemeClr val="tx2"/>
                </a:solidFill>
              </a:rPr>
              <a:t>inferred</a:t>
            </a:r>
            <a:r>
              <a:rPr lang="en-US" sz="3400" b="0" dirty="0" smtClean="0"/>
              <a:t> </a:t>
            </a:r>
            <a:r>
              <a:rPr lang="en-US" sz="3400" b="0" dirty="0"/>
              <a:t>from </a:t>
            </a:r>
            <a:r>
              <a:rPr lang="en-US" sz="3400" b="0" dirty="0">
                <a:solidFill>
                  <a:schemeClr val="tx2"/>
                </a:solidFill>
              </a:rPr>
              <a:t>spectroscopic</a:t>
            </a:r>
            <a:r>
              <a:rPr lang="en-US" sz="3400" b="0" dirty="0"/>
              <a:t> analysis of </a:t>
            </a:r>
            <a:r>
              <a:rPr lang="en-US" sz="3400" b="0" dirty="0" smtClean="0"/>
              <a:t>the radiation </a:t>
            </a:r>
            <a:r>
              <a:rPr lang="en-US" sz="3400" b="0" dirty="0"/>
              <a:t>emitted </a:t>
            </a:r>
            <a:r>
              <a:rPr lang="en-US" sz="3400" b="0" dirty="0" smtClean="0">
                <a:solidFill>
                  <a:schemeClr val="tx2"/>
                </a:solidFill>
              </a:rPr>
              <a:t>assuming</a:t>
            </a:r>
            <a:r>
              <a:rPr lang="en-US" sz="3400" b="0" dirty="0" smtClean="0"/>
              <a:t> the molecules were </a:t>
            </a:r>
            <a:r>
              <a:rPr lang="en-US" sz="3400" b="0" dirty="0" smtClean="0">
                <a:solidFill>
                  <a:schemeClr val="tx2"/>
                </a:solidFill>
              </a:rPr>
              <a:t>thermally </a:t>
            </a:r>
            <a:r>
              <a:rPr lang="en-US" sz="3400" b="0" dirty="0">
                <a:solidFill>
                  <a:schemeClr val="tx2"/>
                </a:solidFill>
              </a:rPr>
              <a:t>excited</a:t>
            </a:r>
            <a:r>
              <a:rPr lang="en-US" sz="3400" b="0" dirty="0"/>
              <a:t>. </a:t>
            </a:r>
            <a:endParaRPr lang="en-US" sz="3400" b="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3400" b="0" dirty="0">
                <a:solidFill>
                  <a:schemeClr val="tx2"/>
                </a:solidFill>
              </a:rPr>
              <a:t>T</a:t>
            </a:r>
            <a:r>
              <a:rPr lang="en-US" sz="3400" b="0" dirty="0" smtClean="0">
                <a:solidFill>
                  <a:schemeClr val="tx2"/>
                </a:solidFill>
              </a:rPr>
              <a:t>oday</a:t>
            </a:r>
            <a:r>
              <a:rPr lang="en-US" sz="3400" b="0" dirty="0" smtClean="0"/>
              <a:t>, </a:t>
            </a:r>
            <a:r>
              <a:rPr lang="en-US" sz="3400" b="0" dirty="0"/>
              <a:t>nothing </a:t>
            </a:r>
            <a:r>
              <a:rPr lang="en-US" sz="3400" b="0" dirty="0" smtClean="0">
                <a:solidFill>
                  <a:schemeClr val="tx2"/>
                </a:solidFill>
              </a:rPr>
              <a:t>really</a:t>
            </a:r>
            <a:r>
              <a:rPr lang="en-US" sz="3400" b="0" dirty="0" smtClean="0"/>
              <a:t> has changed. </a:t>
            </a:r>
          </a:p>
          <a:p>
            <a:pPr marL="0" indent="0" algn="ctr">
              <a:buNone/>
            </a:pPr>
            <a:endParaRPr lang="en-US" sz="3400" b="0" dirty="0" smtClean="0"/>
          </a:p>
          <a:p>
            <a:pPr marL="0" indent="0" algn="ctr">
              <a:buNone/>
            </a:pPr>
            <a:r>
              <a:rPr lang="en-US" sz="3400" b="0" dirty="0" smtClean="0"/>
              <a:t>Spectroscopy  </a:t>
            </a:r>
            <a:r>
              <a:rPr lang="en-US" sz="3400" b="0" dirty="0" smtClean="0">
                <a:solidFill>
                  <a:schemeClr val="tx2"/>
                </a:solidFill>
              </a:rPr>
              <a:t>measurements</a:t>
            </a:r>
            <a:r>
              <a:rPr lang="en-US" sz="3400" b="0" dirty="0" smtClean="0"/>
              <a:t> are now </a:t>
            </a:r>
            <a:r>
              <a:rPr lang="en-US" sz="3400" b="0" dirty="0" smtClean="0">
                <a:solidFill>
                  <a:schemeClr val="tx2"/>
                </a:solidFill>
              </a:rPr>
              <a:t>claimed</a:t>
            </a:r>
            <a:r>
              <a:rPr lang="en-US" sz="3400" b="0" dirty="0" smtClean="0"/>
              <a:t> to infer  temperatures from 700 to 1200 </a:t>
            </a:r>
            <a:r>
              <a:rPr lang="en-US" sz="3400" b="0" dirty="0"/>
              <a:t>K </a:t>
            </a:r>
            <a:r>
              <a:rPr lang="en-US" sz="3400" b="0" dirty="0" smtClean="0"/>
              <a:t>with an accuracy </a:t>
            </a:r>
            <a:r>
              <a:rPr lang="en-US" sz="3400" b="0" dirty="0"/>
              <a:t>of 6 K </a:t>
            </a:r>
            <a:r>
              <a:rPr lang="en-US" sz="3400" b="0" dirty="0" smtClean="0"/>
              <a:t>from the </a:t>
            </a:r>
            <a:r>
              <a:rPr lang="en-US" sz="3400" b="0" dirty="0">
                <a:solidFill>
                  <a:schemeClr val="tx2"/>
                </a:solidFill>
              </a:rPr>
              <a:t>vibrational states </a:t>
            </a:r>
            <a:r>
              <a:rPr lang="en-US" sz="3400" b="0" dirty="0" smtClean="0"/>
              <a:t>of </a:t>
            </a:r>
            <a:r>
              <a:rPr lang="en-US" sz="3400" b="0" dirty="0"/>
              <a:t>the CO</a:t>
            </a:r>
            <a:r>
              <a:rPr lang="en-US" sz="3400" b="0" baseline="-25000" dirty="0"/>
              <a:t>2</a:t>
            </a:r>
            <a:r>
              <a:rPr lang="en-US" sz="3400" b="0" dirty="0"/>
              <a:t> molecule </a:t>
            </a:r>
            <a:r>
              <a:rPr lang="en-US" sz="3400" b="0" dirty="0" smtClean="0"/>
              <a:t>at 4.2 microns</a:t>
            </a:r>
            <a:endParaRPr lang="en-US" sz="34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477000"/>
            <a:ext cx="8420100" cy="228600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Pressure, Energy, Temperature, Extreme Rates (PETER – 2016) St. Malo, 29 May – 4 June, 2016</a:t>
            </a:r>
            <a:endParaRPr lang="en-US" altLang="zh-TW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7519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8458200" cy="3708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z="1400" smtClean="0">
                <a:solidFill>
                  <a:schemeClr val="tx2"/>
                </a:solidFill>
              </a:rPr>
              <a:t>Pressure, Energy, Temperature, Extreme Rates (PETER – 2016) St. Malo, 29 May – 4 June, 2016</a:t>
            </a:r>
            <a:endParaRPr lang="en-US" altLang="zh-TW" sz="1400" dirty="0" smtClean="0">
              <a:solidFill>
                <a:schemeClr val="tx2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52600"/>
            <a:ext cx="7772400" cy="611188"/>
          </a:xfrm>
        </p:spPr>
        <p:txBody>
          <a:bodyPr/>
          <a:lstStyle/>
          <a:p>
            <a:r>
              <a:rPr lang="zh-TW" altLang="en-US" smtClean="0">
                <a:solidFill>
                  <a:srgbClr val="FFFF00"/>
                </a:solidFill>
                <a:ea typeface="新細明體" charset="-120"/>
              </a:rPr>
              <a:t>      </a:t>
            </a:r>
            <a:r>
              <a:rPr lang="en-US" altLang="zh-TW" smtClean="0">
                <a:solidFill>
                  <a:srgbClr val="FFFF00"/>
                </a:solidFill>
                <a:ea typeface="新細明體" charset="-120"/>
              </a:rPr>
              <a:t>Questions &amp; Papers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276600"/>
            <a:ext cx="8839200" cy="1066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        </a:t>
            </a:r>
            <a:r>
              <a:rPr lang="en-US" altLang="zh-CN" sz="2800" b="0" dirty="0" smtClean="0">
                <a:ea typeface="宋体" pitchFamily="2" charset="-122"/>
              </a:rPr>
              <a:t>Email: nanoqed@gmail.com</a:t>
            </a:r>
          </a:p>
          <a:p>
            <a:pPr algn="ctr">
              <a:buFontTx/>
              <a:buNone/>
            </a:pPr>
            <a:endParaRPr lang="en-US" altLang="zh-CN" b="0" dirty="0" smtClean="0">
              <a:solidFill>
                <a:schemeClr val="tx2"/>
              </a:solidFill>
              <a:ea typeface="宋体" pitchFamily="2" charset="-122"/>
            </a:endParaRPr>
          </a:p>
          <a:p>
            <a:pPr algn="ctr">
              <a:buFontTx/>
              <a:buNone/>
            </a:pPr>
            <a:r>
              <a:rPr lang="en-US" altLang="zh-CN" b="0" dirty="0" smtClean="0">
                <a:ea typeface="宋体" pitchFamily="2" charset="-122"/>
              </a:rPr>
              <a:t>      http://</a:t>
            </a:r>
            <a:r>
              <a:rPr lang="en-US" altLang="zh-CN" sz="2800" b="0" dirty="0" smtClean="0">
                <a:ea typeface="宋体" pitchFamily="2" charset="-122"/>
              </a:rPr>
              <a:t>www.nanoqed.org</a:t>
            </a:r>
            <a:endParaRPr lang="en-US" altLang="zh-CN" sz="2800" b="0" dirty="0" smtClean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8544560" y="6062990"/>
            <a:ext cx="76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b="1" dirty="0" smtClean="0">
                <a:ea typeface="新細明體" charset="-120"/>
              </a:rPr>
              <a:t>20</a:t>
            </a:r>
            <a:endParaRPr lang="en-US" altLang="zh-TW" b="1" dirty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338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518" y="286286"/>
            <a:ext cx="7772400" cy="1143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477000"/>
            <a:ext cx="80010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Pressure, Energy, Temperature, Extreme Rates (PETER – 2016) St. </a:t>
            </a:r>
            <a:r>
              <a:rPr lang="en-US" altLang="zh-TW" dirty="0" err="1" smtClean="0"/>
              <a:t>Malo</a:t>
            </a:r>
            <a:r>
              <a:rPr lang="en-US" altLang="zh-TW" dirty="0" smtClean="0"/>
              <a:t>, 29 May – 4 June, 2016</a:t>
            </a:r>
            <a:endParaRPr lang="en-US" altLang="zh-TW" dirty="0"/>
          </a:p>
        </p:txBody>
      </p:sp>
      <p:grpSp>
        <p:nvGrpSpPr>
          <p:cNvPr id="4" name="Group 3"/>
          <p:cNvGrpSpPr/>
          <p:nvPr/>
        </p:nvGrpSpPr>
        <p:grpSpPr>
          <a:xfrm>
            <a:off x="2133600" y="2326771"/>
            <a:ext cx="4980125" cy="2230491"/>
            <a:chOff x="2133600" y="2326771"/>
            <a:chExt cx="4980125" cy="2230491"/>
          </a:xfrm>
        </p:grpSpPr>
        <p:sp>
          <p:nvSpPr>
            <p:cNvPr id="48" name="Right Arrow 47"/>
            <p:cNvSpPr/>
            <p:nvPr/>
          </p:nvSpPr>
          <p:spPr>
            <a:xfrm>
              <a:off x="3431685" y="3267076"/>
              <a:ext cx="526473" cy="277091"/>
            </a:xfrm>
            <a:prstGeom prst="rightArrow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49" name="Right Arrow 48"/>
            <p:cNvSpPr/>
            <p:nvPr/>
          </p:nvSpPr>
          <p:spPr>
            <a:xfrm>
              <a:off x="5485817" y="3342394"/>
              <a:ext cx="484908" cy="263236"/>
            </a:xfrm>
            <a:prstGeom prst="rightArrow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400550" y="2691077"/>
              <a:ext cx="581890" cy="1866185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156005" y="2326771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ym typeface="Symbol"/>
                </a:rPr>
                <a:t>d</a:t>
              </a:r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970725" y="3267076"/>
              <a:ext cx="1143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 smtClean="0">
                  <a:sym typeface="Symbol"/>
                </a:rPr>
                <a:t>P</a:t>
              </a:r>
              <a:r>
                <a:rPr lang="en-US" sz="1200" dirty="0" err="1" smtClean="0">
                  <a:sym typeface="Symbol"/>
                </a:rPr>
                <a:t>2</a:t>
              </a:r>
              <a:r>
                <a:rPr lang="en-US" sz="1600" dirty="0" smtClean="0">
                  <a:sym typeface="Symbol"/>
                </a:rPr>
                <a:t>, </a:t>
              </a:r>
              <a:r>
                <a:rPr lang="en-US" sz="1600" dirty="0" err="1" smtClean="0">
                  <a:sym typeface="Symbol"/>
                </a:rPr>
                <a:t>T</a:t>
              </a:r>
              <a:r>
                <a:rPr lang="en-US" sz="1200" dirty="0" err="1" smtClean="0">
                  <a:sym typeface="Symbol"/>
                </a:rPr>
                <a:t>2</a:t>
              </a:r>
              <a:r>
                <a:rPr lang="en-US" sz="1600" dirty="0" smtClean="0">
                  <a:sym typeface="Symbol"/>
                </a:rPr>
                <a:t>, </a:t>
              </a:r>
              <a:r>
                <a:rPr lang="en-US" sz="1200" dirty="0" smtClean="0">
                  <a:sym typeface="Symbol"/>
                </a:rPr>
                <a:t>2</a:t>
              </a:r>
              <a:endParaRPr lang="en-US" sz="12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133600" y="3267075"/>
              <a:ext cx="1143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 smtClean="0">
                  <a:sym typeface="Symbol"/>
                </a:rPr>
                <a:t>P</a:t>
              </a:r>
              <a:r>
                <a:rPr lang="en-US" sz="1200" dirty="0" err="1" smtClean="0">
                  <a:sym typeface="Symbol"/>
                </a:rPr>
                <a:t>1</a:t>
              </a:r>
              <a:r>
                <a:rPr lang="en-US" sz="1600" dirty="0" smtClean="0">
                  <a:sym typeface="Symbol"/>
                </a:rPr>
                <a:t>, </a:t>
              </a:r>
              <a:r>
                <a:rPr lang="en-US" sz="1600" dirty="0" err="1" smtClean="0">
                  <a:sym typeface="Symbol"/>
                </a:rPr>
                <a:t>T</a:t>
              </a:r>
              <a:r>
                <a:rPr lang="en-US" sz="1200" dirty="0" err="1" smtClean="0">
                  <a:sym typeface="Symbol"/>
                </a:rPr>
                <a:t>1</a:t>
              </a:r>
              <a:r>
                <a:rPr lang="en-US" sz="1600" dirty="0" smtClean="0">
                  <a:sym typeface="Symbol"/>
                </a:rPr>
                <a:t>, </a:t>
              </a:r>
              <a:r>
                <a:rPr lang="en-US" sz="1200" dirty="0" smtClean="0">
                  <a:sym typeface="Symbol"/>
                </a:rPr>
                <a:t>1</a:t>
              </a:r>
              <a:endParaRPr lang="en-US" sz="1200" dirty="0"/>
            </a:p>
          </p:txBody>
        </p:sp>
      </p:grpSp>
      <p:sp>
        <p:nvSpPr>
          <p:cNvPr id="69" name="Rectangle 68"/>
          <p:cNvSpPr/>
          <p:nvPr/>
        </p:nvSpPr>
        <p:spPr>
          <a:xfrm>
            <a:off x="533400" y="1447800"/>
            <a:ext cx="80771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In </a:t>
            </a:r>
            <a:r>
              <a:rPr lang="en-US" sz="2400" dirty="0"/>
              <a:t>a </a:t>
            </a:r>
            <a:r>
              <a:rPr lang="en-US" sz="2400" dirty="0" smtClean="0"/>
              <a:t>fast </a:t>
            </a:r>
            <a:r>
              <a:rPr lang="en-US" sz="2400" dirty="0" smtClean="0">
                <a:solidFill>
                  <a:schemeClr val="tx2"/>
                </a:solidFill>
              </a:rPr>
              <a:t>disturbance</a:t>
            </a:r>
            <a:r>
              <a:rPr lang="en-US" sz="2400" dirty="0" smtClean="0"/>
              <a:t>, gas molecules are </a:t>
            </a:r>
            <a:r>
              <a:rPr lang="en-US" sz="2400" dirty="0" smtClean="0">
                <a:solidFill>
                  <a:schemeClr val="tx2"/>
                </a:solidFill>
              </a:rPr>
              <a:t>compressed</a:t>
            </a:r>
            <a:r>
              <a:rPr lang="en-US" sz="2400" dirty="0" smtClean="0"/>
              <a:t> </a:t>
            </a:r>
            <a:r>
              <a:rPr lang="en-US" sz="2400" dirty="0"/>
              <a:t>to </a:t>
            </a:r>
            <a:r>
              <a:rPr lang="en-US" sz="2400" dirty="0">
                <a:solidFill>
                  <a:schemeClr val="tx2"/>
                </a:solidFill>
              </a:rPr>
              <a:t>nanoscale</a:t>
            </a:r>
            <a:r>
              <a:rPr lang="en-US" sz="2400" dirty="0"/>
              <a:t> shock </a:t>
            </a:r>
            <a:r>
              <a:rPr lang="en-US" sz="2400" dirty="0" smtClean="0"/>
              <a:t>thicknesses &lt; 100 nm. </a:t>
            </a:r>
            <a:endParaRPr lang="en-US" sz="2400" dirty="0"/>
          </a:p>
        </p:txBody>
      </p:sp>
      <p:sp>
        <p:nvSpPr>
          <p:cNvPr id="70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80998" y="4557262"/>
            <a:ext cx="8763001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algn="ctr"/>
            <a:r>
              <a:rPr lang="en-US" sz="2400" dirty="0" smtClean="0"/>
              <a:t>Based </a:t>
            </a:r>
            <a:r>
              <a:rPr lang="en-US" sz="2400" dirty="0"/>
              <a:t>on </a:t>
            </a:r>
            <a:r>
              <a:rPr lang="en-US" sz="2400" dirty="0">
                <a:solidFill>
                  <a:schemeClr val="tx2"/>
                </a:solidFill>
              </a:rPr>
              <a:t>classical physics</a:t>
            </a:r>
            <a:r>
              <a:rPr lang="en-US" sz="2400" dirty="0"/>
              <a:t>, shock wave compression produces high pressure resulting in a sharp </a:t>
            </a:r>
            <a:r>
              <a:rPr lang="en-US" sz="2400" dirty="0">
                <a:solidFill>
                  <a:schemeClr val="tx2"/>
                </a:solidFill>
              </a:rPr>
              <a:t>rise in </a:t>
            </a:r>
            <a:r>
              <a:rPr lang="en-US" sz="2400" dirty="0" smtClean="0">
                <a:solidFill>
                  <a:schemeClr val="tx2"/>
                </a:solidFill>
              </a:rPr>
              <a:t>temperature.</a:t>
            </a:r>
          </a:p>
          <a:p>
            <a:pPr algn="ctr"/>
            <a:r>
              <a:rPr lang="en-US" sz="800" dirty="0" smtClean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68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867" y="228600"/>
            <a:ext cx="7772400" cy="1143000"/>
          </a:xfrm>
        </p:spPr>
        <p:txBody>
          <a:bodyPr/>
          <a:lstStyle/>
          <a:p>
            <a:r>
              <a:rPr lang="en-US" dirty="0" smtClean="0"/>
              <a:t>Shock Temperature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477000"/>
            <a:ext cx="80010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Pressure, Energy, Temperature, Extreme Rates (PETER – 2016) St. </a:t>
            </a:r>
            <a:r>
              <a:rPr lang="en-US" altLang="zh-TW" dirty="0" err="1" smtClean="0"/>
              <a:t>Malo</a:t>
            </a:r>
            <a:r>
              <a:rPr lang="en-US" altLang="zh-TW" dirty="0" smtClean="0"/>
              <a:t>, 29 May – 4 June, 2016</a:t>
            </a:r>
            <a:endParaRPr lang="en-US" altLang="zh-TW" dirty="0"/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4</a:t>
            </a:r>
            <a:endParaRPr lang="en-US" altLang="zh-TW" sz="2800" b="1" dirty="0">
              <a:ea typeface="新細明體" pitchFamily="18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35892" y="1981200"/>
                <a:ext cx="5908349" cy="919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T</m:t>
                      </m:r>
                      <m:r>
                        <a:rPr lang="en-US" sz="2400" b="0" i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T</m:t>
                          </m:r>
                        </m:e>
                        <m:sub>
                          <m:r>
                            <a:rPr lang="en-US" sz="2400" b="0" i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0">
                                  <a:latin typeface="Cambria Math"/>
                                  <a:sym typeface="Symbol"/>
                                </a:rPr>
                                <m:t>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  <a:sym typeface="Symbol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i="0">
                                      <a:latin typeface="Cambria Math"/>
                                      <a:sym typeface="Symbol"/>
                                    </a:rPr>
                                    <m:t>M</m:t>
                                  </m:r>
                                </m:e>
                                <m:sup>
                                  <m:r>
                                    <a:rPr lang="en-US" sz="2400" i="0">
                                      <a:latin typeface="Cambria Math"/>
                                      <a:sym typeface="Symbol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0">
                                  <a:latin typeface="Cambria Math"/>
                                  <a:sym typeface="Symbol"/>
                                </a:rPr>
                                <m:t>−½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  <a:sym typeface="Symbol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0">
                                      <a:latin typeface="Cambria Math"/>
                                      <a:sym typeface="Symbol"/>
                                    </a:rPr>
                                    <m:t>−1</m:t>
                                  </m:r>
                                </m:e>
                              </m:d>
                            </m:e>
                          </m:d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0" smtClean="0">
                                  <a:latin typeface="Cambria Math"/>
                                </a:rPr>
                                <m:t>½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0" smtClean="0">
                                      <a:latin typeface="Cambria Math"/>
                                      <a:sym typeface="Symbol"/>
                                    </a:rPr>
                                    <m:t>−1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/>
                                    </a:rPr>
                                    <m:t>M</m:t>
                                  </m:r>
                                </m:e>
                                <m:sup>
                                  <m:r>
                                    <a:rPr lang="en-US" sz="2400" b="0" i="0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0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US" sz="2400" b="0" i="0" smtClean="0">
                              <a:latin typeface="Cambria Math"/>
                            </a:rPr>
                            <m:t>¼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0" smtClean="0">
                                      <a:latin typeface="Cambria Math"/>
                                      <a:sym typeface="Symbol"/>
                                    </a:rPr>
                                    <m:t>+1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0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M</m:t>
                              </m:r>
                            </m:e>
                            <m:sup>
                              <m:r>
                                <a:rPr lang="en-US" sz="2400" b="0" i="0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5892" y="1981200"/>
                <a:ext cx="5908349" cy="9199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236134" y="3048000"/>
            <a:ext cx="8907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M = Mach Number</a:t>
            </a:r>
          </a:p>
          <a:p>
            <a:pPr algn="ctr"/>
            <a:r>
              <a:rPr lang="en-US" sz="2400" dirty="0" smtClean="0">
                <a:sym typeface="Symbol"/>
              </a:rPr>
              <a:t> = </a:t>
            </a:r>
            <a:r>
              <a:rPr lang="en-US" sz="2400" dirty="0" err="1" smtClean="0">
                <a:sym typeface="Symbol"/>
              </a:rPr>
              <a:t>c</a:t>
            </a:r>
            <a:r>
              <a:rPr lang="en-US" sz="14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/c</a:t>
            </a:r>
            <a:r>
              <a:rPr lang="en-US" sz="1400" dirty="0" smtClean="0">
                <a:sym typeface="Symbol"/>
              </a:rPr>
              <a:t>v</a:t>
            </a:r>
            <a:r>
              <a:rPr lang="en-US" sz="2400" dirty="0" smtClean="0">
                <a:sym typeface="Symbol"/>
              </a:rPr>
              <a:t> specific heat ratio</a:t>
            </a: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-28316" y="4114800"/>
            <a:ext cx="890786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W</a:t>
            </a:r>
            <a:r>
              <a:rPr lang="en-US" sz="2400" dirty="0" smtClean="0"/>
              <a:t>e were </a:t>
            </a:r>
            <a:r>
              <a:rPr lang="en-US" sz="2400" dirty="0" smtClean="0">
                <a:solidFill>
                  <a:schemeClr val="tx2"/>
                </a:solidFill>
              </a:rPr>
              <a:t>not asked </a:t>
            </a:r>
            <a:r>
              <a:rPr lang="en-US" sz="2400" dirty="0" smtClean="0"/>
              <a:t>what happens if heat capacity </a:t>
            </a:r>
            <a:r>
              <a:rPr lang="en-US" sz="2400" dirty="0" smtClean="0">
                <a:solidFill>
                  <a:schemeClr val="tx2"/>
                </a:solidFill>
              </a:rPr>
              <a:t>vanishes</a:t>
            </a:r>
          </a:p>
          <a:p>
            <a:pPr algn="ctr"/>
            <a:endParaRPr lang="en-US" sz="800" dirty="0" smtClean="0">
              <a:solidFill>
                <a:schemeClr val="tx2"/>
              </a:solidFill>
            </a:endParaRPr>
          </a:p>
          <a:p>
            <a:pPr algn="ctr"/>
            <a:r>
              <a:rPr lang="en-US" sz="2400" dirty="0" smtClean="0"/>
              <a:t>  </a:t>
            </a:r>
            <a:r>
              <a:rPr lang="en-US" sz="2400" dirty="0" smtClean="0">
                <a:sym typeface="Symbol"/>
              </a:rPr>
              <a:t> </a:t>
            </a:r>
            <a:r>
              <a:rPr lang="en-US" sz="2400" dirty="0">
                <a:sym typeface="Symbol"/>
              </a:rPr>
              <a:t>= </a:t>
            </a:r>
            <a:r>
              <a:rPr lang="en-US" sz="2400" dirty="0" err="1">
                <a:sym typeface="Symbol"/>
              </a:rPr>
              <a:t>c</a:t>
            </a:r>
            <a:r>
              <a:rPr lang="en-US" sz="14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/c</a:t>
            </a:r>
            <a:r>
              <a:rPr lang="en-US" sz="1400" dirty="0">
                <a:sym typeface="Symbol"/>
              </a:rPr>
              <a:t>v</a:t>
            </a:r>
            <a:r>
              <a:rPr lang="en-US" sz="2400" dirty="0">
                <a:sym typeface="Symbol"/>
              </a:rPr>
              <a:t> </a:t>
            </a:r>
            <a:r>
              <a:rPr lang="en-US" sz="2400" dirty="0" smtClean="0">
                <a:sym typeface="Symbol"/>
              </a:rPr>
              <a:t> 1 </a:t>
            </a:r>
          </a:p>
          <a:p>
            <a:pPr algn="ctr"/>
            <a:endParaRPr lang="en-US" sz="800" dirty="0" smtClean="0">
              <a:sym typeface="Symbol"/>
            </a:endParaRPr>
          </a:p>
          <a:p>
            <a:pPr algn="ctr"/>
            <a:r>
              <a:rPr lang="en-US" sz="2400" dirty="0" smtClean="0">
                <a:sym typeface="Symbol"/>
              </a:rPr>
              <a:t> T = </a:t>
            </a:r>
            <a:r>
              <a:rPr lang="en-US" sz="2400" dirty="0" err="1">
                <a:sym typeface="Symbol"/>
              </a:rPr>
              <a:t>T</a:t>
            </a:r>
            <a:r>
              <a:rPr lang="en-US" sz="1200" dirty="0" err="1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 ( isothermal process )</a:t>
            </a:r>
            <a:r>
              <a:rPr lang="en-US" sz="1200" dirty="0" smtClean="0">
                <a:sym typeface="Symbol"/>
              </a:rPr>
              <a:t> </a:t>
            </a:r>
          </a:p>
          <a:p>
            <a:pPr algn="ctr"/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0" y="5699849"/>
            <a:ext cx="8907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Moreover, we were </a:t>
            </a:r>
            <a:r>
              <a:rPr lang="en-US" sz="2400" dirty="0" smtClean="0">
                <a:solidFill>
                  <a:schemeClr val="tx2"/>
                </a:solidFill>
              </a:rPr>
              <a:t>not asked </a:t>
            </a:r>
            <a:r>
              <a:rPr lang="en-US" sz="2400" dirty="0" smtClean="0"/>
              <a:t>what is the </a:t>
            </a:r>
            <a:r>
              <a:rPr lang="en-US" sz="2400" dirty="0" smtClean="0">
                <a:solidFill>
                  <a:schemeClr val="tx2"/>
                </a:solidFill>
              </a:rPr>
              <a:t>shock thickness</a:t>
            </a:r>
            <a:r>
              <a:rPr lang="en-US" sz="2400" dirty="0" smtClean="0"/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1819686" y="1371600"/>
            <a:ext cx="54509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In </a:t>
            </a:r>
            <a:r>
              <a:rPr lang="en-US" sz="2400" dirty="0">
                <a:solidFill>
                  <a:schemeClr val="tx2"/>
                </a:solidFill>
              </a:rPr>
              <a:t>1960</a:t>
            </a:r>
            <a:r>
              <a:rPr lang="en-US" sz="2400" dirty="0"/>
              <a:t> at Carnegie Tech, we derived: </a:t>
            </a:r>
          </a:p>
        </p:txBody>
      </p:sp>
    </p:spTree>
    <p:extLst>
      <p:ext uri="{BB962C8B-B14F-4D97-AF65-F5344CB8AC3E}">
        <p14:creationId xmlns:p14="http://schemas.microsoft.com/office/powerpoint/2010/main" val="261406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Shock Thickness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77000"/>
            <a:ext cx="8257309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Pressure, Energy, Temperature, Extreme Rates (PETER – 2016) St. </a:t>
            </a:r>
            <a:r>
              <a:rPr lang="en-US" altLang="zh-TW" dirty="0" err="1" smtClean="0"/>
              <a:t>Malo</a:t>
            </a:r>
            <a:r>
              <a:rPr lang="en-US" altLang="zh-TW" dirty="0" smtClean="0"/>
              <a:t>, 29 May – 4 June, 2016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568036" y="1272570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Classically, the</a:t>
            </a:r>
            <a:r>
              <a:rPr lang="en-US" sz="2400" dirty="0" smtClean="0">
                <a:solidFill>
                  <a:schemeClr val="tx2"/>
                </a:solidFill>
              </a:rPr>
              <a:t> thickness </a:t>
            </a:r>
            <a:r>
              <a:rPr lang="en-US" sz="2400" dirty="0" smtClean="0"/>
              <a:t>of  a </a:t>
            </a:r>
            <a:r>
              <a:rPr lang="en-US" sz="2400" dirty="0"/>
              <a:t>shock </a:t>
            </a:r>
            <a:r>
              <a:rPr lang="en-US" sz="2400" dirty="0" smtClean="0"/>
              <a:t>wave is </a:t>
            </a:r>
            <a:r>
              <a:rPr lang="en-US" sz="2400" dirty="0" smtClean="0">
                <a:solidFill>
                  <a:schemeClr val="tx2"/>
                </a:solidFill>
              </a:rPr>
              <a:t>now</a:t>
            </a:r>
            <a:r>
              <a:rPr lang="en-US" sz="2400" dirty="0" smtClean="0"/>
              <a:t> thought* to </a:t>
            </a:r>
            <a:r>
              <a:rPr lang="en-US" sz="2400" dirty="0" smtClean="0">
                <a:solidFill>
                  <a:schemeClr val="tx2"/>
                </a:solidFill>
              </a:rPr>
              <a:t>distribute</a:t>
            </a:r>
            <a:r>
              <a:rPr lang="en-US" sz="2400" dirty="0" smtClean="0"/>
              <a:t> density and pressure by </a:t>
            </a:r>
            <a:r>
              <a:rPr lang="en-US" sz="2400" dirty="0">
                <a:solidFill>
                  <a:schemeClr val="tx2"/>
                </a:solidFill>
              </a:rPr>
              <a:t>fluid viscosity</a:t>
            </a:r>
            <a:r>
              <a:rPr lang="en-US" sz="2400" dirty="0"/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792371" y="2489445"/>
                <a:ext cx="19800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Sxy</m:t>
                    </m:r>
                    <m:r>
                      <m:rPr>
                        <m:nor/>
                      </m:rPr>
                      <a:rPr lang="en-US" dirty="0"/>
                      <m:t> =  </m:t>
                    </m:r>
                    <m:r>
                      <a:rPr lang="en-US" i="1" dirty="0" smtClean="0">
                        <a:latin typeface="Cambria Math"/>
                        <a:sym typeface="Symbol"/>
                      </a:rPr>
                      <m:t></m:t>
                    </m:r>
                  </m:oMath>
                </a14:m>
                <a:r>
                  <a:rPr lang="en-US" dirty="0" smtClean="0"/>
                  <a:t> dV/dx    </a:t>
                </a:r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2371" y="2489445"/>
                <a:ext cx="1980029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615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264948" y="3253677"/>
                <a:ext cx="32244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sym typeface="Symbol"/>
                      </a:rPr>
                      <m:t>Assume</m:t>
                    </m:r>
                    <m:r>
                      <m:rPr>
                        <m:nor/>
                      </m:rPr>
                      <a:rPr lang="en-US" b="0" i="0" smtClean="0">
                        <a:latin typeface="+mn-lt"/>
                        <a:sym typeface="Symbol"/>
                      </a:rPr>
                      <m:t>  </m:t>
                    </m:r>
                    <m:r>
                      <m:rPr>
                        <m:nor/>
                      </m:rPr>
                      <a:rPr lang="en-US" dirty="0"/>
                      <m:t>Sxy</m:t>
                    </m:r>
                    <m:r>
                      <a:rPr lang="en-US" b="0" i="1" dirty="0" smtClean="0">
                        <a:latin typeface="Cambria Math"/>
                      </a:rPr>
                      <m:t>= 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/>
                        <a:sym typeface="Symbol"/>
                      </a:rPr>
                      <m:t>P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1 −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/>
                        <a:sym typeface="Symbol"/>
                      </a:rPr>
                      <m:t>P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2  ?</m:t>
                    </m:r>
                  </m:oMath>
                </a14:m>
                <a:r>
                  <a:rPr lang="en-US" dirty="0" smtClean="0">
                    <a:latin typeface="+mn-lt"/>
                  </a:rPr>
                  <a:t> </a:t>
                </a:r>
                <a:endParaRPr lang="en-US" dirty="0">
                  <a:latin typeface="+mn-lt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4948" y="3253677"/>
                <a:ext cx="3224409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692988" y="4167933"/>
                <a:ext cx="2421778" cy="5335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Thickness dx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sym typeface="Symbol"/>
                          </a:rPr>
                          <m:t></m:t>
                        </m:r>
                      </m:num>
                      <m:den>
                        <m:r>
                          <a:rPr lang="en-US" i="1">
                            <a:latin typeface="Cambria Math"/>
                            <a:sym typeface="Symbol"/>
                          </a:rPr>
                          <m:t>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/</m:t>
                    </m:r>
                    <m:sSub>
                      <m:sSubPr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  <a:sym typeface="Symbol"/>
                          </a:rPr>
                          <m:t>V</m:t>
                        </m:r>
                      </m:e>
                      <m:sub>
                        <m:r>
                          <a:rPr lang="en-US">
                            <a:latin typeface="Cambria Math"/>
                            <a:sym typeface="Symbol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2988" y="4167933"/>
                <a:ext cx="2421778" cy="533544"/>
              </a:xfrm>
              <a:prstGeom prst="rect">
                <a:avLst/>
              </a:prstGeom>
              <a:blipFill rotWithShape="1">
                <a:blip r:embed="rId5"/>
                <a:stretch>
                  <a:fillRect l="-2267"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81600" y="2863768"/>
                <a:ext cx="3118918" cy="417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sym typeface="Symbol"/>
                      </a:rPr>
                      <m:t>Momentum</m:t>
                    </m:r>
                    <m:r>
                      <a:rPr lang="en-US" b="0" i="0" smtClean="0">
                        <a:latin typeface="Cambria Math"/>
                        <a:sym typeface="Symbol"/>
                      </a:rPr>
                      <m:t> 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/>
                        <a:sym typeface="Symbol"/>
                      </a:rPr>
                      <m:t>P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1 −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/>
                        <a:sym typeface="Symbol"/>
                      </a:rPr>
                      <m:t>P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2</m:t>
                    </m:r>
                  </m:oMath>
                </a14:m>
                <a:r>
                  <a:rPr lang="en-US" dirty="0" smtClean="0">
                    <a:latin typeface="+mn-lt"/>
                  </a:rPr>
                  <a:t> </a:t>
                </a:r>
                <a:r>
                  <a:rPr lang="en-US" dirty="0" smtClean="0">
                    <a:latin typeface="+mn-lt"/>
                    <a:sym typeface="Symbol"/>
                  </a:rPr>
                  <a:t></a:t>
                </a:r>
                <a:r>
                  <a:rPr lang="en-US" dirty="0" smtClean="0">
                    <a:latin typeface="+mn-lt"/>
                  </a:rPr>
                  <a:t> </a:t>
                </a:r>
                <a:r>
                  <a:rPr lang="en-US" dirty="0" smtClean="0">
                    <a:latin typeface="+mn-lt"/>
                    <a:sym typeface="Symbol"/>
                  </a:rPr>
                  <a:t>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/>
                            <a:sym typeface="Symbol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sym typeface="Symbol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sym typeface="Symbol"/>
                              </a:rPr>
                              <m:t>1</m:t>
                            </m:r>
                          </m:sub>
                        </m:sSub>
                      </m:e>
                      <m:sub/>
                      <m:sup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 smtClean="0">
                    <a:latin typeface="+mn-lt"/>
                  </a:rPr>
                  <a:t>   </a:t>
                </a:r>
                <a:endParaRPr lang="en-US" dirty="0">
                  <a:latin typeface="+mn-lt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2863768"/>
                <a:ext cx="3118918" cy="417935"/>
              </a:xfrm>
              <a:prstGeom prst="rect">
                <a:avLst/>
              </a:prstGeom>
              <a:blipFill rotWithShape="1">
                <a:blip r:embed="rId6"/>
                <a:stretch>
                  <a:fillRect t="-4412" b="-14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867400" y="3671455"/>
                <a:ext cx="2406326" cy="417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ym typeface="Symbol"/>
                  </a:rPr>
                  <a:t>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  <a:sym typeface="Symbol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  <a:sym typeface="Symbol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/>
                                <a:sym typeface="Symbol"/>
                              </a:rPr>
                              <m:t>V</m:t>
                            </m:r>
                          </m:e>
                          <m:sub>
                            <m:r>
                              <a:rPr lang="en-US" i="0">
                                <a:latin typeface="Cambria Math"/>
                                <a:sym typeface="Symbol"/>
                              </a:rPr>
                              <m:t>1</m:t>
                            </m:r>
                          </m:sub>
                        </m:sSub>
                      </m:e>
                      <m:sub/>
                      <m:sup>
                        <m:r>
                          <a:rPr lang="en-US" i="0">
                            <a:latin typeface="Cambria Math"/>
                            <a:sym typeface="Symbol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 smtClean="0">
                    <a:latin typeface="+mn-lt"/>
                  </a:rPr>
                  <a:t> = </a:t>
                </a:r>
                <a:r>
                  <a:rPr lang="en-US" dirty="0" smtClean="0">
                    <a:latin typeface="+mn-lt"/>
                    <a:sym typeface="Symbol"/>
                  </a:rPr>
                  <a:t> </a:t>
                </a:r>
                <a:r>
                  <a:rPr lang="en-US" dirty="0" smtClean="0">
                    <a:sym typeface="Symbol"/>
                  </a:rPr>
                  <a:t>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sym typeface="Symbol"/>
                          </a:rPr>
                          <m:t>V</m:t>
                        </m:r>
                      </m:e>
                      <m:sub>
                        <m:r>
                          <a:rPr lang="en-US" b="0" i="0" smtClean="0">
                            <a:latin typeface="Cambria Math"/>
                            <a:sym typeface="Symbol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100" dirty="0" smtClean="0">
                    <a:sym typeface="Symbol"/>
                  </a:rPr>
                  <a:t> </a:t>
                </a:r>
                <a:r>
                  <a:rPr lang="en-US" dirty="0" smtClean="0">
                    <a:sym typeface="Symbol"/>
                  </a:rPr>
                  <a:t>/</a:t>
                </a:r>
                <a:r>
                  <a:rPr lang="en-US" dirty="0">
                    <a:sym typeface="Symbol"/>
                  </a:rPr>
                  <a:t>dx</a:t>
                </a:r>
                <a:r>
                  <a:rPr lang="en-US" dirty="0" smtClean="0">
                    <a:latin typeface="+mn-lt"/>
                  </a:rPr>
                  <a:t>   </a:t>
                </a:r>
                <a:endParaRPr lang="en-US" dirty="0">
                  <a:latin typeface="+mn-lt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671455"/>
                <a:ext cx="2406326" cy="417935"/>
              </a:xfrm>
              <a:prstGeom prst="rect">
                <a:avLst/>
              </a:prstGeom>
              <a:blipFill rotWithShape="1">
                <a:blip r:embed="rId7"/>
                <a:stretch>
                  <a:fillRect l="-2284" t="-4348" b="-14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oup 42"/>
          <p:cNvGrpSpPr/>
          <p:nvPr/>
        </p:nvGrpSpPr>
        <p:grpSpPr>
          <a:xfrm>
            <a:off x="660693" y="2350945"/>
            <a:ext cx="4241654" cy="3594518"/>
            <a:chOff x="736893" y="2710934"/>
            <a:chExt cx="4241654" cy="3594518"/>
          </a:xfrm>
        </p:grpSpPr>
        <p:sp>
          <p:nvSpPr>
            <p:cNvPr id="5" name="Rectangle 4"/>
            <p:cNvSpPr/>
            <p:nvPr/>
          </p:nvSpPr>
          <p:spPr>
            <a:xfrm>
              <a:off x="736893" y="5659121"/>
              <a:ext cx="398750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 *R</a:t>
              </a:r>
              <a:r>
                <a:rPr lang="en-US" dirty="0"/>
                <a:t>. A. Granger, </a:t>
              </a:r>
              <a:r>
                <a:rPr lang="en-US" i="1" dirty="0"/>
                <a:t>Fluid </a:t>
              </a:r>
              <a:r>
                <a:rPr lang="en-US" i="1" dirty="0" smtClean="0"/>
                <a:t>Mechanics</a:t>
              </a:r>
              <a:endParaRPr lang="en-US" dirty="0" smtClean="0"/>
            </a:p>
            <a:p>
              <a:r>
                <a:rPr lang="en-US" dirty="0" smtClean="0"/>
                <a:t> Dover </a:t>
              </a:r>
              <a:r>
                <a:rPr lang="en-US" dirty="0"/>
                <a:t>Publications, New York, </a:t>
              </a:r>
              <a:r>
                <a:rPr lang="en-US" dirty="0" smtClean="0">
                  <a:solidFill>
                    <a:schemeClr val="tx2"/>
                  </a:solidFill>
                </a:rPr>
                <a:t>1985</a:t>
              </a:r>
              <a:r>
                <a:rPr lang="en-US" dirty="0"/>
                <a:t>. 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159147" y="3385066"/>
              <a:ext cx="1143000" cy="1447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2311547" y="3080266"/>
              <a:ext cx="9906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 flipH="1">
              <a:off x="2249634" y="5137666"/>
              <a:ext cx="9906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1362511" y="4299466"/>
              <a:ext cx="6096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1320947" y="3842266"/>
              <a:ext cx="6096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3606947" y="4299466"/>
              <a:ext cx="6096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H="1">
              <a:off x="3530747" y="3847028"/>
              <a:ext cx="6096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2436670" y="2710934"/>
              <a:ext cx="8035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Sxy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396836" y="5105400"/>
              <a:ext cx="8035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Sxy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63747" y="4082534"/>
              <a:ext cx="8035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V</a:t>
              </a:r>
              <a:r>
                <a:rPr lang="en-US" sz="1100" dirty="0" err="1" smtClean="0"/>
                <a:t>1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74983" y="4158734"/>
              <a:ext cx="8035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sz="1100" dirty="0"/>
                <a:t>2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22183" y="3613666"/>
              <a:ext cx="8035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P</a:t>
              </a:r>
              <a:r>
                <a:rPr lang="en-US" sz="1100" dirty="0" err="1" smtClean="0"/>
                <a:t>1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98783" y="3662362"/>
              <a:ext cx="8035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P</a:t>
              </a:r>
              <a:r>
                <a:rPr lang="en-US" sz="1100" dirty="0" err="1" smtClean="0"/>
                <a:t>2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286000" y="3821668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Shock</a:t>
              </a:r>
              <a:endParaRPr lang="en-US" dirty="0"/>
            </a:p>
          </p:txBody>
        </p:sp>
        <p:cxnSp>
          <p:nvCxnSpPr>
            <p:cNvPr id="35" name="Straight Arrow Connector 34"/>
            <p:cNvCxnSpPr/>
            <p:nvPr/>
          </p:nvCxnSpPr>
          <p:spPr bwMode="auto">
            <a:xfrm rot="5400000" flipH="1">
              <a:off x="2959247" y="3649623"/>
              <a:ext cx="9906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 rot="16200000" flipH="1" flipV="1">
              <a:off x="1511448" y="4566166"/>
              <a:ext cx="9906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4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5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615101" y="4777677"/>
            <a:ext cx="3238150" cy="947180"/>
            <a:chOff x="5615101" y="4777677"/>
            <a:chExt cx="3238150" cy="947180"/>
          </a:xfrm>
        </p:grpSpPr>
        <p:grpSp>
          <p:nvGrpSpPr>
            <p:cNvPr id="44" name="Group 43"/>
            <p:cNvGrpSpPr/>
            <p:nvPr/>
          </p:nvGrpSpPr>
          <p:grpSpPr>
            <a:xfrm>
              <a:off x="5615101" y="4777677"/>
              <a:ext cx="3238150" cy="434001"/>
              <a:chOff x="5415838" y="4643735"/>
              <a:chExt cx="3238150" cy="43400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7251168" y="4643735"/>
                    <a:ext cx="1402820" cy="42774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err="1">
                        <a:latin typeface="+mn-lt"/>
                        <a:sym typeface="Symbol"/>
                      </a:rPr>
                      <a:t>s</a:t>
                    </a:r>
                    <a:r>
                      <a:rPr lang="en-US" sz="1400" dirty="0" err="1" smtClean="0">
                        <a:latin typeface="+mn-lt"/>
                        <a:sym typeface="Symbol"/>
                      </a:rPr>
                      <a:t>1</a:t>
                    </a:r>
                    <a:r>
                      <a:rPr lang="en-US" dirty="0" smtClean="0">
                        <a:latin typeface="+mn-lt"/>
                        <a:sym typeface="Symbol"/>
                      </a:rPr>
                      <a:t> = </a:t>
                    </a:r>
                    <a14:m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  <a:sym typeface="Symbol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0" smtClean="0">
                                <a:latin typeface="Cambria Math"/>
                                <a:sym typeface="Symbol"/>
                              </a:rPr>
                              <m:t>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  <a:sym typeface="Symbol"/>
                              </a:rPr>
                              <m:t>R</m:t>
                            </m:r>
                            <m:sSub>
                              <m:sSubPr>
                                <m:ctrlPr>
                                  <a:rPr lang="en-US" i="1" smtClean="0">
                                    <a:latin typeface="Cambria Math"/>
                                    <a:sym typeface="Symbol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  <a:sym typeface="Symbol"/>
                                  </a:rPr>
                                  <m:t>T</m:t>
                                </m:r>
                              </m:e>
                              <m:sub>
                                <m:r>
                                  <a:rPr lang="en-US" b="0" i="0" smtClean="0">
                                    <a:latin typeface="Cambria Math"/>
                                    <a:sym typeface="Symbol"/>
                                  </a:rPr>
                                  <m:t>1</m:t>
                                </m:r>
                              </m:sub>
                            </m:sSub>
                          </m:e>
                        </m:rad>
                      </m:oMath>
                    </a14:m>
                    <a:r>
                      <a:rPr lang="en-US" dirty="0" smtClean="0">
                        <a:latin typeface="+mn-lt"/>
                      </a:rPr>
                      <a:t> </a:t>
                    </a:r>
                    <a:endParaRPr lang="en-US" dirty="0"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30" name="TextBox 2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51168" y="4643735"/>
                    <a:ext cx="1402820" cy="427746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l="-3478" b="-1714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1" name="TextBox 30"/>
              <p:cNvSpPr txBox="1"/>
              <p:nvPr/>
            </p:nvSpPr>
            <p:spPr>
              <a:xfrm>
                <a:off x="5415838" y="4708404"/>
                <a:ext cx="15296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ym typeface="Symbol"/>
                  </a:rPr>
                  <a:t> </a:t>
                </a:r>
                <a:r>
                  <a:rPr lang="en-US" dirty="0" err="1" smtClean="0">
                    <a:sym typeface="Symbol"/>
                  </a:rPr>
                  <a:t>V</a:t>
                </a:r>
                <a:r>
                  <a:rPr lang="en-US" sz="1050" dirty="0" err="1" smtClean="0">
                    <a:sym typeface="Symbol"/>
                  </a:rPr>
                  <a:t>1</a:t>
                </a:r>
                <a:r>
                  <a:rPr lang="en-US" sz="1050" dirty="0" smtClean="0">
                    <a:sym typeface="Symbol"/>
                  </a:rPr>
                  <a:t>  =  </a:t>
                </a:r>
                <a:r>
                  <a:rPr lang="en-US" dirty="0" err="1" smtClean="0">
                    <a:sym typeface="Symbol"/>
                  </a:rPr>
                  <a:t>M</a:t>
                </a:r>
                <a:r>
                  <a:rPr lang="en-US" sz="1400" dirty="0" err="1" smtClean="0">
                    <a:sym typeface="Symbol"/>
                  </a:rPr>
                  <a:t>1</a:t>
                </a:r>
                <a:r>
                  <a:rPr lang="en-US" dirty="0" smtClean="0">
                    <a:sym typeface="Symbol"/>
                  </a:rPr>
                  <a:t> </a:t>
                </a:r>
                <a:r>
                  <a:rPr lang="en-US" sz="1400" dirty="0" err="1" smtClean="0">
                    <a:latin typeface="+mn-lt"/>
                    <a:sym typeface="Symbol"/>
                  </a:rPr>
                  <a:t>S1</a:t>
                </a:r>
                <a:endParaRPr lang="en-US" sz="1400" dirty="0">
                  <a:latin typeface="+mn-lt"/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5933866" y="5355525"/>
              <a:ext cx="2421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s1</a:t>
              </a:r>
              <a:r>
                <a:rPr lang="en-US" dirty="0" smtClean="0"/>
                <a:t> =  Sonic velocity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0809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5" grpId="0"/>
      <p:bldP spid="26" grpId="0"/>
      <p:bldP spid="32" grpId="0"/>
      <p:bldP spid="29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Summary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477000"/>
            <a:ext cx="81534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Pressure, Energy, Temperature, Extreme Rates (PETER – 2016) St. </a:t>
            </a:r>
            <a:r>
              <a:rPr lang="en-US" altLang="zh-TW" dirty="0" err="1" smtClean="0"/>
              <a:t>Malo</a:t>
            </a:r>
            <a:r>
              <a:rPr lang="en-US" altLang="zh-TW" dirty="0" smtClean="0"/>
              <a:t>, 29 May – 4 June, 2016</a:t>
            </a:r>
            <a:endParaRPr lang="en-US" altLang="zh-TW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747429"/>
              </p:ext>
            </p:extLst>
          </p:nvPr>
        </p:nvGraphicFramePr>
        <p:xfrm>
          <a:off x="2225877" y="2057400"/>
          <a:ext cx="49530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1"/>
              <p:cNvSpPr txBox="1"/>
              <p:nvPr/>
            </p:nvSpPr>
            <p:spPr>
              <a:xfrm>
                <a:off x="5410200" y="3657600"/>
                <a:ext cx="819150" cy="436273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200" b="0" i="0">
                          <a:latin typeface="Cambria Math"/>
                        </a:rPr>
                        <m:t>d</m:t>
                      </m:r>
                      <m:r>
                        <a:rPr lang="en-US" sz="1200" b="0" i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200" b="0" i="0">
                              <a:latin typeface="Cambria Math"/>
                              <a:sym typeface="Symbol"/>
                            </a:rPr>
                            <m:t></m:t>
                          </m:r>
                        </m:num>
                        <m:den>
                          <m:sSub>
                            <m:sSubPr>
                              <m:ctrlPr>
                                <a:rPr lang="en-US" sz="1200" b="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>
                                  <a:latin typeface="Cambria Math"/>
                                  <a:sym typeface="Symbol"/>
                                </a:rPr>
                                <m:t></m:t>
                              </m:r>
                              <m:r>
                                <m:rPr>
                                  <m:sty m:val="p"/>
                                </m:rPr>
                                <a:rPr lang="en-US" sz="1200" b="0" i="0">
                                  <a:latin typeface="Cambria Math"/>
                                </a:rPr>
                                <m:t>V</m:t>
                              </m:r>
                            </m:e>
                            <m:sub>
                              <m:r>
                                <a:rPr lang="en-US" sz="1200" b="0" i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200" i="0" dirty="0"/>
              </a:p>
            </p:txBody>
          </p:sp>
        </mc:Choice>
        <mc:Fallback xmlns="">
          <p:sp>
            <p:nvSpPr>
              <p:cNvPr id="6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657600"/>
                <a:ext cx="819150" cy="43627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 bwMode="auto">
          <a:xfrm flipH="1">
            <a:off x="5334000" y="3875737"/>
            <a:ext cx="152400" cy="28234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>
          <a:xfrm>
            <a:off x="304800" y="5123488"/>
            <a:ext cx="88505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For ideal </a:t>
            </a:r>
            <a:r>
              <a:rPr lang="en-US" sz="2400" dirty="0" smtClean="0">
                <a:solidFill>
                  <a:schemeClr val="tx2"/>
                </a:solidFill>
              </a:rPr>
              <a:t>monatomic</a:t>
            </a:r>
            <a:r>
              <a:rPr lang="en-US" sz="2400" dirty="0" smtClean="0"/>
              <a:t> </a:t>
            </a:r>
            <a:r>
              <a:rPr lang="en-US" sz="2400" dirty="0"/>
              <a:t>gases </a:t>
            </a:r>
            <a:r>
              <a:rPr lang="en-US" sz="2400" dirty="0" smtClean="0"/>
              <a:t>at </a:t>
            </a:r>
            <a:r>
              <a:rPr lang="en-US" sz="2400" dirty="0" err="1" smtClean="0"/>
              <a:t>T</a:t>
            </a:r>
            <a:r>
              <a:rPr lang="en-US" sz="1400" dirty="0" err="1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= 300 K having specific heat ratio </a:t>
            </a:r>
            <a:r>
              <a:rPr lang="en-US" sz="2400" dirty="0">
                <a:sym typeface="Symbol"/>
              </a:rPr>
              <a:t></a:t>
            </a:r>
            <a:r>
              <a:rPr lang="en-US" sz="2400" dirty="0"/>
              <a:t> = 7/5, the </a:t>
            </a:r>
            <a:r>
              <a:rPr lang="en-US" sz="2400" dirty="0" smtClean="0"/>
              <a:t>shock </a:t>
            </a:r>
            <a:r>
              <a:rPr lang="en-US" sz="2400" dirty="0"/>
              <a:t>wave temperature </a:t>
            </a:r>
            <a:r>
              <a:rPr lang="en-US" sz="2400" dirty="0" smtClean="0"/>
              <a:t>at </a:t>
            </a:r>
            <a:r>
              <a:rPr lang="en-US" sz="2400" dirty="0"/>
              <a:t>Mach 10 is </a:t>
            </a:r>
            <a:r>
              <a:rPr lang="en-US" sz="2400" dirty="0" smtClean="0">
                <a:solidFill>
                  <a:schemeClr val="tx2"/>
                </a:solidFill>
              </a:rPr>
              <a:t>6500 K</a:t>
            </a:r>
            <a:r>
              <a:rPr lang="en-US" sz="2400" dirty="0" smtClean="0"/>
              <a:t>.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600200" y="5061143"/>
            <a:ext cx="66564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For </a:t>
            </a:r>
            <a:r>
              <a:rPr lang="en-US" sz="2400" dirty="0" smtClean="0">
                <a:solidFill>
                  <a:schemeClr val="tx2"/>
                </a:solidFill>
              </a:rPr>
              <a:t>air</a:t>
            </a:r>
            <a:r>
              <a:rPr lang="en-US" sz="2400" dirty="0" smtClean="0"/>
              <a:t> </a:t>
            </a:r>
            <a:r>
              <a:rPr lang="en-US" sz="2400" dirty="0"/>
              <a:t> </a:t>
            </a:r>
            <a:r>
              <a:rPr lang="en-US" sz="2400" dirty="0" smtClean="0"/>
              <a:t>at M = 10</a:t>
            </a:r>
          </a:p>
          <a:p>
            <a:pPr algn="ctr"/>
            <a:r>
              <a:rPr lang="en-US" sz="2400" dirty="0" smtClean="0"/>
              <a:t>the </a:t>
            </a:r>
            <a:r>
              <a:rPr lang="en-US" sz="2400" dirty="0"/>
              <a:t>shock wave thickness </a:t>
            </a:r>
            <a:r>
              <a:rPr lang="en-US" sz="2400" dirty="0">
                <a:solidFill>
                  <a:schemeClr val="tx2"/>
                </a:solidFill>
              </a:rPr>
              <a:t>d = 6 nm.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301449" y="2419560"/>
                <a:ext cx="2801856" cy="4614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100" b="0" i="0" smtClean="0">
                          <a:latin typeface="Cambria Math"/>
                        </a:rPr>
                        <m:t>T</m:t>
                      </m:r>
                      <m:r>
                        <a:rPr lang="en-US" sz="1100" b="0" i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1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100" b="0" i="0" smtClean="0">
                              <a:latin typeface="Cambria Math"/>
                            </a:rPr>
                            <m:t>T</m:t>
                          </m:r>
                        </m:e>
                        <m:sub>
                          <m:r>
                            <a:rPr lang="en-US" sz="1100" b="0" i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US" sz="1100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{"/>
                              <m:endChr m:val="}"/>
                              <m:ctrlPr>
                                <a:rPr lang="en-US" sz="11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100" i="0">
                                  <a:latin typeface="Cambria Math"/>
                                  <a:sym typeface="Symbol"/>
                                </a:rPr>
                                <m:t></m:t>
                              </m:r>
                              <m:sSup>
                                <m:sSupPr>
                                  <m:ctrlPr>
                                    <a:rPr lang="en-US" sz="1100" i="1">
                                      <a:latin typeface="Cambria Math"/>
                                      <a:sym typeface="Symbol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100" i="0">
                                      <a:latin typeface="Cambria Math"/>
                                      <a:sym typeface="Symbol"/>
                                    </a:rPr>
                                    <m:t>M</m:t>
                                  </m:r>
                                </m:e>
                                <m:sup>
                                  <m:r>
                                    <a:rPr lang="en-US" sz="1100" i="0">
                                      <a:latin typeface="Cambria Math"/>
                                      <a:sym typeface="Symbol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100" i="0">
                                  <a:latin typeface="Cambria Math"/>
                                  <a:sym typeface="Symbol"/>
                                </a:rPr>
                                <m:t>−½</m:t>
                              </m:r>
                              <m:d>
                                <m:dPr>
                                  <m:ctrlPr>
                                    <a:rPr lang="en-US" sz="1100" i="1">
                                      <a:latin typeface="Cambria Math"/>
                                      <a:sym typeface="Symbol"/>
                                    </a:rPr>
                                  </m:ctrlPr>
                                </m:dPr>
                                <m:e>
                                  <m:r>
                                    <a:rPr lang="en-US" sz="1100" i="0">
                                      <a:latin typeface="Cambria Math"/>
                                      <a:sym typeface="Symbol"/>
                                    </a:rPr>
                                    <m:t>−1</m:t>
                                  </m:r>
                                </m:e>
                              </m:d>
                            </m:e>
                          </m:d>
                          <m:d>
                            <m:dPr>
                              <m:begChr m:val="{"/>
                              <m:endChr m:val="}"/>
                              <m:ctrlPr>
                                <a:rPr lang="en-US" sz="11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100" b="0" i="0" smtClean="0">
                                  <a:latin typeface="Cambria Math"/>
                                </a:rPr>
                                <m:t>½</m:t>
                              </m:r>
                              <m:d>
                                <m:dPr>
                                  <m:ctrlPr>
                                    <a:rPr lang="en-US" sz="11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100" b="0" i="0" smtClean="0">
                                      <a:latin typeface="Cambria Math"/>
                                      <a:sym typeface="Symbol"/>
                                    </a:rPr>
                                    <m:t>−1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en-US" sz="11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100" b="0" i="0" smtClean="0">
                                      <a:latin typeface="Cambria Math"/>
                                    </a:rPr>
                                    <m:t>M</m:t>
                                  </m:r>
                                </m:e>
                                <m:sup>
                                  <m:r>
                                    <a:rPr lang="en-US" sz="1100" b="0" i="0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100" b="0" i="0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US" sz="1100" b="0" i="0" smtClean="0">
                              <a:latin typeface="Cambria Math"/>
                            </a:rPr>
                            <m:t>¼</m:t>
                          </m:r>
                          <m:sSup>
                            <m:sSupPr>
                              <m:ctrlPr>
                                <a:rPr lang="en-US" sz="11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1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100" b="0" i="0" smtClean="0">
                                      <a:latin typeface="Cambria Math"/>
                                      <a:sym typeface="Symbol"/>
                                    </a:rPr>
                                    <m:t>+1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100" b="0" i="0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1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1100" b="0" i="0" smtClean="0">
                                  <a:latin typeface="Cambria Math"/>
                                </a:rPr>
                                <m:t>M</m:t>
                              </m:r>
                            </m:e>
                            <m:sup>
                              <m:r>
                                <a:rPr lang="en-US" sz="1100" b="0" i="0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1449" y="2419560"/>
                <a:ext cx="2801856" cy="46140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44041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50" y="228600"/>
            <a:ext cx="7772400" cy="1143000"/>
          </a:xfrm>
        </p:spPr>
        <p:txBody>
          <a:bodyPr/>
          <a:lstStyle/>
          <a:p>
            <a:r>
              <a:rPr lang="en-US" dirty="0" smtClean="0"/>
              <a:t>   Problem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77000"/>
            <a:ext cx="83439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smtClean="0">
                <a:solidFill>
                  <a:srgbClr val="FFFF00"/>
                </a:solidFill>
              </a:rPr>
              <a:t>Pressure, Energy, Temperature, Extreme Rates (PETER – 2016) St. Malo, 29 May – 4 June, 2016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438400" y="3048000"/>
            <a:ext cx="2057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7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45342" y="1016377"/>
            <a:ext cx="82677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400" dirty="0"/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QM</a:t>
            </a:r>
            <a:r>
              <a:rPr lang="en-US" sz="2400" dirty="0" smtClean="0"/>
              <a:t> </a:t>
            </a:r>
            <a:r>
              <a:rPr lang="en-US" sz="2400" dirty="0"/>
              <a:t>and not classical physics </a:t>
            </a:r>
            <a:r>
              <a:rPr lang="en-US" sz="2400" dirty="0" smtClean="0">
                <a:solidFill>
                  <a:schemeClr val="tx2"/>
                </a:solidFill>
              </a:rPr>
              <a:t>governs</a:t>
            </a:r>
            <a:r>
              <a:rPr lang="en-US" sz="2400" dirty="0" smtClean="0"/>
              <a:t> </a:t>
            </a:r>
            <a:r>
              <a:rPr lang="en-US" sz="2400" dirty="0"/>
              <a:t>the </a:t>
            </a:r>
            <a:r>
              <a:rPr lang="en-US" sz="2400" dirty="0">
                <a:solidFill>
                  <a:schemeClr val="tx2"/>
                </a:solidFill>
              </a:rPr>
              <a:t>temperatures </a:t>
            </a:r>
            <a:r>
              <a:rPr lang="en-US" sz="2400" dirty="0"/>
              <a:t>produced in the</a:t>
            </a:r>
            <a:r>
              <a:rPr lang="en-US" sz="2400" dirty="0">
                <a:solidFill>
                  <a:schemeClr val="tx2"/>
                </a:solidFill>
              </a:rPr>
              <a:t> nanoscale </a:t>
            </a:r>
            <a:r>
              <a:rPr lang="en-US" sz="2400" dirty="0"/>
              <a:t>shock thickness</a:t>
            </a:r>
            <a:r>
              <a:rPr lang="en-US" sz="2400" dirty="0" smtClean="0"/>
              <a:t>.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QM </a:t>
            </a:r>
            <a:r>
              <a:rPr lang="en-US" sz="2400" dirty="0"/>
              <a:t>=</a:t>
            </a:r>
            <a:r>
              <a:rPr lang="en-US" sz="2400" dirty="0" smtClean="0"/>
              <a:t> </a:t>
            </a:r>
            <a:r>
              <a:rPr lang="en-US" sz="2400" dirty="0"/>
              <a:t>quantum mechanics. </a:t>
            </a:r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In </a:t>
            </a:r>
            <a:r>
              <a:rPr lang="en-US" sz="2400" dirty="0"/>
              <a:t>fact, </a:t>
            </a:r>
            <a:r>
              <a:rPr lang="en-US" sz="2400" dirty="0">
                <a:solidFill>
                  <a:schemeClr val="tx2"/>
                </a:solidFill>
              </a:rPr>
              <a:t>QM</a:t>
            </a:r>
            <a:r>
              <a:rPr lang="en-US" sz="2400" dirty="0"/>
              <a:t> given by the </a:t>
            </a:r>
            <a:r>
              <a:rPr lang="en-US" sz="2400" dirty="0">
                <a:solidFill>
                  <a:schemeClr val="tx2"/>
                </a:solidFill>
              </a:rPr>
              <a:t>Planck law </a:t>
            </a:r>
            <a:r>
              <a:rPr lang="en-US" sz="2400" dirty="0"/>
              <a:t>precludes any </a:t>
            </a:r>
            <a:r>
              <a:rPr lang="en-US" sz="2400" dirty="0">
                <a:solidFill>
                  <a:schemeClr val="tx2"/>
                </a:solidFill>
              </a:rPr>
              <a:t>temperature increase</a:t>
            </a:r>
            <a:r>
              <a:rPr lang="en-US" sz="2400" dirty="0"/>
              <a:t>, let alone 10,000 K because the </a:t>
            </a:r>
            <a:r>
              <a:rPr lang="en-US" sz="2400" dirty="0">
                <a:solidFill>
                  <a:schemeClr val="tx2"/>
                </a:solidFill>
              </a:rPr>
              <a:t>heat capacity </a:t>
            </a:r>
            <a:r>
              <a:rPr lang="en-US" sz="2400" dirty="0"/>
              <a:t>of the atom </a:t>
            </a:r>
            <a:r>
              <a:rPr lang="en-US" sz="2400" dirty="0">
                <a:solidFill>
                  <a:schemeClr val="tx2"/>
                </a:solidFill>
              </a:rPr>
              <a:t>vanishes</a:t>
            </a:r>
            <a:r>
              <a:rPr lang="en-US" sz="2400" dirty="0"/>
              <a:t> through the </a:t>
            </a:r>
            <a:r>
              <a:rPr lang="en-US" sz="2400" dirty="0" smtClean="0"/>
              <a:t>shock thickness.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Therefore </a:t>
            </a:r>
            <a:r>
              <a:rPr lang="en-US" sz="2400" dirty="0">
                <a:solidFill>
                  <a:schemeClr val="tx2"/>
                </a:solidFill>
              </a:rPr>
              <a:t>high shock temperatures </a:t>
            </a:r>
            <a:r>
              <a:rPr lang="en-US" sz="2400" dirty="0"/>
              <a:t>based on </a:t>
            </a:r>
            <a:r>
              <a:rPr lang="en-US" sz="2400" dirty="0">
                <a:solidFill>
                  <a:schemeClr val="tx2"/>
                </a:solidFill>
              </a:rPr>
              <a:t>thermodynamics</a:t>
            </a:r>
            <a:r>
              <a:rPr lang="en-US" sz="2400" dirty="0"/>
              <a:t> calculations or inferred from </a:t>
            </a:r>
            <a:r>
              <a:rPr lang="en-US" sz="2400" dirty="0">
                <a:solidFill>
                  <a:schemeClr val="tx2"/>
                </a:solidFill>
              </a:rPr>
              <a:t>spectroscopy </a:t>
            </a:r>
            <a:r>
              <a:rPr lang="en-US" sz="2400" dirty="0"/>
              <a:t>have </a:t>
            </a:r>
            <a:r>
              <a:rPr lang="en-US" sz="2400" dirty="0">
                <a:solidFill>
                  <a:schemeClr val="tx2"/>
                </a:solidFill>
              </a:rPr>
              <a:t>no meaning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8949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QM Interpretation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477000"/>
            <a:ext cx="80010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Pressure, Energy, Temperature, Extreme Rates (PETER – 2016) St. </a:t>
            </a:r>
            <a:r>
              <a:rPr lang="en-US" altLang="zh-TW" dirty="0" err="1" smtClean="0"/>
              <a:t>Malo</a:t>
            </a:r>
            <a:r>
              <a:rPr lang="en-US" altLang="zh-TW" dirty="0" smtClean="0"/>
              <a:t>, 29 May – 4 June, 2016</a:t>
            </a:r>
            <a:endParaRPr lang="en-US" altLang="zh-TW" dirty="0"/>
          </a:p>
        </p:txBody>
      </p:sp>
      <p:sp>
        <p:nvSpPr>
          <p:cNvPr id="69" name="Rectangle 68"/>
          <p:cNvSpPr/>
          <p:nvPr/>
        </p:nvSpPr>
        <p:spPr>
          <a:xfrm>
            <a:off x="533400" y="1143000"/>
            <a:ext cx="80771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Compression</a:t>
            </a:r>
            <a:r>
              <a:rPr lang="en-US" sz="2400" dirty="0" smtClean="0"/>
              <a:t> of molecules in shock waves </a:t>
            </a:r>
            <a:r>
              <a:rPr lang="en-US" sz="2400" dirty="0" smtClean="0">
                <a:solidFill>
                  <a:schemeClr val="tx2"/>
                </a:solidFill>
              </a:rPr>
              <a:t>does not increase</a:t>
            </a:r>
            <a:r>
              <a:rPr lang="en-US" sz="2400" dirty="0" smtClean="0"/>
              <a:t> gas </a:t>
            </a:r>
            <a:r>
              <a:rPr lang="en-US" sz="2400" dirty="0" smtClean="0">
                <a:solidFill>
                  <a:schemeClr val="tx2"/>
                </a:solidFill>
              </a:rPr>
              <a:t>temperature !!!</a:t>
            </a:r>
            <a:r>
              <a:rPr lang="en-US" sz="2400" dirty="0" smtClean="0"/>
              <a:t> 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2400" dirty="0" smtClean="0"/>
              <a:t>Instead, </a:t>
            </a:r>
            <a:r>
              <a:rPr lang="en-US" sz="2400" dirty="0" smtClean="0">
                <a:solidFill>
                  <a:schemeClr val="tx2"/>
                </a:solidFill>
              </a:rPr>
              <a:t>QED</a:t>
            </a:r>
            <a:r>
              <a:rPr lang="en-US" sz="2400" dirty="0" smtClean="0"/>
              <a:t> induces emission of </a:t>
            </a:r>
            <a:r>
              <a:rPr lang="en-US" sz="2400" dirty="0" smtClean="0">
                <a:solidFill>
                  <a:schemeClr val="tx2"/>
                </a:solidFill>
              </a:rPr>
              <a:t>EM</a:t>
            </a:r>
            <a:r>
              <a:rPr lang="en-US" sz="2400" dirty="0" smtClean="0"/>
              <a:t> radiation</a:t>
            </a:r>
            <a:endParaRPr lang="en-US" sz="2400" dirty="0"/>
          </a:p>
          <a:p>
            <a:pPr algn="ctr"/>
            <a:endParaRPr lang="en-US" sz="800" dirty="0" smtClean="0"/>
          </a:p>
          <a:p>
            <a:pPr algn="ctr"/>
            <a:endParaRPr lang="en-US" sz="800" dirty="0"/>
          </a:p>
        </p:txBody>
      </p:sp>
      <p:sp>
        <p:nvSpPr>
          <p:cNvPr id="70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8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202496" y="2630849"/>
            <a:ext cx="4980125" cy="2757052"/>
            <a:chOff x="2202496" y="2630849"/>
            <a:chExt cx="4980125" cy="2757052"/>
          </a:xfrm>
        </p:grpSpPr>
        <p:sp>
          <p:nvSpPr>
            <p:cNvPr id="66" name="TextBox 65"/>
            <p:cNvSpPr txBox="1"/>
            <p:nvPr/>
          </p:nvSpPr>
          <p:spPr>
            <a:xfrm>
              <a:off x="4199771" y="2849498"/>
              <a:ext cx="1143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ym typeface="Symbol"/>
                </a:rPr>
                <a:t>d</a:t>
              </a:r>
              <a:endParaRPr lang="en-US" sz="1600" dirty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2202496" y="2630849"/>
              <a:ext cx="4980125" cy="2757052"/>
              <a:chOff x="786537" y="2402553"/>
              <a:chExt cx="4980125" cy="2757052"/>
            </a:xfrm>
          </p:grpSpPr>
          <p:sp>
            <p:nvSpPr>
              <p:cNvPr id="53" name="Arc 52"/>
              <p:cNvSpPr/>
              <p:nvPr/>
            </p:nvSpPr>
            <p:spPr>
              <a:xfrm flipH="1">
                <a:off x="3622012" y="4009375"/>
                <a:ext cx="609600" cy="609601"/>
              </a:xfrm>
              <a:prstGeom prst="arc">
                <a:avLst>
                  <a:gd name="adj1" fmla="val 16200000"/>
                  <a:gd name="adj2" fmla="val 20481265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sp>
            <p:nvSpPr>
              <p:cNvPr id="54" name="Arc 53"/>
              <p:cNvSpPr/>
              <p:nvPr/>
            </p:nvSpPr>
            <p:spPr>
              <a:xfrm>
                <a:off x="2479012" y="4059149"/>
                <a:ext cx="609600" cy="609601"/>
              </a:xfrm>
              <a:prstGeom prst="arc">
                <a:avLst>
                  <a:gd name="adj1" fmla="val 16200000"/>
                  <a:gd name="adj2" fmla="val 20481265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sp>
            <p:nvSpPr>
              <p:cNvPr id="55" name="Arc 54"/>
              <p:cNvSpPr/>
              <p:nvPr/>
            </p:nvSpPr>
            <p:spPr>
              <a:xfrm flipH="1" flipV="1">
                <a:off x="3076585" y="3844948"/>
                <a:ext cx="621627" cy="621628"/>
              </a:xfrm>
              <a:prstGeom prst="arc">
                <a:avLst>
                  <a:gd name="adj1" fmla="val 16200000"/>
                  <a:gd name="adj2" fmla="val 20481265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786537" y="2402553"/>
                <a:ext cx="4980125" cy="2757052"/>
                <a:chOff x="2133600" y="2752725"/>
                <a:chExt cx="4980125" cy="2757052"/>
              </a:xfrm>
            </p:grpSpPr>
            <p:sp>
              <p:nvSpPr>
                <p:cNvPr id="48" name="Right Arrow 47"/>
                <p:cNvSpPr/>
                <p:nvPr/>
              </p:nvSpPr>
              <p:spPr>
                <a:xfrm>
                  <a:off x="3431685" y="3126796"/>
                  <a:ext cx="526473" cy="277091"/>
                </a:xfrm>
                <a:prstGeom prst="rightArrow">
                  <a:avLst/>
                </a:prstGeom>
                <a:solidFill>
                  <a:schemeClr val="tx2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lang="en-US" sz="1100"/>
                </a:p>
              </p:txBody>
            </p:sp>
            <p:sp>
              <p:nvSpPr>
                <p:cNvPr id="49" name="Right Arrow 48"/>
                <p:cNvSpPr/>
                <p:nvPr/>
              </p:nvSpPr>
              <p:spPr>
                <a:xfrm>
                  <a:off x="5485817" y="3140651"/>
                  <a:ext cx="484908" cy="263236"/>
                </a:xfrm>
                <a:prstGeom prst="rightArrow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lang="en-US" sz="1100"/>
                </a:p>
              </p:txBody>
            </p:sp>
            <p:grpSp>
              <p:nvGrpSpPr>
                <p:cNvPr id="50" name="Group 49"/>
                <p:cNvGrpSpPr/>
                <p:nvPr/>
              </p:nvGrpSpPr>
              <p:grpSpPr>
                <a:xfrm>
                  <a:off x="5040635" y="3605643"/>
                  <a:ext cx="706583" cy="387495"/>
                  <a:chOff x="1019175" y="812486"/>
                  <a:chExt cx="890467" cy="488340"/>
                </a:xfrm>
              </p:grpSpPr>
              <p:sp>
                <p:nvSpPr>
                  <p:cNvPr id="59" name="Freeform 58"/>
                  <p:cNvSpPr>
                    <a:spLocks/>
                  </p:cNvSpPr>
                  <p:nvPr/>
                </p:nvSpPr>
                <p:spPr bwMode="auto">
                  <a:xfrm rot="14217940" flipH="1" flipV="1">
                    <a:off x="1137527" y="694134"/>
                    <a:ext cx="488340" cy="725043"/>
                  </a:xfrm>
                  <a:custGeom>
                    <a:avLst/>
                    <a:gdLst>
                      <a:gd name="T0" fmla="*/ 74612 w 293687"/>
                      <a:gd name="T1" fmla="*/ 466725 h 466725"/>
                      <a:gd name="T2" fmla="*/ 26987 w 293687"/>
                      <a:gd name="T3" fmla="*/ 304800 h 466725"/>
                      <a:gd name="T4" fmla="*/ 236537 w 293687"/>
                      <a:gd name="T5" fmla="*/ 276225 h 466725"/>
                      <a:gd name="T6" fmla="*/ 131762 w 293687"/>
                      <a:gd name="T7" fmla="*/ 114300 h 466725"/>
                      <a:gd name="T8" fmla="*/ 255587 w 293687"/>
                      <a:gd name="T9" fmla="*/ 95250 h 466725"/>
                      <a:gd name="T10" fmla="*/ 293687 w 293687"/>
                      <a:gd name="T11" fmla="*/ 0 h 4667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3687" h="466725">
                        <a:moveTo>
                          <a:pt x="74612" y="466725"/>
                        </a:moveTo>
                        <a:cubicBezTo>
                          <a:pt x="37306" y="401637"/>
                          <a:pt x="0" y="336550"/>
                          <a:pt x="26987" y="304800"/>
                        </a:cubicBezTo>
                        <a:cubicBezTo>
                          <a:pt x="53974" y="273050"/>
                          <a:pt x="219075" y="307975"/>
                          <a:pt x="236537" y="276225"/>
                        </a:cubicBezTo>
                        <a:cubicBezTo>
                          <a:pt x="253999" y="244475"/>
                          <a:pt x="128587" y="144463"/>
                          <a:pt x="131762" y="114300"/>
                        </a:cubicBezTo>
                        <a:cubicBezTo>
                          <a:pt x="134937" y="84137"/>
                          <a:pt x="228600" y="114300"/>
                          <a:pt x="255587" y="95250"/>
                        </a:cubicBezTo>
                        <a:cubicBezTo>
                          <a:pt x="282574" y="76200"/>
                          <a:pt x="288130" y="38100"/>
                          <a:pt x="293687" y="0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xmlns:mc="http://schemas.openxmlformats.org/markup-compatibility/2006" val="FFFFFF" mc:Ignorable="a14" a14:legacySpreadsheetColorIndex="65"/>
                        </a:solidFill>
                      </a14:hiddenFill>
                    </a:ext>
                  </a:extLst>
                </p:spPr>
                <p:txBody>
                  <a:bodyPr wrap="square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1" i="0" u="none" strike="noStrike" kern="0" cap="none" spc="0" normalizeH="0" baseline="0">
                      <a:ln>
                        <a:noFill/>
                      </a:ln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60" name="AutoShape 32"/>
                  <p:cNvSpPr>
                    <a:spLocks noChangeArrowheads="1"/>
                  </p:cNvSpPr>
                  <p:nvPr/>
                </p:nvSpPr>
                <p:spPr bwMode="auto">
                  <a:xfrm rot="16402370" flipH="1" flipV="1">
                    <a:off x="1749027" y="990960"/>
                    <a:ext cx="111936" cy="209294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square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grpSp>
              <p:nvGrpSpPr>
                <p:cNvPr id="51" name="Group 50"/>
                <p:cNvGrpSpPr/>
                <p:nvPr/>
              </p:nvGrpSpPr>
              <p:grpSpPr>
                <a:xfrm flipH="1">
                  <a:off x="3713017" y="3646410"/>
                  <a:ext cx="706583" cy="387495"/>
                  <a:chOff x="257175" y="822011"/>
                  <a:chExt cx="890467" cy="488340"/>
                </a:xfrm>
              </p:grpSpPr>
              <p:sp>
                <p:nvSpPr>
                  <p:cNvPr id="57" name="Freeform 56"/>
                  <p:cNvSpPr>
                    <a:spLocks/>
                  </p:cNvSpPr>
                  <p:nvPr/>
                </p:nvSpPr>
                <p:spPr bwMode="auto">
                  <a:xfrm rot="14217940" flipH="1" flipV="1">
                    <a:off x="375527" y="703659"/>
                    <a:ext cx="488340" cy="725043"/>
                  </a:xfrm>
                  <a:custGeom>
                    <a:avLst/>
                    <a:gdLst>
                      <a:gd name="T0" fmla="*/ 74612 w 293687"/>
                      <a:gd name="T1" fmla="*/ 466725 h 466725"/>
                      <a:gd name="T2" fmla="*/ 26987 w 293687"/>
                      <a:gd name="T3" fmla="*/ 304800 h 466725"/>
                      <a:gd name="T4" fmla="*/ 236537 w 293687"/>
                      <a:gd name="T5" fmla="*/ 276225 h 466725"/>
                      <a:gd name="T6" fmla="*/ 131762 w 293687"/>
                      <a:gd name="T7" fmla="*/ 114300 h 466725"/>
                      <a:gd name="T8" fmla="*/ 255587 w 293687"/>
                      <a:gd name="T9" fmla="*/ 95250 h 466725"/>
                      <a:gd name="T10" fmla="*/ 293687 w 293687"/>
                      <a:gd name="T11" fmla="*/ 0 h 4667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3687" h="466725">
                        <a:moveTo>
                          <a:pt x="74612" y="466725"/>
                        </a:moveTo>
                        <a:cubicBezTo>
                          <a:pt x="37306" y="401637"/>
                          <a:pt x="0" y="336550"/>
                          <a:pt x="26987" y="304800"/>
                        </a:cubicBezTo>
                        <a:cubicBezTo>
                          <a:pt x="53974" y="273050"/>
                          <a:pt x="219075" y="307975"/>
                          <a:pt x="236537" y="276225"/>
                        </a:cubicBezTo>
                        <a:cubicBezTo>
                          <a:pt x="253999" y="244475"/>
                          <a:pt x="128587" y="144463"/>
                          <a:pt x="131762" y="114300"/>
                        </a:cubicBezTo>
                        <a:cubicBezTo>
                          <a:pt x="134937" y="84137"/>
                          <a:pt x="228600" y="114300"/>
                          <a:pt x="255587" y="95250"/>
                        </a:cubicBezTo>
                        <a:cubicBezTo>
                          <a:pt x="282574" y="76200"/>
                          <a:pt x="288130" y="38100"/>
                          <a:pt x="293687" y="0"/>
                        </a:cubicBezTo>
                      </a:path>
                    </a:pathLst>
                  </a:custGeom>
                  <a:noFill/>
                  <a:ln w="63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xmlns:mc="http://schemas.openxmlformats.org/markup-compatibility/2006" val="FFFFFF" mc:Ignorable="a14" a14:legacySpreadsheetColorIndex="65"/>
                        </a:solidFill>
                      </a14:hiddenFill>
                    </a:ext>
                  </a:extLst>
                </p:spPr>
                <p:txBody>
                  <a:bodyPr wrap="square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1" i="0" u="none" strike="noStrike" kern="0" cap="none" spc="0" normalizeH="0" baseline="0">
                      <a:ln>
                        <a:noFill/>
                      </a:ln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58" name="AutoShape 32"/>
                  <p:cNvSpPr>
                    <a:spLocks noChangeArrowheads="1"/>
                  </p:cNvSpPr>
                  <p:nvPr/>
                </p:nvSpPr>
                <p:spPr bwMode="auto">
                  <a:xfrm rot="16402370" flipH="1" flipV="1">
                    <a:off x="987027" y="1000485"/>
                    <a:ext cx="111936" cy="209294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square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sp>
              <p:nvSpPr>
                <p:cNvPr id="52" name="Rectangle 51"/>
                <p:cNvSpPr/>
                <p:nvPr/>
              </p:nvSpPr>
              <p:spPr>
                <a:xfrm>
                  <a:off x="4400550" y="2752725"/>
                  <a:ext cx="581890" cy="275705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lang="en-US" sz="1100"/>
                </a:p>
              </p:txBody>
            </p:sp>
            <p:sp>
              <p:nvSpPr>
                <p:cNvPr id="56" name="Arc 55"/>
                <p:cNvSpPr/>
                <p:nvPr/>
              </p:nvSpPr>
              <p:spPr>
                <a:xfrm flipV="1">
                  <a:off x="4391025" y="4084276"/>
                  <a:ext cx="609600" cy="723902"/>
                </a:xfrm>
                <a:prstGeom prst="arc">
                  <a:avLst>
                    <a:gd name="adj1" fmla="val 16200000"/>
                    <a:gd name="adj2" fmla="val 20481265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lang="en-US" sz="110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5728271" y="3615033"/>
                  <a:ext cx="11430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/>
                    <a:t>QED</a:t>
                  </a:r>
                </a:p>
                <a:p>
                  <a:pPr algn="ctr"/>
                  <a:r>
                    <a:rPr lang="en-US" sz="1600" dirty="0" smtClean="0"/>
                    <a:t>Radiation</a:t>
                  </a:r>
                  <a:endParaRPr lang="en-US" sz="1600" dirty="0"/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2551921" y="3648684"/>
                  <a:ext cx="11430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/>
                    <a:t>QED</a:t>
                  </a:r>
                </a:p>
                <a:p>
                  <a:pPr algn="ctr"/>
                  <a:r>
                    <a:rPr lang="en-US" sz="1600" dirty="0" smtClean="0"/>
                    <a:t>Radiation</a:t>
                  </a:r>
                  <a:endParaRPr lang="en-US" sz="1600" dirty="0"/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2988939" y="4664220"/>
                  <a:ext cx="1143000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/>
                    <a:t>Standing</a:t>
                  </a:r>
                </a:p>
                <a:p>
                  <a:pPr algn="ctr"/>
                  <a:r>
                    <a:rPr lang="en-US" sz="1600" dirty="0" smtClean="0"/>
                    <a:t>Wave</a:t>
                  </a:r>
                </a:p>
                <a:p>
                  <a:pPr algn="ctr"/>
                  <a:r>
                    <a:rPr lang="en-US" sz="1600" dirty="0" smtClean="0">
                      <a:sym typeface="Symbol"/>
                    </a:rPr>
                    <a:t>/2= d</a:t>
                  </a:r>
                  <a:endParaRPr lang="en-US" sz="1600" dirty="0"/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4142095" y="4323441"/>
                  <a:ext cx="115252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sym typeface="Symbol"/>
                    </a:rPr>
                    <a:t></a:t>
                  </a:r>
                  <a:r>
                    <a:rPr lang="en-US" sz="1200" dirty="0" smtClean="0">
                      <a:sym typeface="Symbol"/>
                    </a:rPr>
                    <a:t>/2= d</a:t>
                  </a:r>
                  <a:endParaRPr lang="en-US" sz="1200" dirty="0"/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5970725" y="3126796"/>
                  <a:ext cx="11430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err="1" smtClean="0">
                      <a:sym typeface="Symbol"/>
                    </a:rPr>
                    <a:t>P</a:t>
                  </a:r>
                  <a:r>
                    <a:rPr lang="en-US" sz="1200" dirty="0" err="1" smtClean="0">
                      <a:sym typeface="Symbol"/>
                    </a:rPr>
                    <a:t>2</a:t>
                  </a:r>
                  <a:r>
                    <a:rPr lang="en-US" sz="1600" dirty="0" smtClean="0">
                      <a:sym typeface="Symbol"/>
                    </a:rPr>
                    <a:t>, </a:t>
                  </a:r>
                  <a:r>
                    <a:rPr lang="en-US" sz="1600" dirty="0" err="1" smtClean="0">
                      <a:sym typeface="Symbol"/>
                    </a:rPr>
                    <a:t>T</a:t>
                  </a:r>
                  <a:r>
                    <a:rPr lang="en-US" sz="1200" dirty="0" err="1" smtClean="0">
                      <a:sym typeface="Symbol"/>
                    </a:rPr>
                    <a:t>2</a:t>
                  </a:r>
                  <a:r>
                    <a:rPr lang="en-US" sz="1600" dirty="0" smtClean="0">
                      <a:sym typeface="Symbol"/>
                    </a:rPr>
                    <a:t>, </a:t>
                  </a:r>
                  <a:r>
                    <a:rPr lang="en-US" sz="1200" dirty="0" smtClean="0">
                      <a:sym typeface="Symbol"/>
                    </a:rPr>
                    <a:t>2</a:t>
                  </a:r>
                  <a:endParaRPr lang="en-US" sz="1600" dirty="0"/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>
                <a:xfrm>
                  <a:off x="2133600" y="3126795"/>
                  <a:ext cx="11430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err="1" smtClean="0">
                      <a:sym typeface="Symbol"/>
                    </a:rPr>
                    <a:t>P</a:t>
                  </a:r>
                  <a:r>
                    <a:rPr lang="en-US" sz="1200" dirty="0" err="1" smtClean="0">
                      <a:sym typeface="Symbol"/>
                    </a:rPr>
                    <a:t>1</a:t>
                  </a:r>
                  <a:r>
                    <a:rPr lang="en-US" sz="1600" dirty="0" smtClean="0">
                      <a:sym typeface="Symbol"/>
                    </a:rPr>
                    <a:t>, </a:t>
                  </a:r>
                  <a:r>
                    <a:rPr lang="en-US" sz="1600" dirty="0" err="1" smtClean="0">
                      <a:sym typeface="Symbol"/>
                    </a:rPr>
                    <a:t>T</a:t>
                  </a:r>
                  <a:r>
                    <a:rPr lang="en-US" sz="1200" dirty="0" err="1" smtClean="0">
                      <a:sym typeface="Symbol"/>
                    </a:rPr>
                    <a:t>1</a:t>
                  </a:r>
                  <a:r>
                    <a:rPr lang="en-US" sz="1600" dirty="0" smtClean="0">
                      <a:sym typeface="Symbol"/>
                    </a:rPr>
                    <a:t>, </a:t>
                  </a:r>
                  <a:r>
                    <a:rPr lang="en-US" sz="1200" dirty="0" smtClean="0">
                      <a:sym typeface="Symbol"/>
                    </a:rPr>
                    <a:t>1</a:t>
                  </a:r>
                  <a:endParaRPr lang="en-US" sz="1600" dirty="0"/>
                </a:p>
              </p:txBody>
            </p:sp>
          </p:grpSp>
          <p:cxnSp>
            <p:nvCxnSpPr>
              <p:cNvPr id="5" name="Straight Connector 4"/>
              <p:cNvCxnSpPr/>
              <p:nvPr/>
            </p:nvCxnSpPr>
            <p:spPr bwMode="auto">
              <a:xfrm flipV="1">
                <a:off x="2627170" y="4155762"/>
                <a:ext cx="432867" cy="310814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6" name="Rectangle 5"/>
          <p:cNvSpPr/>
          <p:nvPr/>
        </p:nvSpPr>
        <p:spPr>
          <a:xfrm>
            <a:off x="304800" y="5562600"/>
            <a:ext cx="891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QED</a:t>
            </a:r>
            <a:r>
              <a:rPr lang="en-US" sz="2400" dirty="0" smtClean="0"/>
              <a:t> = </a:t>
            </a:r>
            <a:r>
              <a:rPr lang="en-US" sz="2400" dirty="0" smtClean="0">
                <a:solidFill>
                  <a:schemeClr val="tx2"/>
                </a:solidFill>
              </a:rPr>
              <a:t>simple</a:t>
            </a:r>
            <a:r>
              <a:rPr lang="en-US" sz="2400" dirty="0" smtClean="0"/>
              <a:t> quantum electrodynamics</a:t>
            </a:r>
            <a:r>
              <a:rPr lang="en-US" sz="2400" dirty="0" smtClean="0">
                <a:solidFill>
                  <a:schemeClr val="tx2"/>
                </a:solidFill>
              </a:rPr>
              <a:t> EM </a:t>
            </a:r>
            <a:r>
              <a:rPr lang="en-US" sz="2400" dirty="0" smtClean="0"/>
              <a:t>=electromagnetic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6067294" y="4562717"/>
            <a:ext cx="2733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Gas </a:t>
            </a:r>
            <a:r>
              <a:rPr lang="en-US" sz="1600" dirty="0" smtClean="0">
                <a:solidFill>
                  <a:schemeClr val="tx2"/>
                </a:solidFill>
              </a:rPr>
              <a:t>Ionization</a:t>
            </a:r>
          </a:p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Moving 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front </a:t>
            </a:r>
            <a:r>
              <a:rPr lang="en-US" sz="1600" dirty="0" smtClean="0">
                <a:solidFill>
                  <a:schemeClr val="tx2"/>
                </a:solidFill>
              </a:rPr>
              <a:t>  </a:t>
            </a:r>
            <a:endParaRPr lang="en-US" sz="1600" dirty="0" smtClean="0">
              <a:solidFill>
                <a:schemeClr val="tx2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Microwave </a:t>
            </a:r>
            <a:r>
              <a:rPr lang="en-US" sz="1600" dirty="0">
                <a:solidFill>
                  <a:schemeClr val="tx2"/>
                </a:solidFill>
              </a:rPr>
              <a:t>e</a:t>
            </a:r>
            <a:r>
              <a:rPr lang="en-US" sz="1600" dirty="0" smtClean="0">
                <a:solidFill>
                  <a:schemeClr val="tx2"/>
                </a:solidFill>
              </a:rPr>
              <a:t>missio</a:t>
            </a:r>
            <a:r>
              <a:rPr lang="en-US" sz="1600" dirty="0" smtClean="0"/>
              <a:t>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9831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450" y="1295400"/>
            <a:ext cx="7772400" cy="1143000"/>
          </a:xfrm>
        </p:spPr>
        <p:txBody>
          <a:bodyPr/>
          <a:lstStyle/>
          <a:p>
            <a:r>
              <a:rPr lang="en-US" dirty="0" smtClean="0"/>
              <a:t>Simple QED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84582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smtClean="0"/>
              <a:t>Pressure, Energy, Temperature, Extreme Rates (PETER – 2016) St. Malo, 29 May – 4 June, 2016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2220191" y="2743200"/>
            <a:ext cx="4953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dirty="0" smtClean="0"/>
              <a:t> QED Model</a:t>
            </a:r>
          </a:p>
          <a:p>
            <a:pPr algn="ctr" hangingPunct="0"/>
            <a:endParaRPr lang="en-US" sz="2400" dirty="0"/>
          </a:p>
          <a:p>
            <a:pPr algn="ctr" hangingPunct="0"/>
            <a:r>
              <a:rPr lang="en-US" sz="2400" dirty="0" smtClean="0"/>
              <a:t>Heat Capacity of the Atom</a:t>
            </a:r>
          </a:p>
          <a:p>
            <a:pPr algn="ctr" hangingPunct="0"/>
            <a:endParaRPr lang="en-US" sz="2400" dirty="0"/>
          </a:p>
          <a:p>
            <a:pPr algn="ctr" hangingPunct="0"/>
            <a:r>
              <a:rPr lang="en-US" sz="2400" dirty="0" smtClean="0"/>
              <a:t>EM Confinement</a:t>
            </a:r>
          </a:p>
          <a:p>
            <a:pPr algn="ctr" hangingPunct="0"/>
            <a:endParaRPr lang="en-US" sz="2400" dirty="0"/>
          </a:p>
          <a:p>
            <a:pPr algn="ctr" hangingPunct="0"/>
            <a:r>
              <a:rPr lang="en-US" sz="2400" dirty="0" smtClean="0"/>
              <a:t>QED Emission</a:t>
            </a:r>
          </a:p>
          <a:p>
            <a:pPr algn="ctr" hangingPunct="0"/>
            <a:endParaRPr lang="en-US" sz="2400" dirty="0" smtClean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9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599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11442</TotalTime>
  <Words>1846</Words>
  <Application>Microsoft Office PowerPoint</Application>
  <PresentationFormat>On-screen Show (4:3)</PresentationFormat>
  <Paragraphs>311</Paragraphs>
  <Slides>20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Default Design</vt:lpstr>
      <vt:lpstr>Worksheet</vt:lpstr>
      <vt:lpstr>Equation</vt:lpstr>
      <vt:lpstr>Shock Waves and  High Temperatures?</vt:lpstr>
      <vt:lpstr>Introduction</vt:lpstr>
      <vt:lpstr>Background</vt:lpstr>
      <vt:lpstr>Shock Temperature</vt:lpstr>
      <vt:lpstr>Shock Thickness</vt:lpstr>
      <vt:lpstr>Classical Summary</vt:lpstr>
      <vt:lpstr>   Problem</vt:lpstr>
      <vt:lpstr>QM Interpretation</vt:lpstr>
      <vt:lpstr>Simple QED</vt:lpstr>
      <vt:lpstr>QED Model </vt:lpstr>
      <vt:lpstr>PowerPoint Presentation</vt:lpstr>
      <vt:lpstr>EM Confinement</vt:lpstr>
      <vt:lpstr>QED Emission</vt:lpstr>
      <vt:lpstr>QM Summary</vt:lpstr>
      <vt:lpstr>PowerPoint Presentation</vt:lpstr>
      <vt:lpstr>Applications</vt:lpstr>
      <vt:lpstr>Critical shock diameter</vt:lpstr>
      <vt:lpstr>Nanostructure Temperature </vt:lpstr>
      <vt:lpstr>Conclusions</vt:lpstr>
      <vt:lpstr>      Questions &amp; Papers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Memristors by Quantum Mechanics</dc:title>
  <dc:creator>Acer</dc:creator>
  <cp:lastModifiedBy>Acer</cp:lastModifiedBy>
  <cp:revision>933</cp:revision>
  <dcterms:created xsi:type="dcterms:W3CDTF">2011-07-17T19:05:40Z</dcterms:created>
  <dcterms:modified xsi:type="dcterms:W3CDTF">2016-06-02T05:44:35Z</dcterms:modified>
</cp:coreProperties>
</file>