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338" r:id="rId4"/>
    <p:sldId id="337" r:id="rId5"/>
    <p:sldId id="343" r:id="rId6"/>
    <p:sldId id="287" r:id="rId7"/>
    <p:sldId id="259" r:id="rId8"/>
    <p:sldId id="326" r:id="rId9"/>
    <p:sldId id="341" r:id="rId10"/>
    <p:sldId id="345" r:id="rId11"/>
    <p:sldId id="329" r:id="rId12"/>
    <p:sldId id="344" r:id="rId13"/>
    <p:sldId id="333" r:id="rId14"/>
    <p:sldId id="334" r:id="rId15"/>
    <p:sldId id="318" r:id="rId16"/>
    <p:sldId id="335" r:id="rId17"/>
    <p:sldId id="323" r:id="rId18"/>
    <p:sldId id="339" r:id="rId19"/>
    <p:sldId id="309" r:id="rId20"/>
    <p:sldId id="346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602" autoAdjust="0"/>
    <p:restoredTop sz="98934" autoAdjust="0"/>
  </p:normalViewPr>
  <p:slideViewPr>
    <p:cSldViewPr>
      <p:cViewPr>
        <p:scale>
          <a:sx n="70" d="100"/>
          <a:sy n="70" d="100"/>
        </p:scale>
        <p:origin x="-99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75240594925636"/>
          <c:y val="5.1400554097404488E-2"/>
          <c:w val="0.71652537182852138"/>
          <c:h val="0.67497666958296876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PORTOout!$E$1:$E$20</c:f>
              <c:numCache>
                <c:formatCode>0.00E+00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418000</c:v>
                </c:pt>
                <c:pt idx="3">
                  <c:v>1710000</c:v>
                </c:pt>
                <c:pt idx="4">
                  <c:v>3860000</c:v>
                </c:pt>
                <c:pt idx="5">
                  <c:v>6890000</c:v>
                </c:pt>
                <c:pt idx="6">
                  <c:v>10800000</c:v>
                </c:pt>
                <c:pt idx="7">
                  <c:v>15600000</c:v>
                </c:pt>
                <c:pt idx="8">
                  <c:v>21200000</c:v>
                </c:pt>
                <c:pt idx="9">
                  <c:v>27700000</c:v>
                </c:pt>
                <c:pt idx="10">
                  <c:v>27900000</c:v>
                </c:pt>
                <c:pt idx="11">
                  <c:v>27900000</c:v>
                </c:pt>
                <c:pt idx="12">
                  <c:v>27900000</c:v>
                </c:pt>
                <c:pt idx="13">
                  <c:v>27900000</c:v>
                </c:pt>
                <c:pt idx="14">
                  <c:v>27900000</c:v>
                </c:pt>
                <c:pt idx="15">
                  <c:v>27900000</c:v>
                </c:pt>
                <c:pt idx="16">
                  <c:v>27900000</c:v>
                </c:pt>
                <c:pt idx="17">
                  <c:v>27900000</c:v>
                </c:pt>
                <c:pt idx="18">
                  <c:v>27900000</c:v>
                </c:pt>
                <c:pt idx="19">
                  <c:v>27900000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PORTOout!$A$1:$A$40</c:f>
              <c:numCache>
                <c:formatCode>General</c:formatCode>
                <c:ptCount val="4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yVal>
          <c:smooth val="1"/>
        </c:ser>
        <c:ser>
          <c:idx val="2"/>
          <c:order val="2"/>
          <c:spPr>
            <a:ln w="38100"/>
          </c:spPr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PORTOout!$H$1:$H$40</c:f>
              <c:numCache>
                <c:formatCode>0.00E+00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42700</c:v>
                </c:pt>
                <c:pt idx="3">
                  <c:v>174000</c:v>
                </c:pt>
                <c:pt idx="4">
                  <c:v>395000</c:v>
                </c:pt>
                <c:pt idx="5">
                  <c:v>705000</c:v>
                </c:pt>
                <c:pt idx="6">
                  <c:v>1100000</c:v>
                </c:pt>
                <c:pt idx="7">
                  <c:v>1590000</c:v>
                </c:pt>
                <c:pt idx="8">
                  <c:v>2170000</c:v>
                </c:pt>
                <c:pt idx="9">
                  <c:v>2830000</c:v>
                </c:pt>
                <c:pt idx="10">
                  <c:v>2850000</c:v>
                </c:pt>
                <c:pt idx="11">
                  <c:v>2850000</c:v>
                </c:pt>
                <c:pt idx="12">
                  <c:v>2850000</c:v>
                </c:pt>
                <c:pt idx="13">
                  <c:v>2850000</c:v>
                </c:pt>
                <c:pt idx="14">
                  <c:v>2850000</c:v>
                </c:pt>
                <c:pt idx="15">
                  <c:v>2850000</c:v>
                </c:pt>
                <c:pt idx="16">
                  <c:v>2850000</c:v>
                </c:pt>
                <c:pt idx="17">
                  <c:v>2850000</c:v>
                </c:pt>
                <c:pt idx="18">
                  <c:v>2850000</c:v>
                </c:pt>
                <c:pt idx="19">
                  <c:v>2850000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PORTOout!$A$1:$A$40</c:f>
              <c:numCache>
                <c:formatCode>General</c:formatCode>
                <c:ptCount val="4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yVal>
          <c:smooth val="1"/>
        </c:ser>
        <c:ser>
          <c:idx val="4"/>
          <c:order val="4"/>
          <c:spPr>
            <a:ln w="38100"/>
          </c:spPr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PORTOout!$I$1:$I$40</c:f>
              <c:numCache>
                <c:formatCode>0.00E+00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116000</c:v>
                </c:pt>
                <c:pt idx="3">
                  <c:v>472000</c:v>
                </c:pt>
                <c:pt idx="4">
                  <c:v>1070000</c:v>
                </c:pt>
                <c:pt idx="5">
                  <c:v>1910000</c:v>
                </c:pt>
                <c:pt idx="6">
                  <c:v>2990000</c:v>
                </c:pt>
                <c:pt idx="7">
                  <c:v>4310000</c:v>
                </c:pt>
                <c:pt idx="8">
                  <c:v>5870000</c:v>
                </c:pt>
                <c:pt idx="9">
                  <c:v>7670000</c:v>
                </c:pt>
                <c:pt idx="10">
                  <c:v>7710000</c:v>
                </c:pt>
                <c:pt idx="11">
                  <c:v>7710000</c:v>
                </c:pt>
                <c:pt idx="12">
                  <c:v>7710000</c:v>
                </c:pt>
                <c:pt idx="13">
                  <c:v>7710000</c:v>
                </c:pt>
                <c:pt idx="14">
                  <c:v>7710000</c:v>
                </c:pt>
                <c:pt idx="15">
                  <c:v>7710000</c:v>
                </c:pt>
                <c:pt idx="16">
                  <c:v>7710000</c:v>
                </c:pt>
                <c:pt idx="17">
                  <c:v>7710000</c:v>
                </c:pt>
                <c:pt idx="18">
                  <c:v>7710000</c:v>
                </c:pt>
                <c:pt idx="19">
                  <c:v>7710000</c:v>
                </c:pt>
              </c:numCache>
            </c:numRef>
          </c:yVal>
          <c:smooth val="1"/>
        </c:ser>
        <c:ser>
          <c:idx val="5"/>
          <c:order val="5"/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PORTOout!$A$1:$A$40</c:f>
              <c:numCache>
                <c:formatCode>General</c:formatCode>
                <c:ptCount val="4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yVal>
          <c:smooth val="1"/>
        </c:ser>
        <c:ser>
          <c:idx val="6"/>
          <c:order val="6"/>
          <c:spPr>
            <a:ln w="19050"/>
          </c:spPr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PORTOout!$J$1:$J$40</c:f>
              <c:numCache>
                <c:formatCode>0.00E+00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238000</c:v>
                </c:pt>
                <c:pt idx="3">
                  <c:v>973000</c:v>
                </c:pt>
                <c:pt idx="4">
                  <c:v>2200000</c:v>
                </c:pt>
                <c:pt idx="5">
                  <c:v>3930000</c:v>
                </c:pt>
                <c:pt idx="6">
                  <c:v>6150000</c:v>
                </c:pt>
                <c:pt idx="7">
                  <c:v>8870000</c:v>
                </c:pt>
                <c:pt idx="8">
                  <c:v>12100000</c:v>
                </c:pt>
                <c:pt idx="9">
                  <c:v>15800000</c:v>
                </c:pt>
                <c:pt idx="10">
                  <c:v>15900000</c:v>
                </c:pt>
                <c:pt idx="11">
                  <c:v>15900000</c:v>
                </c:pt>
                <c:pt idx="12">
                  <c:v>15900000</c:v>
                </c:pt>
                <c:pt idx="13">
                  <c:v>15900000</c:v>
                </c:pt>
                <c:pt idx="14">
                  <c:v>15900000</c:v>
                </c:pt>
                <c:pt idx="15">
                  <c:v>15900000</c:v>
                </c:pt>
                <c:pt idx="16">
                  <c:v>15900000</c:v>
                </c:pt>
                <c:pt idx="17">
                  <c:v>15900000</c:v>
                </c:pt>
                <c:pt idx="18">
                  <c:v>15900000</c:v>
                </c:pt>
                <c:pt idx="19">
                  <c:v>15900000</c:v>
                </c:pt>
              </c:numCache>
            </c:numRef>
          </c:yVal>
          <c:smooth val="1"/>
        </c:ser>
        <c:ser>
          <c:idx val="7"/>
          <c:order val="7"/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yVal>
          <c:smooth val="1"/>
        </c:ser>
        <c:ser>
          <c:idx val="8"/>
          <c:order val="8"/>
          <c:spPr>
            <a:ln w="38100"/>
          </c:spPr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PORTOout!$K$1:$K$20</c:f>
              <c:numCache>
                <c:formatCode>0.00E+00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246348.92316519454</c:v>
                </c:pt>
                <c:pt idx="3">
                  <c:v>1007791.0493121595</c:v>
                </c:pt>
                <c:pt idx="4">
                  <c:v>2274896.7545876815</c:v>
                </c:pt>
                <c:pt idx="5">
                  <c:v>4060631.7717899294</c:v>
                </c:pt>
                <c:pt idx="6">
                  <c:v>6364996.1009189021</c:v>
                </c:pt>
                <c:pt idx="7">
                  <c:v>9193883.2568828594</c:v>
                </c:pt>
                <c:pt idx="8">
                  <c:v>12494251.605507474</c:v>
                </c:pt>
                <c:pt idx="9">
                  <c:v>16325036.295875333</c:v>
                </c:pt>
                <c:pt idx="10">
                  <c:v>16442906.594040498</c:v>
                </c:pt>
                <c:pt idx="11">
                  <c:v>16442906.594040498</c:v>
                </c:pt>
                <c:pt idx="12">
                  <c:v>16442906.594040498</c:v>
                </c:pt>
                <c:pt idx="13">
                  <c:v>16442906.594040498</c:v>
                </c:pt>
                <c:pt idx="14">
                  <c:v>16442906.594040498</c:v>
                </c:pt>
                <c:pt idx="15">
                  <c:v>16442906.594040498</c:v>
                </c:pt>
                <c:pt idx="16">
                  <c:v>16442906.594040498</c:v>
                </c:pt>
                <c:pt idx="17">
                  <c:v>16442906.594040498</c:v>
                </c:pt>
                <c:pt idx="18">
                  <c:v>16442906.594040498</c:v>
                </c:pt>
                <c:pt idx="19">
                  <c:v>16442906.594040498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19392"/>
        <c:axId val="25829376"/>
      </c:scatterChart>
      <c:valAx>
        <c:axId val="25819392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crossAx val="25829376"/>
        <c:crosses val="autoZero"/>
        <c:crossBetween val="midCat"/>
        <c:majorUnit val="100"/>
        <c:minorUnit val="50"/>
      </c:valAx>
      <c:valAx>
        <c:axId val="25829376"/>
        <c:scaling>
          <c:orientation val="minMax"/>
          <c:min val="0"/>
        </c:scaling>
        <c:delete val="0"/>
        <c:axPos val="l"/>
        <c:numFmt formatCode="0.00E+00" sourceLinked="0"/>
        <c:majorTickMark val="out"/>
        <c:minorTickMark val="out"/>
        <c:tickLblPos val="nextTo"/>
        <c:crossAx val="25819392"/>
        <c:crosses val="autoZero"/>
        <c:crossBetween val="midCat"/>
        <c:minorUnit val="2500000"/>
      </c:valAx>
      <c:spPr>
        <a:noFill/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32174103237097"/>
          <c:y val="7.4548702245552628E-2"/>
          <c:w val="0.73795603674540688"/>
          <c:h val="0.71224919801691455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PORTOout!$L$1:$L$20</c:f>
              <c:numCache>
                <c:formatCode>0.00E+00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3927.925745686337</c:v>
                </c:pt>
                <c:pt idx="3">
                  <c:v>16068.787141444107</c:v>
                </c:pt>
                <c:pt idx="4">
                  <c:v>36272.232962558039</c:v>
                </c:pt>
                <c:pt idx="5">
                  <c:v>64744.996143011631</c:v>
                </c:pt>
                <c:pt idx="6">
                  <c:v>101487.07668280488</c:v>
                </c:pt>
                <c:pt idx="7">
                  <c:v>146592.44409738484</c:v>
                </c:pt>
                <c:pt idx="8">
                  <c:v>199215.37274772811</c:v>
                </c:pt>
                <c:pt idx="9">
                  <c:v>260295.5577883051</c:v>
                </c:pt>
                <c:pt idx="10">
                  <c:v>262174.94809724594</c:v>
                </c:pt>
                <c:pt idx="11">
                  <c:v>262174.94809724594</c:v>
                </c:pt>
                <c:pt idx="12">
                  <c:v>262174.94809724594</c:v>
                </c:pt>
                <c:pt idx="13">
                  <c:v>262174.94809724594</c:v>
                </c:pt>
                <c:pt idx="14">
                  <c:v>262174.94809724594</c:v>
                </c:pt>
                <c:pt idx="15">
                  <c:v>262174.94809724594</c:v>
                </c:pt>
                <c:pt idx="16">
                  <c:v>262174.94809724594</c:v>
                </c:pt>
                <c:pt idx="17">
                  <c:v>262174.94809724594</c:v>
                </c:pt>
                <c:pt idx="18">
                  <c:v>262174.94809724594</c:v>
                </c:pt>
                <c:pt idx="19">
                  <c:v>262174.94809724594</c:v>
                </c:pt>
              </c:numCache>
            </c:numRef>
          </c:yVal>
          <c:smooth val="1"/>
        </c:ser>
        <c:ser>
          <c:idx val="1"/>
          <c:order val="1"/>
          <c:spPr>
            <a:ln w="38100"/>
          </c:spPr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PORTOout!$M$1:$M$20</c:f>
              <c:numCache>
                <c:formatCode>0.00E+00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526.23082212996246</c:v>
                </c:pt>
                <c:pt idx="3">
                  <c:v>2152.7624541680284</c:v>
                </c:pt>
                <c:pt idx="4">
                  <c:v>4859.4520895254909</c:v>
                </c:pt>
                <c:pt idx="5">
                  <c:v>8673.9960872618212</c:v>
                </c:pt>
                <c:pt idx="6">
                  <c:v>13596.394447377021</c:v>
                </c:pt>
                <c:pt idx="7">
                  <c:v>19639.23642398903</c:v>
                </c:pt>
                <c:pt idx="8">
                  <c:v>26689.218730036373</c:v>
                </c:pt>
                <c:pt idx="9">
                  <c:v>34872.233906698471</c:v>
                </c:pt>
                <c:pt idx="10">
                  <c:v>35124.018989057302</c:v>
                </c:pt>
                <c:pt idx="11">
                  <c:v>35124.018989057302</c:v>
                </c:pt>
                <c:pt idx="12">
                  <c:v>35124.018989057302</c:v>
                </c:pt>
                <c:pt idx="13">
                  <c:v>35124.018989057302</c:v>
                </c:pt>
                <c:pt idx="14">
                  <c:v>35124.018989057302</c:v>
                </c:pt>
                <c:pt idx="15">
                  <c:v>35124.018989057302</c:v>
                </c:pt>
                <c:pt idx="16">
                  <c:v>35124.018989057302</c:v>
                </c:pt>
                <c:pt idx="17">
                  <c:v>35124.018989057302</c:v>
                </c:pt>
                <c:pt idx="18">
                  <c:v>35124.018989057302</c:v>
                </c:pt>
                <c:pt idx="19">
                  <c:v>35124.018989057302</c:v>
                </c:pt>
              </c:numCache>
            </c:numRef>
          </c:yVal>
          <c:smooth val="1"/>
        </c:ser>
        <c:ser>
          <c:idx val="3"/>
          <c:order val="2"/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PORTOout!$A$1:$A$20</c:f>
              <c:numCache>
                <c:formatCode>General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</c:numCache>
            </c:numRef>
          </c:xVal>
          <c:yVal>
            <c:numRef>
              <c:f>PORTOout!$O$1:$O$20</c:f>
              <c:numCache>
                <c:formatCode>General</c:formatCode>
                <c:ptCount val="20"/>
                <c:pt idx="0">
                  <c:v>20000</c:v>
                </c:pt>
                <c:pt idx="1">
                  <c:v>20000</c:v>
                </c:pt>
                <c:pt idx="2">
                  <c:v>20000</c:v>
                </c:pt>
                <c:pt idx="3">
                  <c:v>20000</c:v>
                </c:pt>
                <c:pt idx="4">
                  <c:v>20000</c:v>
                </c:pt>
                <c:pt idx="5">
                  <c:v>20000</c:v>
                </c:pt>
                <c:pt idx="6">
                  <c:v>20000</c:v>
                </c:pt>
                <c:pt idx="7">
                  <c:v>20000</c:v>
                </c:pt>
                <c:pt idx="8">
                  <c:v>20000</c:v>
                </c:pt>
                <c:pt idx="9">
                  <c:v>20000</c:v>
                </c:pt>
                <c:pt idx="10">
                  <c:v>20000</c:v>
                </c:pt>
                <c:pt idx="11">
                  <c:v>20000</c:v>
                </c:pt>
                <c:pt idx="12">
                  <c:v>20000</c:v>
                </c:pt>
                <c:pt idx="13">
                  <c:v>20000</c:v>
                </c:pt>
                <c:pt idx="14">
                  <c:v>20000</c:v>
                </c:pt>
                <c:pt idx="15">
                  <c:v>20000</c:v>
                </c:pt>
                <c:pt idx="16">
                  <c:v>20000</c:v>
                </c:pt>
                <c:pt idx="17">
                  <c:v>20000</c:v>
                </c:pt>
                <c:pt idx="18">
                  <c:v>20000</c:v>
                </c:pt>
                <c:pt idx="19">
                  <c:v>20000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45824"/>
        <c:axId val="71247360"/>
      </c:scatterChart>
      <c:valAx>
        <c:axId val="71245824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crossAx val="71247360"/>
        <c:crosses val="autoZero"/>
        <c:crossBetween val="midCat"/>
      </c:valAx>
      <c:valAx>
        <c:axId val="7124736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in"/>
        <c:tickLblPos val="nextTo"/>
        <c:crossAx val="71245824"/>
        <c:crosses val="autoZero"/>
        <c:crossBetween val="midCat"/>
        <c:minorUnit val="25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0.50104</cdr:x>
      <cdr:y>0.82639</cdr:y>
    </cdr:from>
    <cdr:to>
      <cdr:x>0.66563</cdr:x>
      <cdr:y>0.92014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90763" y="2266949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 Iterations</a:t>
          </a:r>
        </a:p>
      </cdr:txBody>
    </cdr:sp>
  </cdr:relSizeAnchor>
  <cdr:relSizeAnchor xmlns:cdr="http://schemas.openxmlformats.org/drawingml/2006/chartDrawing">
    <cdr:from>
      <cdr:x>0.50938</cdr:x>
      <cdr:y>0.82639</cdr:y>
    </cdr:from>
    <cdr:to>
      <cdr:x>0.68646</cdr:x>
      <cdr:y>0.91319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28863" y="2266950"/>
          <a:ext cx="8096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Time Step</a:t>
          </a:r>
        </a:p>
      </cdr:txBody>
    </cdr:sp>
  </cdr:relSizeAnchor>
  <cdr:relSizeAnchor xmlns:cdr="http://schemas.openxmlformats.org/drawingml/2006/chartDrawing">
    <cdr:from>
      <cdr:x>0.06316</cdr:x>
      <cdr:y>0.01754</cdr:y>
    </cdr:from>
    <cdr:to>
      <cdr:x>0.11455</cdr:x>
      <cdr:y>0.65383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-738626" y="1272026"/>
          <a:ext cx="2763663" cy="372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solidFill>
                <a:schemeClr val="tx1"/>
              </a:solidFill>
            </a:rPr>
            <a:t>Young's  Modulus - E - psi</a:t>
          </a:r>
        </a:p>
      </cdr:txBody>
    </cdr:sp>
  </cdr:relSizeAnchor>
  <cdr:relSizeAnchor xmlns:cdr="http://schemas.openxmlformats.org/drawingml/2006/chartDrawing">
    <cdr:from>
      <cdr:x>0.35313</cdr:x>
      <cdr:y>0.14931</cdr:y>
    </cdr:from>
    <cdr:to>
      <cdr:x>0.41979</cdr:x>
      <cdr:y>0.20486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14488" y="409575"/>
          <a:ext cx="3048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0.28854</cdr:x>
      <cdr:y>0.15278</cdr:y>
    </cdr:from>
    <cdr:to>
      <cdr:x>0.39896</cdr:x>
      <cdr:y>0.30556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19213" y="419100"/>
          <a:ext cx="50482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0.44236</cdr:x>
      <cdr:y>0.11227</cdr:y>
    </cdr:from>
    <cdr:to>
      <cdr:x>0.59479</cdr:x>
      <cdr:y>0.21875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22470" y="307973"/>
          <a:ext cx="696918" cy="292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tx1"/>
              </a:solidFill>
              <a:sym typeface="Symbol"/>
            </a:rPr>
            <a:t> = </a:t>
          </a:r>
          <a:r>
            <a:rPr lang="en-US" sz="1100">
              <a:solidFill>
                <a:schemeClr val="tx1"/>
              </a:solidFill>
            </a:rPr>
            <a:t>100</a:t>
          </a:r>
        </a:p>
      </cdr:txBody>
    </cdr:sp>
  </cdr:relSizeAnchor>
  <cdr:relSizeAnchor xmlns:cdr="http://schemas.openxmlformats.org/drawingml/2006/chartDrawing">
    <cdr:from>
      <cdr:x>0.55088</cdr:x>
      <cdr:y>0.26316</cdr:y>
    </cdr:from>
    <cdr:to>
      <cdr:x>0.70332</cdr:x>
      <cdr:y>0.36964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987800" y="1143000"/>
          <a:ext cx="1103513" cy="462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tx1"/>
              </a:solidFill>
              <a:sym typeface="Symbol"/>
            </a:rPr>
            <a:t> = </a:t>
          </a:r>
          <a:r>
            <a:rPr lang="en-US" sz="1100">
              <a:solidFill>
                <a:schemeClr val="tx1"/>
              </a:solidFill>
            </a:rPr>
            <a:t>120</a:t>
          </a:r>
        </a:p>
      </cdr:txBody>
    </cdr:sp>
  </cdr:relSizeAnchor>
  <cdr:relSizeAnchor xmlns:cdr="http://schemas.openxmlformats.org/drawingml/2006/chartDrawing">
    <cdr:from>
      <cdr:x>0.58819</cdr:x>
      <cdr:y>0.43519</cdr:y>
    </cdr:from>
    <cdr:to>
      <cdr:x>0.74063</cdr:x>
      <cdr:y>0.54167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689225" y="1193800"/>
          <a:ext cx="696918" cy="292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>
            <a:sym typeface="Symbol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0.60351</cdr:x>
      <cdr:y>0.49123</cdr:y>
    </cdr:from>
    <cdr:to>
      <cdr:x>0.75595</cdr:x>
      <cdr:y>0.59771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368800" y="2133600"/>
          <a:ext cx="1103513" cy="462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tx1"/>
              </a:solidFill>
              <a:sym typeface="Symbol"/>
            </a:rPr>
            <a:t> = 2</a:t>
          </a:r>
          <a:r>
            <a:rPr lang="en-US" sz="1100">
              <a:solidFill>
                <a:schemeClr val="tx1"/>
              </a:solidFill>
            </a:rPr>
            <a:t>00</a:t>
          </a:r>
        </a:p>
      </cdr:txBody>
    </cdr:sp>
  </cdr:relSizeAnchor>
  <cdr:relSizeAnchor xmlns:cdr="http://schemas.openxmlformats.org/drawingml/2006/chartDrawing">
    <cdr:from>
      <cdr:x>0.66667</cdr:x>
      <cdr:y>0.57895</cdr:y>
    </cdr:from>
    <cdr:to>
      <cdr:x>0.8191</cdr:x>
      <cdr:y>0.68543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826000" y="2514600"/>
          <a:ext cx="1103441" cy="462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tx1"/>
              </a:solidFill>
              <a:sym typeface="Symbol"/>
            </a:rPr>
            <a:t> = 3</a:t>
          </a:r>
          <a:r>
            <a:rPr lang="en-US" sz="1100">
              <a:solidFill>
                <a:schemeClr val="tx1"/>
              </a:solidFill>
            </a:rPr>
            <a:t>00</a:t>
          </a:r>
        </a:p>
      </cdr:txBody>
    </cdr:sp>
  </cdr:relSizeAnchor>
  <cdr:relSizeAnchor xmlns:cdr="http://schemas.openxmlformats.org/drawingml/2006/chartDrawing">
    <cdr:from>
      <cdr:x>0.70896</cdr:x>
      <cdr:y>0.66667</cdr:y>
    </cdr:from>
    <cdr:to>
      <cdr:x>0.8614</cdr:x>
      <cdr:y>0.77316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132187" y="2895600"/>
          <a:ext cx="1103513" cy="462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tx1"/>
              </a:solidFill>
              <a:sym typeface="Symbol"/>
            </a:rPr>
            <a:t> = 5</a:t>
          </a:r>
          <a:r>
            <a:rPr lang="en-US" sz="1100">
              <a:solidFill>
                <a:schemeClr val="tx1"/>
              </a:solidFill>
            </a:rPr>
            <a:t>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0.42986</cdr:x>
      <cdr:y>0.16435</cdr:y>
    </cdr:from>
    <cdr:to>
      <cdr:x>0.58229</cdr:x>
      <cdr:y>0.27083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5325" y="450850"/>
          <a:ext cx="696910" cy="292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solidFill>
                <a:schemeClr val="tx1"/>
              </a:solidFill>
              <a:sym typeface="Symbol"/>
            </a:rPr>
            <a:t> = 5</a:t>
          </a:r>
          <a:r>
            <a:rPr lang="en-US" sz="1400">
              <a:solidFill>
                <a:schemeClr val="tx1"/>
              </a:solidFill>
            </a:rPr>
            <a:t>00</a:t>
          </a:r>
        </a:p>
      </cdr:txBody>
    </cdr:sp>
  </cdr:relSizeAnchor>
  <cdr:relSizeAnchor xmlns:cdr="http://schemas.openxmlformats.org/drawingml/2006/chartDrawing">
    <cdr:from>
      <cdr:x>0.65565</cdr:x>
      <cdr:y>0.6204</cdr:y>
    </cdr:from>
    <cdr:to>
      <cdr:x>0.87231</cdr:x>
      <cdr:y>0.78707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06454" y="2615282"/>
          <a:ext cx="1522257" cy="702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solidFill>
                <a:schemeClr val="tx1"/>
              </a:solidFill>
              <a:sym typeface="Symbol"/>
            </a:rPr>
            <a:t> = 10</a:t>
          </a:r>
          <a:r>
            <a:rPr lang="en-US" sz="1400">
              <a:solidFill>
                <a:schemeClr val="tx1"/>
              </a:solidFill>
            </a:rPr>
            <a:t>00</a:t>
          </a:r>
        </a:p>
      </cdr:txBody>
    </cdr:sp>
  </cdr:relSizeAnchor>
  <cdr:relSizeAnchor xmlns:cdr="http://schemas.openxmlformats.org/drawingml/2006/chartDrawing">
    <cdr:from>
      <cdr:x>0.04558</cdr:x>
      <cdr:y>0.11358</cdr:y>
    </cdr:from>
    <cdr:to>
      <cdr:x>0.09697</cdr:x>
      <cdr:y>0.74987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-840403" y="1639402"/>
          <a:ext cx="2682269" cy="361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Young's  Modulus - E - psi</a:t>
          </a:r>
        </a:p>
      </cdr:txBody>
    </cdr:sp>
  </cdr:relSizeAnchor>
  <cdr:relSizeAnchor xmlns:cdr="http://schemas.openxmlformats.org/drawingml/2006/chartDrawing">
    <cdr:from>
      <cdr:x>0.57153</cdr:x>
      <cdr:y>0.87269</cdr:y>
    </cdr:from>
    <cdr:to>
      <cdr:x>0.74861</cdr:x>
      <cdr:y>0.95949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13025" y="2393950"/>
          <a:ext cx="809610" cy="23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solidFill>
                <a:schemeClr val="tx1"/>
              </a:solidFill>
            </a:rPr>
            <a:t>Time Step</a:t>
          </a:r>
        </a:p>
      </cdr:txBody>
    </cdr:sp>
  </cdr:relSizeAnchor>
  <cdr:relSizeAnchor xmlns:cdr="http://schemas.openxmlformats.org/drawingml/2006/chartDrawing">
    <cdr:from>
      <cdr:x>0.22995</cdr:x>
      <cdr:y>0.60668</cdr:y>
    </cdr:from>
    <cdr:to>
      <cdr:x>0.37142</cdr:x>
      <cdr:y>0.69706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15603" y="2557448"/>
          <a:ext cx="993902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chemeClr val="tx1"/>
              </a:solidFill>
            </a:rPr>
            <a:t>PP</a:t>
          </a:r>
        </a:p>
        <a:p xmlns:a="http://schemas.openxmlformats.org/drawingml/2006/main">
          <a:pPr algn="ctr"/>
          <a:r>
            <a:rPr lang="en-US" sz="1400" dirty="0" smtClean="0">
              <a:solidFill>
                <a:schemeClr val="tx1"/>
              </a:solidFill>
            </a:rPr>
            <a:t>20,000</a:t>
          </a:r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4924E-7287-4101-9A56-862718270997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27A1-E699-443C-8A5B-5DBA378E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AFE513-7405-476F-AD23-14B18659BC65}" type="slidenum">
              <a:rPr lang="zh-TW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TW" sz="900">
                <a:latin typeface="Arial" pitchFamily="34" charset="0"/>
              </a:rPr>
              <a:t>Enter speaker notes here.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D2D1-74E9-40F2-B540-B5527F5581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2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D2D1-74E9-40F2-B540-B5527F5581C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2EEE0-1581-4B47-A822-D00955997DA3}" type="slidenum">
              <a:rPr lang="zh-TW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206-733E-47A7-80FC-ECA41F5F31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1499-E703-48E4-950E-2F4ADFAD66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0BDF-57A2-413E-B728-2F684D85BF0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2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3159-AE8A-418B-ADAC-76488019FDB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2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76CD-7692-4716-BF08-103516E14A9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09EA-8897-4F45-9D60-7687E2B32A1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845F-3894-4038-B935-08226EBD85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7E7E-9052-40FB-B02B-A9580A90173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8342-1A41-43C4-AD4D-C6844864F8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E3E4-1199-49DB-A042-9FA92E84C0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8121-EAD7-48EF-B8C7-46FC6EEF8BF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BCD1-7770-4AC7-99C4-E8A0ED2F57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5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600200"/>
            <a:ext cx="8915400" cy="914400"/>
          </a:xfrm>
        </p:spPr>
        <p:txBody>
          <a:bodyPr/>
          <a:lstStyle/>
          <a:p>
            <a:r>
              <a:rPr lang="en-US" altLang="zh-TW" sz="4000" smtClean="0">
                <a:solidFill>
                  <a:srgbClr val="FFFF00"/>
                </a:solidFill>
                <a:ea typeface="新細明體" pitchFamily="18" charset="-120"/>
              </a:rPr>
              <a:t>Nanocomposites </a:t>
            </a:r>
            <a:br>
              <a:rPr lang="en-US" altLang="zh-TW" sz="4000" smtClean="0">
                <a:solidFill>
                  <a:srgbClr val="FFFF00"/>
                </a:solidFill>
                <a:ea typeface="新細明體" pitchFamily="18" charset="-120"/>
              </a:rPr>
            </a:br>
            <a:r>
              <a:rPr lang="en-US" altLang="zh-TW" sz="4000" smtClean="0">
                <a:solidFill>
                  <a:srgbClr val="FFFF00"/>
                </a:solidFill>
                <a:ea typeface="新細明體" pitchFamily="18" charset="-120"/>
              </a:rPr>
              <a:t>by</a:t>
            </a:r>
            <a:br>
              <a:rPr lang="en-US" altLang="zh-TW" sz="4000" smtClean="0">
                <a:solidFill>
                  <a:srgbClr val="FFFF00"/>
                </a:solidFill>
                <a:ea typeface="新細明體" pitchFamily="18" charset="-120"/>
              </a:rPr>
            </a:br>
            <a:r>
              <a:rPr lang="en-US" altLang="zh-TW" sz="4000" smtClean="0">
                <a:solidFill>
                  <a:srgbClr val="FFFF00"/>
                </a:solidFill>
                <a:ea typeface="新細明體" pitchFamily="18" charset="-120"/>
              </a:rPr>
              <a:t>Quantum Mechanics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latin typeface="Arial" charset="0"/>
                <a:ea typeface="新細明體" pitchFamily="18" charset="-120"/>
              </a:rPr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altLang="zh-HK" dirty="0" smtClean="0">
                <a:ea typeface="新細明體" pitchFamily="18" charset="-120"/>
              </a:rPr>
              <a:t>Conservation of Energy</a:t>
            </a:r>
            <a:r>
              <a:rPr lang="en-US" altLang="zh-HK" b="1" dirty="0" smtClean="0">
                <a:ea typeface="新細明體" pitchFamily="18" charset="-120"/>
              </a:rPr>
              <a:t> </a:t>
            </a:r>
            <a:endParaRPr lang="zh-HK" altLang="en-US" b="1" dirty="0" smtClean="0"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782" y="1553092"/>
            <a:ext cx="9220200" cy="3600400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At the nanoscale,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QED</a:t>
            </a:r>
            <a:r>
              <a:rPr lang="en-US" sz="2400" b="0" dirty="0" smtClean="0">
                <a:solidFill>
                  <a:schemeClr val="tx1"/>
                </a:solidFill>
              </a:rPr>
              <a:t> converts heat </a:t>
            </a:r>
            <a:r>
              <a:rPr lang="en-US" sz="2400" dirty="0" smtClean="0">
                <a:solidFill>
                  <a:schemeClr val="tx2"/>
                </a:solidFill>
              </a:rPr>
              <a:t>Q</a:t>
            </a:r>
            <a:r>
              <a:rPr lang="en-US" sz="2400" b="0" dirty="0" smtClean="0">
                <a:solidFill>
                  <a:schemeClr val="tx1"/>
                </a:solidFill>
              </a:rPr>
              <a:t> into </a:t>
            </a:r>
            <a:r>
              <a:rPr lang="en-US" sz="2400" b="1" dirty="0" smtClean="0">
                <a:solidFill>
                  <a:schemeClr val="tx2"/>
                </a:solidFill>
              </a:rPr>
              <a:t>EM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radiation because </a:t>
            </a:r>
            <a:r>
              <a:rPr lang="en-US" sz="2400" b="1" dirty="0" smtClean="0">
                <a:solidFill>
                  <a:schemeClr val="tx2"/>
                </a:solidFill>
              </a:rPr>
              <a:t>QM</a:t>
            </a:r>
            <a:r>
              <a:rPr lang="en-US" sz="2400" b="0" dirty="0" smtClean="0">
                <a:solidFill>
                  <a:schemeClr val="tx1"/>
                </a:solidFill>
              </a:rPr>
              <a:t> precludes conservation by an </a:t>
            </a:r>
            <a:r>
              <a:rPr lang="en-US" sz="2400" b="0" dirty="0">
                <a:solidFill>
                  <a:schemeClr val="tx1"/>
                </a:solidFill>
              </a:rPr>
              <a:t>increase </a:t>
            </a:r>
            <a:r>
              <a:rPr lang="en-US" sz="2400" b="0" dirty="0" smtClean="0">
                <a:solidFill>
                  <a:schemeClr val="tx1"/>
                </a:solidFill>
              </a:rPr>
              <a:t>in temperature.</a:t>
            </a:r>
          </a:p>
          <a:p>
            <a:endParaRPr lang="en-US" sz="800" b="0" dirty="0"/>
          </a:p>
          <a:p>
            <a:r>
              <a:rPr lang="en-US" altLang="en-US" sz="2400" b="0" dirty="0">
                <a:solidFill>
                  <a:schemeClr val="tx2"/>
                </a:solidFill>
                <a:sym typeface="Symbol" pitchFamily="18" charset="2"/>
              </a:rPr>
              <a:t>QED </a:t>
            </a:r>
            <a:r>
              <a:rPr lang="en-US" altLang="en-US" sz="2400" b="0" dirty="0">
                <a:sym typeface="Symbol" pitchFamily="18" charset="2"/>
              </a:rPr>
              <a:t>is a </a:t>
            </a:r>
            <a:r>
              <a:rPr lang="en-US" altLang="en-US" sz="2400" b="0" dirty="0" smtClean="0">
                <a:solidFill>
                  <a:schemeClr val="tx2"/>
                </a:solidFill>
                <a:sym typeface="Symbol" pitchFamily="18" charset="2"/>
              </a:rPr>
              <a:t>simple</a:t>
            </a:r>
            <a:r>
              <a:rPr lang="en-US" altLang="en-US" sz="2400" b="0" dirty="0" smtClean="0">
                <a:sym typeface="Symbol" pitchFamily="18" charset="2"/>
              </a:rPr>
              <a:t> </a:t>
            </a:r>
            <a:r>
              <a:rPr lang="en-US" altLang="en-US" sz="2400" b="0" dirty="0">
                <a:sym typeface="Symbol" pitchFamily="18" charset="2"/>
              </a:rPr>
              <a:t>form of the complex light and matter interaction advanced by </a:t>
            </a:r>
            <a:r>
              <a:rPr lang="en-US" altLang="en-US" sz="2400" b="0" dirty="0">
                <a:solidFill>
                  <a:schemeClr val="tx2"/>
                </a:solidFill>
                <a:sym typeface="Symbol" pitchFamily="18" charset="2"/>
              </a:rPr>
              <a:t>Feynman  </a:t>
            </a:r>
            <a:r>
              <a:rPr lang="en-US" altLang="en-US" sz="2400" b="0" dirty="0">
                <a:sym typeface="Symbol" pitchFamily="18" charset="2"/>
              </a:rPr>
              <a:t>and </a:t>
            </a:r>
            <a:r>
              <a:rPr lang="en-US" altLang="en-US" sz="2400" b="0" dirty="0" smtClean="0">
                <a:sym typeface="Symbol" pitchFamily="18" charset="2"/>
              </a:rPr>
              <a:t>others</a:t>
            </a:r>
          </a:p>
          <a:p>
            <a:endParaRPr lang="en-US" altLang="en-US" sz="800" b="0" dirty="0" smtClean="0">
              <a:sym typeface="Symbol" pitchFamily="18" charset="2"/>
            </a:endParaRPr>
          </a:p>
          <a:p>
            <a:pPr lvl="0"/>
            <a:r>
              <a:rPr lang="en-US" altLang="en-US" sz="2400" dirty="0" smtClean="0">
                <a:solidFill>
                  <a:srgbClr val="FFFF00"/>
                </a:solidFill>
                <a:sym typeface="Symbol" pitchFamily="18" charset="2"/>
              </a:rPr>
              <a:t>Heat</a:t>
            </a:r>
            <a:r>
              <a:rPr lang="en-US" altLang="en-US" sz="2400" b="0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US" altLang="en-US" sz="2400" b="0" dirty="0" smtClean="0">
                <a:solidFill>
                  <a:srgbClr val="FFFFFF"/>
                </a:solidFill>
                <a:sym typeface="Symbol"/>
              </a:rPr>
              <a:t> </a:t>
            </a:r>
            <a:r>
              <a:rPr lang="en-US" altLang="en-US" sz="2400" dirty="0" smtClean="0">
                <a:solidFill>
                  <a:srgbClr val="FFFF00"/>
                </a:solidFill>
                <a:sym typeface="Symbol" pitchFamily="18" charset="2"/>
              </a:rPr>
              <a:t>QM</a:t>
            </a:r>
            <a:r>
              <a:rPr lang="en-US" altLang="en-US" sz="2400" b="0" dirty="0" smtClean="0">
                <a:solidFill>
                  <a:srgbClr val="FFFFFF"/>
                </a:solidFill>
                <a:sym typeface="Symbol" pitchFamily="18" charset="2"/>
              </a:rPr>
              <a:t> box w/o </a:t>
            </a:r>
            <a:r>
              <a:rPr lang="en-US" altLang="en-US" sz="2400" b="0" smtClean="0">
                <a:solidFill>
                  <a:srgbClr val="FFFFFF"/>
                </a:solidFill>
                <a:sym typeface="Symbol" pitchFamily="18" charset="2"/>
              </a:rPr>
              <a:t>heat capacity </a:t>
            </a:r>
            <a:r>
              <a:rPr lang="en-US" altLang="en-US" sz="2400" b="0" dirty="0" smtClean="0">
                <a:solidFill>
                  <a:srgbClr val="FFFFFF"/>
                </a:solidFill>
                <a:sym typeface="Symbol"/>
              </a:rPr>
              <a:t>  </a:t>
            </a:r>
            <a:r>
              <a:rPr lang="en-US" altLang="en-US" sz="2400" b="0" dirty="0" smtClean="0">
                <a:solidFill>
                  <a:schemeClr val="tx2"/>
                </a:solidFill>
                <a:sym typeface="Symbol"/>
              </a:rPr>
              <a:t>QED radiation </a:t>
            </a:r>
            <a:endParaRPr lang="en-US" altLang="en-US" sz="2400" b="0" dirty="0" smtClean="0">
              <a:solidFill>
                <a:srgbClr val="FFFFFF"/>
              </a:solidFill>
              <a:sym typeface="Symbol"/>
            </a:endParaRPr>
          </a:p>
          <a:p>
            <a:pPr lvl="0"/>
            <a:endParaRPr lang="en-US" altLang="en-US" sz="2400" b="0" dirty="0" smtClean="0">
              <a:solidFill>
                <a:srgbClr val="FFFFFF"/>
              </a:solidFill>
              <a:sym typeface="Symbol"/>
            </a:endParaRPr>
          </a:p>
          <a:p>
            <a:pPr lvl="0"/>
            <a:endParaRPr lang="en-US" altLang="en-US" sz="2400" b="0" dirty="0">
              <a:solidFill>
                <a:srgbClr val="FFFFFF"/>
              </a:solidFill>
              <a:sym typeface="Symbol" pitchFamily="18" charset="2"/>
            </a:endParaRPr>
          </a:p>
          <a:p>
            <a:pPr lvl="0"/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  </a:t>
            </a:r>
            <a:endParaRPr lang="en-US" altLang="en-US" sz="2400" b="0" dirty="0" smtClean="0">
              <a:solidFill>
                <a:srgbClr val="FFFFFF"/>
              </a:solidFill>
              <a:sym typeface="Symbol" pitchFamily="18" charset="2"/>
            </a:endParaRPr>
          </a:p>
          <a:p>
            <a:pPr lvl="0"/>
            <a:endParaRPr lang="en-US" altLang="en-US" sz="800" b="0" dirty="0" smtClean="0">
              <a:solidFill>
                <a:srgbClr val="FFFFFF"/>
              </a:solidFill>
              <a:sym typeface="Symbol" pitchFamily="18" charset="2"/>
            </a:endParaRPr>
          </a:p>
          <a:p>
            <a:pPr lvl="0"/>
            <a:endParaRPr lang="en-US" altLang="en-US" sz="800" b="0" dirty="0" smtClean="0">
              <a:solidFill>
                <a:srgbClr val="FFFFFF"/>
              </a:solidFill>
              <a:sym typeface="Symbol" pitchFamily="18" charset="2"/>
            </a:endParaRPr>
          </a:p>
          <a:p>
            <a:pPr lvl="0"/>
            <a:r>
              <a:rPr lang="en-US" altLang="en-US" sz="2400" b="0" dirty="0" smtClean="0">
                <a:solidFill>
                  <a:srgbClr val="FFFFFF"/>
                </a:solidFill>
                <a:sym typeface="Symbol" pitchFamily="18" charset="2"/>
              </a:rPr>
              <a:t>f </a:t>
            </a:r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= (c/n)/</a:t>
            </a:r>
            <a:r>
              <a:rPr lang="en-US" altLang="en-US" sz="2400" b="0" dirty="0">
                <a:solidFill>
                  <a:srgbClr val="FFFFFF"/>
                </a:solidFill>
                <a:sym typeface="Symbol"/>
              </a:rPr>
              <a:t>   </a:t>
            </a:r>
            <a:r>
              <a:rPr lang="en-US" altLang="en-US" sz="2400" b="0" dirty="0" smtClean="0">
                <a:solidFill>
                  <a:srgbClr val="FFFFFF"/>
                </a:solidFill>
                <a:sym typeface="Symbol"/>
              </a:rPr>
              <a:t>/ 2 = </a:t>
            </a:r>
            <a:r>
              <a:rPr lang="en-US" altLang="en-US" sz="2400" b="0" dirty="0" smtClean="0">
                <a:solidFill>
                  <a:srgbClr val="FFFFFF"/>
                </a:solidFill>
                <a:sym typeface="Symbol" pitchFamily="18" charset="2"/>
              </a:rPr>
              <a:t>d    </a:t>
            </a:r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E = h f</a:t>
            </a:r>
            <a:endParaRPr lang="en-US" altLang="en-US" sz="2400" b="0" dirty="0">
              <a:solidFill>
                <a:srgbClr val="FFFFFF"/>
              </a:solidFill>
            </a:endParaRPr>
          </a:p>
          <a:p>
            <a:endParaRPr lang="zh-HK" altLang="en-US" sz="2400" b="0" dirty="0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07438" y="6477000"/>
            <a:ext cx="713755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2nd Inter. Conference on Mechanics of Composites, Porto, July 11- 14, 2016 </a:t>
            </a:r>
            <a:endParaRPr lang="en-US" altLang="zh-TW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10</a:t>
            </a:r>
            <a:endParaRPr lang="en-US" altLang="zh-TW" sz="2800" b="1" dirty="0">
              <a:ea typeface="新細明體" pitchFamily="18" charset="-12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43300" y="4009591"/>
            <a:ext cx="1332913" cy="1434368"/>
            <a:chOff x="3543300" y="4009591"/>
            <a:chExt cx="1332913" cy="1434368"/>
          </a:xfrm>
        </p:grpSpPr>
        <p:sp>
          <p:nvSpPr>
            <p:cNvPr id="4" name="Cube 3"/>
            <p:cNvSpPr/>
            <p:nvPr/>
          </p:nvSpPr>
          <p:spPr bwMode="auto">
            <a:xfrm>
              <a:off x="3861748" y="4340272"/>
              <a:ext cx="1014465" cy="1103687"/>
            </a:xfrm>
            <a:prstGeom prst="cub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3300" y="495620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5300" y="400959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6588" y="4139217"/>
              <a:ext cx="506012" cy="49381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164748" y="4402204"/>
            <a:ext cx="2277602" cy="923330"/>
            <a:chOff x="5172747" y="4450481"/>
            <a:chExt cx="2277602" cy="923330"/>
          </a:xfrm>
        </p:grpSpPr>
        <p:grpSp>
          <p:nvGrpSpPr>
            <p:cNvPr id="11" name="Group 10"/>
            <p:cNvGrpSpPr/>
            <p:nvPr/>
          </p:nvGrpSpPr>
          <p:grpSpPr>
            <a:xfrm rot="4178089">
              <a:off x="5322513" y="4633747"/>
              <a:ext cx="491324" cy="790855"/>
              <a:chOff x="5428132" y="4527429"/>
              <a:chExt cx="532537" cy="882909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10264380" flipH="1" flipV="1">
                <a:off x="5428132" y="4685295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4" name="AutoShape 32"/>
              <p:cNvSpPr>
                <a:spLocks noChangeArrowheads="1"/>
              </p:cNvSpPr>
              <p:nvPr/>
            </p:nvSpPr>
            <p:spPr bwMode="auto">
              <a:xfrm rot="12448810" flipH="1" flipV="1">
                <a:off x="5848733" y="4527429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113378" y="4450481"/>
              <a:ext cx="13369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QED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Radiation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  <a:sym typeface="Symbol" panose="05050102010706020507" pitchFamily="18" charset="2"/>
                </a:rPr>
                <a:t>/2 = d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89522" y="4712433"/>
            <a:ext cx="618005" cy="537500"/>
            <a:chOff x="3989522" y="4712433"/>
            <a:chExt cx="618005" cy="537500"/>
          </a:xfrm>
        </p:grpSpPr>
        <p:sp>
          <p:nvSpPr>
            <p:cNvPr id="15" name="Arc 14"/>
            <p:cNvSpPr/>
            <p:nvPr/>
          </p:nvSpPr>
          <p:spPr bwMode="auto">
            <a:xfrm>
              <a:off x="3989522" y="4712433"/>
              <a:ext cx="533400" cy="441059"/>
            </a:xfrm>
            <a:prstGeom prst="arc">
              <a:avLst>
                <a:gd name="adj1" fmla="val 10696734"/>
                <a:gd name="adj2" fmla="val 0"/>
              </a:avLst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3073" y="4880601"/>
              <a:ext cx="60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/2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85238" y="4510948"/>
            <a:ext cx="1462321" cy="646331"/>
            <a:chOff x="1385238" y="4510948"/>
            <a:chExt cx="1462321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1385238" y="4510948"/>
              <a:ext cx="978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Heat 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  Q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362651" y="4748983"/>
              <a:ext cx="484908" cy="263236"/>
            </a:xfrm>
            <a:prstGeom prst="rightArrow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27225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48683" y="919553"/>
            <a:ext cx="9306950" cy="28194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</a:rPr>
              <a:t>NPs</a:t>
            </a:r>
            <a:r>
              <a:rPr lang="en-US" altLang="en-US" sz="2400" b="0" dirty="0" smtClean="0"/>
              <a:t> have </a:t>
            </a:r>
            <a:r>
              <a:rPr lang="en-US" altLang="en-US" sz="2400" dirty="0">
                <a:solidFill>
                  <a:schemeClr val="tx2"/>
                </a:solidFill>
              </a:rPr>
              <a:t>high </a:t>
            </a:r>
            <a:r>
              <a:rPr lang="en-US" altLang="en-US" sz="2400" dirty="0" smtClean="0">
                <a:solidFill>
                  <a:schemeClr val="tx2"/>
                </a:solidFill>
              </a:rPr>
              <a:t>surface-to-volume ratios </a:t>
            </a:r>
            <a:r>
              <a:rPr lang="en-US" altLang="en-US" sz="2400" b="0" dirty="0" smtClean="0">
                <a:sym typeface="Symbol"/>
              </a:rPr>
              <a:t></a:t>
            </a:r>
          </a:p>
          <a:p>
            <a:pPr marL="0" indent="0" algn="ctr">
              <a:buFontTx/>
              <a:buNone/>
            </a:pPr>
            <a:endParaRPr lang="en-US" altLang="en-US" sz="800" b="0" dirty="0"/>
          </a:p>
          <a:p>
            <a:pPr marL="0" indent="0" algn="ctr">
              <a:buNone/>
            </a:pPr>
            <a:r>
              <a:rPr lang="en-US" altLang="en-US" sz="2400" b="0" dirty="0"/>
              <a:t> </a:t>
            </a:r>
            <a:r>
              <a:rPr lang="en-US" altLang="en-US" sz="2400" b="0" dirty="0" smtClean="0"/>
              <a:t>All </a:t>
            </a:r>
            <a:r>
              <a:rPr lang="en-US" altLang="en-US" sz="2400" dirty="0" smtClean="0">
                <a:solidFill>
                  <a:schemeClr val="tx2"/>
                </a:solidFill>
              </a:rPr>
              <a:t>heat</a:t>
            </a:r>
            <a:r>
              <a:rPr lang="en-US" altLang="en-US" sz="2400" b="0" dirty="0" smtClean="0"/>
              <a:t> into surface </a:t>
            </a:r>
            <a:r>
              <a:rPr lang="en-US" altLang="en-US" sz="2400" b="0" dirty="0" smtClean="0">
                <a:sym typeface="Symbol"/>
              </a:rPr>
              <a:t> 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surface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>atoms </a:t>
            </a:r>
            <a:r>
              <a:rPr lang="en-US" altLang="en-US" sz="2400" b="0" dirty="0"/>
              <a:t>under high</a:t>
            </a:r>
            <a:r>
              <a:rPr lang="en-US" altLang="en-US" sz="2400" b="0" dirty="0">
                <a:solidFill>
                  <a:schemeClr val="tx2"/>
                </a:solidFill>
              </a:rPr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>EM</a:t>
            </a:r>
            <a:r>
              <a:rPr lang="en-US" altLang="en-US" sz="2400" b="0" dirty="0">
                <a:solidFill>
                  <a:schemeClr val="tx2"/>
                </a:solidFill>
              </a:rPr>
              <a:t> </a:t>
            </a:r>
            <a:r>
              <a:rPr lang="en-US" altLang="en-US" sz="2400" b="0" dirty="0"/>
              <a:t>confinement, but </a:t>
            </a:r>
            <a:r>
              <a:rPr lang="en-US" altLang="en-US" sz="2400" dirty="0">
                <a:solidFill>
                  <a:schemeClr val="tx2"/>
                </a:solidFill>
              </a:rPr>
              <a:t>QM</a:t>
            </a:r>
            <a:r>
              <a:rPr lang="en-US" altLang="en-US" sz="2400" dirty="0"/>
              <a:t> </a:t>
            </a:r>
            <a:r>
              <a:rPr lang="en-US" altLang="en-US" sz="2400" b="0" dirty="0"/>
              <a:t>precludes temperature increase.</a:t>
            </a:r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chemeClr val="tx2"/>
                </a:solidFill>
              </a:rPr>
              <a:t>QED </a:t>
            </a:r>
            <a:r>
              <a:rPr lang="en-US" altLang="en-US" sz="2400" b="0" dirty="0" smtClean="0"/>
              <a:t>converts the surface energy from thermal processing into standing </a:t>
            </a:r>
            <a:r>
              <a:rPr lang="en-US" altLang="en-US" sz="2400" dirty="0" smtClean="0">
                <a:solidFill>
                  <a:schemeClr val="tx2"/>
                </a:solidFill>
              </a:rPr>
              <a:t>EUV radiation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  </a:t>
            </a:r>
            <a:r>
              <a:rPr lang="en-US" altLang="en-US" sz="2400" b="0" dirty="0" smtClean="0"/>
              <a:t>t</a:t>
            </a:r>
            <a:r>
              <a:rPr lang="en-US" altLang="en-US" sz="2400" b="0" dirty="0" smtClean="0">
                <a:sym typeface="Symbol"/>
              </a:rPr>
              <a:t>hat ionizes the </a:t>
            </a:r>
            <a:r>
              <a:rPr lang="en-US" altLang="en-US" sz="2400" b="0" dirty="0" smtClean="0">
                <a:solidFill>
                  <a:schemeClr val="tx2"/>
                </a:solidFill>
                <a:sym typeface="Symbol"/>
              </a:rPr>
              <a:t>Fe</a:t>
            </a:r>
            <a:r>
              <a:rPr lang="en-US" altLang="en-US" sz="2400" b="0" dirty="0" smtClean="0">
                <a:sym typeface="Symbol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NPs</a:t>
            </a:r>
          </a:p>
          <a:p>
            <a:pPr marL="0" indent="0" algn="ctr">
              <a:buFontTx/>
              <a:buNone/>
            </a:pPr>
            <a:endParaRPr lang="en-US" altLang="en-US" sz="2400" b="0" dirty="0" smtClean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n-US" altLang="en-US" sz="2400" b="0" dirty="0" smtClean="0">
                <a:sym typeface="Symbol" pitchFamily="18" charset="2"/>
              </a:rPr>
              <a:t>                                             </a:t>
            </a: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24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altLang="en-US" sz="2400" b="0" dirty="0" smtClean="0">
                <a:sym typeface="Symbol" pitchFamily="18" charset="2"/>
              </a:rPr>
              <a:t>   </a:t>
            </a:r>
            <a:endParaRPr lang="en-US" altLang="en-US" sz="2400" b="0" dirty="0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657520" y="25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EM Confinement</a:t>
            </a:r>
          </a:p>
        </p:txBody>
      </p:sp>
      <p:sp>
        <p:nvSpPr>
          <p:cNvPr id="2150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smtClean="0">
                <a:ea typeface="新細明體" pitchFamily="18" charset="-120"/>
              </a:rPr>
              <a:t>11</a:t>
            </a:r>
            <a:endParaRPr lang="en-US" altLang="zh-TW" sz="2800" b="1">
              <a:ea typeface="新細明體" pitchFamily="18" charset="-120"/>
            </a:endParaRPr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0200" y="6477000"/>
            <a:ext cx="7772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867149" y="4149207"/>
            <a:ext cx="1036861" cy="45719"/>
          </a:xfrm>
          <a:custGeom>
            <a:avLst/>
            <a:gdLst>
              <a:gd name="connsiteX0" fmla="*/ 0 w 266700"/>
              <a:gd name="connsiteY0" fmla="*/ 41792 h 41792"/>
              <a:gd name="connsiteX1" fmla="*/ 266700 w 266700"/>
              <a:gd name="connsiteY1" fmla="*/ 3692 h 4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41792">
                <a:moveTo>
                  <a:pt x="0" y="41792"/>
                </a:moveTo>
                <a:cubicBezTo>
                  <a:pt x="148312" y="-17533"/>
                  <a:pt x="61054" y="3692"/>
                  <a:pt x="266700" y="369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15475" y="3757096"/>
            <a:ext cx="2346617" cy="2034104"/>
            <a:chOff x="3292183" y="99496"/>
            <a:chExt cx="2346617" cy="2034104"/>
          </a:xfrm>
        </p:grpSpPr>
        <p:grpSp>
          <p:nvGrpSpPr>
            <p:cNvPr id="13" name="Group 12"/>
            <p:cNvGrpSpPr/>
            <p:nvPr/>
          </p:nvGrpSpPr>
          <p:grpSpPr>
            <a:xfrm>
              <a:off x="3292183" y="99496"/>
              <a:ext cx="2346617" cy="2034104"/>
              <a:chOff x="3352798" y="3506811"/>
              <a:chExt cx="2346617" cy="2034104"/>
            </a:xfrm>
          </p:grpSpPr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3961252" y="3506811"/>
                <a:ext cx="1144148" cy="410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mtClean="0">
                    <a:latin typeface="+mn-lt"/>
                    <a:ea typeface="PMingLiU"/>
                    <a:cs typeface="Times New Roman"/>
                  </a:rPr>
                  <a:t>Glove</a:t>
                </a:r>
                <a:endParaRPr lang="en-US">
                  <a:effectLst/>
                  <a:latin typeface="+mn-lt"/>
                  <a:ea typeface="PMingLiU"/>
                  <a:cs typeface="Times New Roman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3352798" y="3506811"/>
                <a:ext cx="2346617" cy="2034104"/>
              </a:xfrm>
              <a:custGeom>
                <a:avLst/>
                <a:gdLst>
                  <a:gd name="connsiteX0" fmla="*/ 0 w 3695700"/>
                  <a:gd name="connsiteY0" fmla="*/ 0 h 1676400"/>
                  <a:gd name="connsiteX1" fmla="*/ 19050 w 3695700"/>
                  <a:gd name="connsiteY1" fmla="*/ 1657350 h 1676400"/>
                  <a:gd name="connsiteX2" fmla="*/ 647700 w 3695700"/>
                  <a:gd name="connsiteY2" fmla="*/ 1676400 h 1676400"/>
                  <a:gd name="connsiteX3" fmla="*/ 3562350 w 3695700"/>
                  <a:gd name="connsiteY3" fmla="*/ 1257300 h 1676400"/>
                  <a:gd name="connsiteX4" fmla="*/ 3695700 w 3695700"/>
                  <a:gd name="connsiteY4" fmla="*/ 685800 h 1676400"/>
                  <a:gd name="connsiteX5" fmla="*/ 2724150 w 3695700"/>
                  <a:gd name="connsiteY5" fmla="*/ 0 h 1676400"/>
                  <a:gd name="connsiteX6" fmla="*/ 0 w 3695700"/>
                  <a:gd name="connsiteY6" fmla="*/ 0 h 1676400"/>
                  <a:gd name="connsiteX0" fmla="*/ 0 w 3695700"/>
                  <a:gd name="connsiteY0" fmla="*/ 0 h 1676400"/>
                  <a:gd name="connsiteX1" fmla="*/ 19050 w 3695700"/>
                  <a:gd name="connsiteY1" fmla="*/ 1657350 h 1676400"/>
                  <a:gd name="connsiteX2" fmla="*/ 647700 w 3695700"/>
                  <a:gd name="connsiteY2" fmla="*/ 1676400 h 1676400"/>
                  <a:gd name="connsiteX3" fmla="*/ 2209800 w 3695700"/>
                  <a:gd name="connsiteY3" fmla="*/ 1619250 h 1676400"/>
                  <a:gd name="connsiteX4" fmla="*/ 3562350 w 3695700"/>
                  <a:gd name="connsiteY4" fmla="*/ 1257300 h 1676400"/>
                  <a:gd name="connsiteX5" fmla="*/ 3695700 w 3695700"/>
                  <a:gd name="connsiteY5" fmla="*/ 685800 h 1676400"/>
                  <a:gd name="connsiteX6" fmla="*/ 2724150 w 3695700"/>
                  <a:gd name="connsiteY6" fmla="*/ 0 h 1676400"/>
                  <a:gd name="connsiteX7" fmla="*/ 0 w 3695700"/>
                  <a:gd name="connsiteY7" fmla="*/ 0 h 1676400"/>
                  <a:gd name="connsiteX0" fmla="*/ 0 w 3695700"/>
                  <a:gd name="connsiteY0" fmla="*/ 0 h 1676400"/>
                  <a:gd name="connsiteX1" fmla="*/ 19050 w 3695700"/>
                  <a:gd name="connsiteY1" fmla="*/ 1657350 h 1676400"/>
                  <a:gd name="connsiteX2" fmla="*/ 647700 w 3695700"/>
                  <a:gd name="connsiteY2" fmla="*/ 1676400 h 1676400"/>
                  <a:gd name="connsiteX3" fmla="*/ 2209800 w 3695700"/>
                  <a:gd name="connsiteY3" fmla="*/ 1619250 h 1676400"/>
                  <a:gd name="connsiteX4" fmla="*/ 3486150 w 3695700"/>
                  <a:gd name="connsiteY4" fmla="*/ 1219200 h 1676400"/>
                  <a:gd name="connsiteX5" fmla="*/ 3695700 w 3695700"/>
                  <a:gd name="connsiteY5" fmla="*/ 685800 h 1676400"/>
                  <a:gd name="connsiteX6" fmla="*/ 2724150 w 3695700"/>
                  <a:gd name="connsiteY6" fmla="*/ 0 h 1676400"/>
                  <a:gd name="connsiteX7" fmla="*/ 0 w 3695700"/>
                  <a:gd name="connsiteY7" fmla="*/ 0 h 1676400"/>
                  <a:gd name="connsiteX0" fmla="*/ 0 w 3638550"/>
                  <a:gd name="connsiteY0" fmla="*/ 0 h 1676400"/>
                  <a:gd name="connsiteX1" fmla="*/ 19050 w 3638550"/>
                  <a:gd name="connsiteY1" fmla="*/ 1657350 h 1676400"/>
                  <a:gd name="connsiteX2" fmla="*/ 647700 w 3638550"/>
                  <a:gd name="connsiteY2" fmla="*/ 1676400 h 1676400"/>
                  <a:gd name="connsiteX3" fmla="*/ 2209800 w 3638550"/>
                  <a:gd name="connsiteY3" fmla="*/ 1619250 h 1676400"/>
                  <a:gd name="connsiteX4" fmla="*/ 3486150 w 3638550"/>
                  <a:gd name="connsiteY4" fmla="*/ 1219200 h 1676400"/>
                  <a:gd name="connsiteX5" fmla="*/ 3638550 w 3638550"/>
                  <a:gd name="connsiteY5" fmla="*/ 666750 h 1676400"/>
                  <a:gd name="connsiteX6" fmla="*/ 2724150 w 3638550"/>
                  <a:gd name="connsiteY6" fmla="*/ 0 h 1676400"/>
                  <a:gd name="connsiteX7" fmla="*/ 0 w 3638550"/>
                  <a:gd name="connsiteY7" fmla="*/ 0 h 1676400"/>
                  <a:gd name="connsiteX0" fmla="*/ 0 w 3638550"/>
                  <a:gd name="connsiteY0" fmla="*/ 0 h 1676400"/>
                  <a:gd name="connsiteX1" fmla="*/ 19050 w 3638550"/>
                  <a:gd name="connsiteY1" fmla="*/ 1657350 h 1676400"/>
                  <a:gd name="connsiteX2" fmla="*/ 647700 w 3638550"/>
                  <a:gd name="connsiteY2" fmla="*/ 1676400 h 1676400"/>
                  <a:gd name="connsiteX3" fmla="*/ 2209800 w 3638550"/>
                  <a:gd name="connsiteY3" fmla="*/ 1619250 h 1676400"/>
                  <a:gd name="connsiteX4" fmla="*/ 3486150 w 3638550"/>
                  <a:gd name="connsiteY4" fmla="*/ 1219200 h 1676400"/>
                  <a:gd name="connsiteX5" fmla="*/ 3638550 w 3638550"/>
                  <a:gd name="connsiteY5" fmla="*/ 666750 h 1676400"/>
                  <a:gd name="connsiteX6" fmla="*/ 3219450 w 3638550"/>
                  <a:gd name="connsiteY6" fmla="*/ 133350 h 1676400"/>
                  <a:gd name="connsiteX7" fmla="*/ 2724150 w 3638550"/>
                  <a:gd name="connsiteY7" fmla="*/ 0 h 1676400"/>
                  <a:gd name="connsiteX8" fmla="*/ 0 w 3638550"/>
                  <a:gd name="connsiteY8" fmla="*/ 0 h 1676400"/>
                  <a:gd name="connsiteX0" fmla="*/ 0 w 3638550"/>
                  <a:gd name="connsiteY0" fmla="*/ 0 h 1676400"/>
                  <a:gd name="connsiteX1" fmla="*/ 19050 w 3638550"/>
                  <a:gd name="connsiteY1" fmla="*/ 1657350 h 1676400"/>
                  <a:gd name="connsiteX2" fmla="*/ 647700 w 3638550"/>
                  <a:gd name="connsiteY2" fmla="*/ 1676400 h 1676400"/>
                  <a:gd name="connsiteX3" fmla="*/ 2209800 w 3638550"/>
                  <a:gd name="connsiteY3" fmla="*/ 1619250 h 1676400"/>
                  <a:gd name="connsiteX4" fmla="*/ 3486150 w 3638550"/>
                  <a:gd name="connsiteY4" fmla="*/ 1219200 h 1676400"/>
                  <a:gd name="connsiteX5" fmla="*/ 3638550 w 3638550"/>
                  <a:gd name="connsiteY5" fmla="*/ 666750 h 1676400"/>
                  <a:gd name="connsiteX6" fmla="*/ 3219450 w 3638550"/>
                  <a:gd name="connsiteY6" fmla="*/ 133350 h 1676400"/>
                  <a:gd name="connsiteX7" fmla="*/ 2724150 w 3638550"/>
                  <a:gd name="connsiteY7" fmla="*/ 0 h 1676400"/>
                  <a:gd name="connsiteX8" fmla="*/ 1790700 w 3638550"/>
                  <a:gd name="connsiteY8" fmla="*/ 133350 h 1676400"/>
                  <a:gd name="connsiteX9" fmla="*/ 0 w 3638550"/>
                  <a:gd name="connsiteY9" fmla="*/ 0 h 1676400"/>
                  <a:gd name="connsiteX0" fmla="*/ 0 w 3638550"/>
                  <a:gd name="connsiteY0" fmla="*/ 0 h 1676400"/>
                  <a:gd name="connsiteX1" fmla="*/ 19050 w 3638550"/>
                  <a:gd name="connsiteY1" fmla="*/ 1657350 h 1676400"/>
                  <a:gd name="connsiteX2" fmla="*/ 647700 w 3638550"/>
                  <a:gd name="connsiteY2" fmla="*/ 1676400 h 1676400"/>
                  <a:gd name="connsiteX3" fmla="*/ 2209800 w 3638550"/>
                  <a:gd name="connsiteY3" fmla="*/ 1619250 h 1676400"/>
                  <a:gd name="connsiteX4" fmla="*/ 3486150 w 3638550"/>
                  <a:gd name="connsiteY4" fmla="*/ 1219200 h 1676400"/>
                  <a:gd name="connsiteX5" fmla="*/ 3638550 w 3638550"/>
                  <a:gd name="connsiteY5" fmla="*/ 666750 h 1676400"/>
                  <a:gd name="connsiteX6" fmla="*/ 3219450 w 3638550"/>
                  <a:gd name="connsiteY6" fmla="*/ 133350 h 1676400"/>
                  <a:gd name="connsiteX7" fmla="*/ 2724150 w 3638550"/>
                  <a:gd name="connsiteY7" fmla="*/ 0 h 1676400"/>
                  <a:gd name="connsiteX8" fmla="*/ 1790700 w 3638550"/>
                  <a:gd name="connsiteY8" fmla="*/ 133350 h 1676400"/>
                  <a:gd name="connsiteX9" fmla="*/ 952500 w 3638550"/>
                  <a:gd name="connsiteY9" fmla="*/ 0 h 1676400"/>
                  <a:gd name="connsiteX10" fmla="*/ 0 w 3638550"/>
                  <a:gd name="connsiteY10" fmla="*/ 0 h 1676400"/>
                  <a:gd name="connsiteX0" fmla="*/ 0 w 3638550"/>
                  <a:gd name="connsiteY0" fmla="*/ 0 h 1734375"/>
                  <a:gd name="connsiteX1" fmla="*/ 19050 w 3638550"/>
                  <a:gd name="connsiteY1" fmla="*/ 1657350 h 1734375"/>
                  <a:gd name="connsiteX2" fmla="*/ 647700 w 3638550"/>
                  <a:gd name="connsiteY2" fmla="*/ 1676400 h 1734375"/>
                  <a:gd name="connsiteX3" fmla="*/ 1485900 w 3638550"/>
                  <a:gd name="connsiteY3" fmla="*/ 1733550 h 1734375"/>
                  <a:gd name="connsiteX4" fmla="*/ 2209800 w 3638550"/>
                  <a:gd name="connsiteY4" fmla="*/ 1619250 h 1734375"/>
                  <a:gd name="connsiteX5" fmla="*/ 3486150 w 3638550"/>
                  <a:gd name="connsiteY5" fmla="*/ 1219200 h 1734375"/>
                  <a:gd name="connsiteX6" fmla="*/ 3638550 w 3638550"/>
                  <a:gd name="connsiteY6" fmla="*/ 666750 h 1734375"/>
                  <a:gd name="connsiteX7" fmla="*/ 3219450 w 3638550"/>
                  <a:gd name="connsiteY7" fmla="*/ 133350 h 1734375"/>
                  <a:gd name="connsiteX8" fmla="*/ 2724150 w 3638550"/>
                  <a:gd name="connsiteY8" fmla="*/ 0 h 1734375"/>
                  <a:gd name="connsiteX9" fmla="*/ 1790700 w 3638550"/>
                  <a:gd name="connsiteY9" fmla="*/ 133350 h 1734375"/>
                  <a:gd name="connsiteX10" fmla="*/ 952500 w 3638550"/>
                  <a:gd name="connsiteY10" fmla="*/ 0 h 1734375"/>
                  <a:gd name="connsiteX11" fmla="*/ 0 w 3638550"/>
                  <a:gd name="connsiteY11" fmla="*/ 0 h 1734375"/>
                  <a:gd name="connsiteX0" fmla="*/ 0 w 3638550"/>
                  <a:gd name="connsiteY0" fmla="*/ 0 h 1734375"/>
                  <a:gd name="connsiteX1" fmla="*/ 19050 w 3638550"/>
                  <a:gd name="connsiteY1" fmla="*/ 1657350 h 1734375"/>
                  <a:gd name="connsiteX2" fmla="*/ 647700 w 3638550"/>
                  <a:gd name="connsiteY2" fmla="*/ 1676400 h 1734375"/>
                  <a:gd name="connsiteX3" fmla="*/ 1485900 w 3638550"/>
                  <a:gd name="connsiteY3" fmla="*/ 1733550 h 1734375"/>
                  <a:gd name="connsiteX4" fmla="*/ 2209800 w 3638550"/>
                  <a:gd name="connsiteY4" fmla="*/ 1619250 h 1734375"/>
                  <a:gd name="connsiteX5" fmla="*/ 3219450 w 3638550"/>
                  <a:gd name="connsiteY5" fmla="*/ 1143000 h 1734375"/>
                  <a:gd name="connsiteX6" fmla="*/ 3486150 w 3638550"/>
                  <a:gd name="connsiteY6" fmla="*/ 1219200 h 1734375"/>
                  <a:gd name="connsiteX7" fmla="*/ 3638550 w 3638550"/>
                  <a:gd name="connsiteY7" fmla="*/ 666750 h 1734375"/>
                  <a:gd name="connsiteX8" fmla="*/ 3219450 w 3638550"/>
                  <a:gd name="connsiteY8" fmla="*/ 133350 h 1734375"/>
                  <a:gd name="connsiteX9" fmla="*/ 2724150 w 3638550"/>
                  <a:gd name="connsiteY9" fmla="*/ 0 h 1734375"/>
                  <a:gd name="connsiteX10" fmla="*/ 1790700 w 3638550"/>
                  <a:gd name="connsiteY10" fmla="*/ 133350 h 1734375"/>
                  <a:gd name="connsiteX11" fmla="*/ 952500 w 3638550"/>
                  <a:gd name="connsiteY11" fmla="*/ 0 h 1734375"/>
                  <a:gd name="connsiteX12" fmla="*/ 0 w 3638550"/>
                  <a:gd name="connsiteY12" fmla="*/ 0 h 1734375"/>
                  <a:gd name="connsiteX0" fmla="*/ 0 w 3638550"/>
                  <a:gd name="connsiteY0" fmla="*/ 0 h 1734375"/>
                  <a:gd name="connsiteX1" fmla="*/ 19050 w 3638550"/>
                  <a:gd name="connsiteY1" fmla="*/ 1657350 h 1734375"/>
                  <a:gd name="connsiteX2" fmla="*/ 647700 w 3638550"/>
                  <a:gd name="connsiteY2" fmla="*/ 1676400 h 1734375"/>
                  <a:gd name="connsiteX3" fmla="*/ 1485900 w 3638550"/>
                  <a:gd name="connsiteY3" fmla="*/ 1733550 h 1734375"/>
                  <a:gd name="connsiteX4" fmla="*/ 2209800 w 3638550"/>
                  <a:gd name="connsiteY4" fmla="*/ 1619250 h 1734375"/>
                  <a:gd name="connsiteX5" fmla="*/ 3181350 w 3638550"/>
                  <a:gd name="connsiteY5" fmla="*/ 1428750 h 1734375"/>
                  <a:gd name="connsiteX6" fmla="*/ 3486150 w 3638550"/>
                  <a:gd name="connsiteY6" fmla="*/ 1219200 h 1734375"/>
                  <a:gd name="connsiteX7" fmla="*/ 3638550 w 3638550"/>
                  <a:gd name="connsiteY7" fmla="*/ 666750 h 1734375"/>
                  <a:gd name="connsiteX8" fmla="*/ 3219450 w 3638550"/>
                  <a:gd name="connsiteY8" fmla="*/ 133350 h 1734375"/>
                  <a:gd name="connsiteX9" fmla="*/ 2724150 w 3638550"/>
                  <a:gd name="connsiteY9" fmla="*/ 0 h 1734375"/>
                  <a:gd name="connsiteX10" fmla="*/ 1790700 w 3638550"/>
                  <a:gd name="connsiteY10" fmla="*/ 133350 h 1734375"/>
                  <a:gd name="connsiteX11" fmla="*/ 952500 w 3638550"/>
                  <a:gd name="connsiteY11" fmla="*/ 0 h 1734375"/>
                  <a:gd name="connsiteX12" fmla="*/ 0 w 3638550"/>
                  <a:gd name="connsiteY12" fmla="*/ 0 h 1734375"/>
                  <a:gd name="connsiteX0" fmla="*/ 0 w 3581400"/>
                  <a:gd name="connsiteY0" fmla="*/ 0 h 1734375"/>
                  <a:gd name="connsiteX1" fmla="*/ 19050 w 3581400"/>
                  <a:gd name="connsiteY1" fmla="*/ 1657350 h 1734375"/>
                  <a:gd name="connsiteX2" fmla="*/ 647700 w 3581400"/>
                  <a:gd name="connsiteY2" fmla="*/ 1676400 h 1734375"/>
                  <a:gd name="connsiteX3" fmla="*/ 1485900 w 3581400"/>
                  <a:gd name="connsiteY3" fmla="*/ 1733550 h 1734375"/>
                  <a:gd name="connsiteX4" fmla="*/ 2209800 w 3581400"/>
                  <a:gd name="connsiteY4" fmla="*/ 1619250 h 1734375"/>
                  <a:gd name="connsiteX5" fmla="*/ 3181350 w 3581400"/>
                  <a:gd name="connsiteY5" fmla="*/ 1428750 h 1734375"/>
                  <a:gd name="connsiteX6" fmla="*/ 3486150 w 3581400"/>
                  <a:gd name="connsiteY6" fmla="*/ 1219200 h 1734375"/>
                  <a:gd name="connsiteX7" fmla="*/ 3581400 w 3581400"/>
                  <a:gd name="connsiteY7" fmla="*/ 704850 h 1734375"/>
                  <a:gd name="connsiteX8" fmla="*/ 3219450 w 3581400"/>
                  <a:gd name="connsiteY8" fmla="*/ 133350 h 1734375"/>
                  <a:gd name="connsiteX9" fmla="*/ 2724150 w 3581400"/>
                  <a:gd name="connsiteY9" fmla="*/ 0 h 1734375"/>
                  <a:gd name="connsiteX10" fmla="*/ 1790700 w 3581400"/>
                  <a:gd name="connsiteY10" fmla="*/ 133350 h 1734375"/>
                  <a:gd name="connsiteX11" fmla="*/ 952500 w 3581400"/>
                  <a:gd name="connsiteY11" fmla="*/ 0 h 1734375"/>
                  <a:gd name="connsiteX12" fmla="*/ 0 w 3581400"/>
                  <a:gd name="connsiteY12" fmla="*/ 0 h 1734375"/>
                  <a:gd name="connsiteX0" fmla="*/ 0 w 3581400"/>
                  <a:gd name="connsiteY0" fmla="*/ 0 h 1734375"/>
                  <a:gd name="connsiteX1" fmla="*/ 19050 w 3581400"/>
                  <a:gd name="connsiteY1" fmla="*/ 1657350 h 1734375"/>
                  <a:gd name="connsiteX2" fmla="*/ 647700 w 3581400"/>
                  <a:gd name="connsiteY2" fmla="*/ 1676400 h 1734375"/>
                  <a:gd name="connsiteX3" fmla="*/ 1485900 w 3581400"/>
                  <a:gd name="connsiteY3" fmla="*/ 1733550 h 1734375"/>
                  <a:gd name="connsiteX4" fmla="*/ 2209800 w 3581400"/>
                  <a:gd name="connsiteY4" fmla="*/ 1619250 h 1734375"/>
                  <a:gd name="connsiteX5" fmla="*/ 3181350 w 3581400"/>
                  <a:gd name="connsiteY5" fmla="*/ 1428750 h 1734375"/>
                  <a:gd name="connsiteX6" fmla="*/ 3429000 w 3581400"/>
                  <a:gd name="connsiteY6" fmla="*/ 1143000 h 1734375"/>
                  <a:gd name="connsiteX7" fmla="*/ 3581400 w 3581400"/>
                  <a:gd name="connsiteY7" fmla="*/ 704850 h 1734375"/>
                  <a:gd name="connsiteX8" fmla="*/ 3219450 w 3581400"/>
                  <a:gd name="connsiteY8" fmla="*/ 133350 h 1734375"/>
                  <a:gd name="connsiteX9" fmla="*/ 2724150 w 3581400"/>
                  <a:gd name="connsiteY9" fmla="*/ 0 h 1734375"/>
                  <a:gd name="connsiteX10" fmla="*/ 1790700 w 3581400"/>
                  <a:gd name="connsiteY10" fmla="*/ 133350 h 1734375"/>
                  <a:gd name="connsiteX11" fmla="*/ 952500 w 3581400"/>
                  <a:gd name="connsiteY11" fmla="*/ 0 h 1734375"/>
                  <a:gd name="connsiteX12" fmla="*/ 0 w 3581400"/>
                  <a:gd name="connsiteY12" fmla="*/ 0 h 1734375"/>
                  <a:gd name="connsiteX0" fmla="*/ 0 w 3524250"/>
                  <a:gd name="connsiteY0" fmla="*/ 0 h 1734375"/>
                  <a:gd name="connsiteX1" fmla="*/ 19050 w 3524250"/>
                  <a:gd name="connsiteY1" fmla="*/ 1657350 h 1734375"/>
                  <a:gd name="connsiteX2" fmla="*/ 647700 w 3524250"/>
                  <a:gd name="connsiteY2" fmla="*/ 1676400 h 1734375"/>
                  <a:gd name="connsiteX3" fmla="*/ 1485900 w 3524250"/>
                  <a:gd name="connsiteY3" fmla="*/ 1733550 h 1734375"/>
                  <a:gd name="connsiteX4" fmla="*/ 2209800 w 3524250"/>
                  <a:gd name="connsiteY4" fmla="*/ 1619250 h 1734375"/>
                  <a:gd name="connsiteX5" fmla="*/ 3181350 w 3524250"/>
                  <a:gd name="connsiteY5" fmla="*/ 1428750 h 1734375"/>
                  <a:gd name="connsiteX6" fmla="*/ 3429000 w 3524250"/>
                  <a:gd name="connsiteY6" fmla="*/ 1143000 h 1734375"/>
                  <a:gd name="connsiteX7" fmla="*/ 3524250 w 3524250"/>
                  <a:gd name="connsiteY7" fmla="*/ 590550 h 1734375"/>
                  <a:gd name="connsiteX8" fmla="*/ 3219450 w 3524250"/>
                  <a:gd name="connsiteY8" fmla="*/ 133350 h 1734375"/>
                  <a:gd name="connsiteX9" fmla="*/ 2724150 w 3524250"/>
                  <a:gd name="connsiteY9" fmla="*/ 0 h 1734375"/>
                  <a:gd name="connsiteX10" fmla="*/ 1790700 w 3524250"/>
                  <a:gd name="connsiteY10" fmla="*/ 133350 h 1734375"/>
                  <a:gd name="connsiteX11" fmla="*/ 952500 w 3524250"/>
                  <a:gd name="connsiteY11" fmla="*/ 0 h 1734375"/>
                  <a:gd name="connsiteX12" fmla="*/ 0 w 3524250"/>
                  <a:gd name="connsiteY12" fmla="*/ 0 h 1734375"/>
                  <a:gd name="connsiteX0" fmla="*/ 0 w 3524250"/>
                  <a:gd name="connsiteY0" fmla="*/ 0 h 1734375"/>
                  <a:gd name="connsiteX1" fmla="*/ 297470 w 3524250"/>
                  <a:gd name="connsiteY1" fmla="*/ 1162050 h 1734375"/>
                  <a:gd name="connsiteX2" fmla="*/ 647700 w 3524250"/>
                  <a:gd name="connsiteY2" fmla="*/ 1676400 h 1734375"/>
                  <a:gd name="connsiteX3" fmla="*/ 1485900 w 3524250"/>
                  <a:gd name="connsiteY3" fmla="*/ 1733550 h 1734375"/>
                  <a:gd name="connsiteX4" fmla="*/ 2209800 w 3524250"/>
                  <a:gd name="connsiteY4" fmla="*/ 1619250 h 1734375"/>
                  <a:gd name="connsiteX5" fmla="*/ 3181350 w 3524250"/>
                  <a:gd name="connsiteY5" fmla="*/ 1428750 h 1734375"/>
                  <a:gd name="connsiteX6" fmla="*/ 3429000 w 3524250"/>
                  <a:gd name="connsiteY6" fmla="*/ 1143000 h 1734375"/>
                  <a:gd name="connsiteX7" fmla="*/ 3524250 w 3524250"/>
                  <a:gd name="connsiteY7" fmla="*/ 590550 h 1734375"/>
                  <a:gd name="connsiteX8" fmla="*/ 3219450 w 3524250"/>
                  <a:gd name="connsiteY8" fmla="*/ 133350 h 1734375"/>
                  <a:gd name="connsiteX9" fmla="*/ 2724150 w 3524250"/>
                  <a:gd name="connsiteY9" fmla="*/ 0 h 1734375"/>
                  <a:gd name="connsiteX10" fmla="*/ 1790700 w 3524250"/>
                  <a:gd name="connsiteY10" fmla="*/ 133350 h 1734375"/>
                  <a:gd name="connsiteX11" fmla="*/ 952500 w 3524250"/>
                  <a:gd name="connsiteY11" fmla="*/ 0 h 1734375"/>
                  <a:gd name="connsiteX12" fmla="*/ 0 w 3524250"/>
                  <a:gd name="connsiteY12" fmla="*/ 0 h 1734375"/>
                  <a:gd name="connsiteX0" fmla="*/ 234059 w 3226780"/>
                  <a:gd name="connsiteY0" fmla="*/ 152400 h 1734375"/>
                  <a:gd name="connsiteX1" fmla="*/ 0 w 3226780"/>
                  <a:gd name="connsiteY1" fmla="*/ 1162050 h 1734375"/>
                  <a:gd name="connsiteX2" fmla="*/ 350230 w 3226780"/>
                  <a:gd name="connsiteY2" fmla="*/ 1676400 h 1734375"/>
                  <a:gd name="connsiteX3" fmla="*/ 1188430 w 3226780"/>
                  <a:gd name="connsiteY3" fmla="*/ 1733550 h 1734375"/>
                  <a:gd name="connsiteX4" fmla="*/ 1912330 w 3226780"/>
                  <a:gd name="connsiteY4" fmla="*/ 1619250 h 1734375"/>
                  <a:gd name="connsiteX5" fmla="*/ 2883880 w 3226780"/>
                  <a:gd name="connsiteY5" fmla="*/ 1428750 h 1734375"/>
                  <a:gd name="connsiteX6" fmla="*/ 3131530 w 3226780"/>
                  <a:gd name="connsiteY6" fmla="*/ 1143000 h 1734375"/>
                  <a:gd name="connsiteX7" fmla="*/ 3226780 w 3226780"/>
                  <a:gd name="connsiteY7" fmla="*/ 590550 h 1734375"/>
                  <a:gd name="connsiteX8" fmla="*/ 2921980 w 3226780"/>
                  <a:gd name="connsiteY8" fmla="*/ 133350 h 1734375"/>
                  <a:gd name="connsiteX9" fmla="*/ 2426680 w 3226780"/>
                  <a:gd name="connsiteY9" fmla="*/ 0 h 1734375"/>
                  <a:gd name="connsiteX10" fmla="*/ 1493230 w 3226780"/>
                  <a:gd name="connsiteY10" fmla="*/ 133350 h 1734375"/>
                  <a:gd name="connsiteX11" fmla="*/ 655030 w 3226780"/>
                  <a:gd name="connsiteY11" fmla="*/ 0 h 1734375"/>
                  <a:gd name="connsiteX12" fmla="*/ 234059 w 3226780"/>
                  <a:gd name="connsiteY12" fmla="*/ 152400 h 1734375"/>
                  <a:gd name="connsiteX0" fmla="*/ 234059 w 3226780"/>
                  <a:gd name="connsiteY0" fmla="*/ 193584 h 1775559"/>
                  <a:gd name="connsiteX1" fmla="*/ 0 w 3226780"/>
                  <a:gd name="connsiteY1" fmla="*/ 1203234 h 1775559"/>
                  <a:gd name="connsiteX2" fmla="*/ 350230 w 3226780"/>
                  <a:gd name="connsiteY2" fmla="*/ 1717584 h 1775559"/>
                  <a:gd name="connsiteX3" fmla="*/ 1188430 w 3226780"/>
                  <a:gd name="connsiteY3" fmla="*/ 1774734 h 1775559"/>
                  <a:gd name="connsiteX4" fmla="*/ 1912330 w 3226780"/>
                  <a:gd name="connsiteY4" fmla="*/ 1660434 h 1775559"/>
                  <a:gd name="connsiteX5" fmla="*/ 2883880 w 3226780"/>
                  <a:gd name="connsiteY5" fmla="*/ 1469934 h 1775559"/>
                  <a:gd name="connsiteX6" fmla="*/ 3131530 w 3226780"/>
                  <a:gd name="connsiteY6" fmla="*/ 1184184 h 1775559"/>
                  <a:gd name="connsiteX7" fmla="*/ 3226780 w 3226780"/>
                  <a:gd name="connsiteY7" fmla="*/ 631734 h 1775559"/>
                  <a:gd name="connsiteX8" fmla="*/ 2921980 w 3226780"/>
                  <a:gd name="connsiteY8" fmla="*/ 174534 h 1775559"/>
                  <a:gd name="connsiteX9" fmla="*/ 2426680 w 3226780"/>
                  <a:gd name="connsiteY9" fmla="*/ 41184 h 1775559"/>
                  <a:gd name="connsiteX10" fmla="*/ 1493230 w 3226780"/>
                  <a:gd name="connsiteY10" fmla="*/ 3084 h 1775559"/>
                  <a:gd name="connsiteX11" fmla="*/ 655030 w 3226780"/>
                  <a:gd name="connsiteY11" fmla="*/ 41184 h 1775559"/>
                  <a:gd name="connsiteX12" fmla="*/ 234059 w 3226780"/>
                  <a:gd name="connsiteY12" fmla="*/ 193584 h 1775559"/>
                  <a:gd name="connsiteX0" fmla="*/ 234059 w 3226780"/>
                  <a:gd name="connsiteY0" fmla="*/ 193584 h 1846946"/>
                  <a:gd name="connsiteX1" fmla="*/ 0 w 3226780"/>
                  <a:gd name="connsiteY1" fmla="*/ 1203234 h 1846946"/>
                  <a:gd name="connsiteX2" fmla="*/ 350230 w 3226780"/>
                  <a:gd name="connsiteY2" fmla="*/ 1717584 h 1846946"/>
                  <a:gd name="connsiteX3" fmla="*/ 1188430 w 3226780"/>
                  <a:gd name="connsiteY3" fmla="*/ 1774734 h 1846946"/>
                  <a:gd name="connsiteX4" fmla="*/ 2038885 w 3226780"/>
                  <a:gd name="connsiteY4" fmla="*/ 1812834 h 1846946"/>
                  <a:gd name="connsiteX5" fmla="*/ 2883880 w 3226780"/>
                  <a:gd name="connsiteY5" fmla="*/ 1469934 h 1846946"/>
                  <a:gd name="connsiteX6" fmla="*/ 3131530 w 3226780"/>
                  <a:gd name="connsiteY6" fmla="*/ 1184184 h 1846946"/>
                  <a:gd name="connsiteX7" fmla="*/ 3226780 w 3226780"/>
                  <a:gd name="connsiteY7" fmla="*/ 631734 h 1846946"/>
                  <a:gd name="connsiteX8" fmla="*/ 2921980 w 3226780"/>
                  <a:gd name="connsiteY8" fmla="*/ 174534 h 1846946"/>
                  <a:gd name="connsiteX9" fmla="*/ 2426680 w 3226780"/>
                  <a:gd name="connsiteY9" fmla="*/ 41184 h 1846946"/>
                  <a:gd name="connsiteX10" fmla="*/ 1493230 w 3226780"/>
                  <a:gd name="connsiteY10" fmla="*/ 3084 h 1846946"/>
                  <a:gd name="connsiteX11" fmla="*/ 655030 w 3226780"/>
                  <a:gd name="connsiteY11" fmla="*/ 41184 h 1846946"/>
                  <a:gd name="connsiteX12" fmla="*/ 234059 w 3226780"/>
                  <a:gd name="connsiteY12" fmla="*/ 193584 h 1846946"/>
                  <a:gd name="connsiteX0" fmla="*/ 234059 w 3226780"/>
                  <a:gd name="connsiteY0" fmla="*/ 193584 h 1862654"/>
                  <a:gd name="connsiteX1" fmla="*/ 0 w 3226780"/>
                  <a:gd name="connsiteY1" fmla="*/ 1203234 h 1862654"/>
                  <a:gd name="connsiteX2" fmla="*/ 350230 w 3226780"/>
                  <a:gd name="connsiteY2" fmla="*/ 1717584 h 1862654"/>
                  <a:gd name="connsiteX3" fmla="*/ 1061876 w 3226780"/>
                  <a:gd name="connsiteY3" fmla="*/ 1831884 h 1862654"/>
                  <a:gd name="connsiteX4" fmla="*/ 2038885 w 3226780"/>
                  <a:gd name="connsiteY4" fmla="*/ 1812834 h 1862654"/>
                  <a:gd name="connsiteX5" fmla="*/ 2883880 w 3226780"/>
                  <a:gd name="connsiteY5" fmla="*/ 1469934 h 1862654"/>
                  <a:gd name="connsiteX6" fmla="*/ 3131530 w 3226780"/>
                  <a:gd name="connsiteY6" fmla="*/ 1184184 h 1862654"/>
                  <a:gd name="connsiteX7" fmla="*/ 3226780 w 3226780"/>
                  <a:gd name="connsiteY7" fmla="*/ 631734 h 1862654"/>
                  <a:gd name="connsiteX8" fmla="*/ 2921980 w 3226780"/>
                  <a:gd name="connsiteY8" fmla="*/ 174534 h 1862654"/>
                  <a:gd name="connsiteX9" fmla="*/ 2426680 w 3226780"/>
                  <a:gd name="connsiteY9" fmla="*/ 41184 h 1862654"/>
                  <a:gd name="connsiteX10" fmla="*/ 1493230 w 3226780"/>
                  <a:gd name="connsiteY10" fmla="*/ 3084 h 1862654"/>
                  <a:gd name="connsiteX11" fmla="*/ 655030 w 3226780"/>
                  <a:gd name="connsiteY11" fmla="*/ 41184 h 1862654"/>
                  <a:gd name="connsiteX12" fmla="*/ 234059 w 3226780"/>
                  <a:gd name="connsiteY12" fmla="*/ 193584 h 1862654"/>
                  <a:gd name="connsiteX0" fmla="*/ 234059 w 3226780"/>
                  <a:gd name="connsiteY0" fmla="*/ 362996 h 2032066"/>
                  <a:gd name="connsiteX1" fmla="*/ 0 w 3226780"/>
                  <a:gd name="connsiteY1" fmla="*/ 1372646 h 2032066"/>
                  <a:gd name="connsiteX2" fmla="*/ 350230 w 3226780"/>
                  <a:gd name="connsiteY2" fmla="*/ 1886996 h 2032066"/>
                  <a:gd name="connsiteX3" fmla="*/ 1061876 w 3226780"/>
                  <a:gd name="connsiteY3" fmla="*/ 2001296 h 2032066"/>
                  <a:gd name="connsiteX4" fmla="*/ 2038885 w 3226780"/>
                  <a:gd name="connsiteY4" fmla="*/ 1982246 h 2032066"/>
                  <a:gd name="connsiteX5" fmla="*/ 2883880 w 3226780"/>
                  <a:gd name="connsiteY5" fmla="*/ 1639346 h 2032066"/>
                  <a:gd name="connsiteX6" fmla="*/ 3131530 w 3226780"/>
                  <a:gd name="connsiteY6" fmla="*/ 1353596 h 2032066"/>
                  <a:gd name="connsiteX7" fmla="*/ 3226780 w 3226780"/>
                  <a:gd name="connsiteY7" fmla="*/ 801146 h 2032066"/>
                  <a:gd name="connsiteX8" fmla="*/ 2921980 w 3226780"/>
                  <a:gd name="connsiteY8" fmla="*/ 343946 h 2032066"/>
                  <a:gd name="connsiteX9" fmla="*/ 2426680 w 3226780"/>
                  <a:gd name="connsiteY9" fmla="*/ 210596 h 2032066"/>
                  <a:gd name="connsiteX10" fmla="*/ 1543851 w 3226780"/>
                  <a:gd name="connsiteY10" fmla="*/ 1046 h 2032066"/>
                  <a:gd name="connsiteX11" fmla="*/ 655030 w 3226780"/>
                  <a:gd name="connsiteY11" fmla="*/ 210596 h 2032066"/>
                  <a:gd name="connsiteX12" fmla="*/ 234059 w 3226780"/>
                  <a:gd name="connsiteY12" fmla="*/ 362996 h 2032066"/>
                  <a:gd name="connsiteX0" fmla="*/ 234059 w 3226780"/>
                  <a:gd name="connsiteY0" fmla="*/ 362996 h 2032066"/>
                  <a:gd name="connsiteX1" fmla="*/ 0 w 3226780"/>
                  <a:gd name="connsiteY1" fmla="*/ 1372646 h 2032066"/>
                  <a:gd name="connsiteX2" fmla="*/ 350230 w 3226780"/>
                  <a:gd name="connsiteY2" fmla="*/ 1886996 h 2032066"/>
                  <a:gd name="connsiteX3" fmla="*/ 1061876 w 3226780"/>
                  <a:gd name="connsiteY3" fmla="*/ 2001296 h 2032066"/>
                  <a:gd name="connsiteX4" fmla="*/ 2038885 w 3226780"/>
                  <a:gd name="connsiteY4" fmla="*/ 1982246 h 2032066"/>
                  <a:gd name="connsiteX5" fmla="*/ 2883880 w 3226780"/>
                  <a:gd name="connsiteY5" fmla="*/ 1639346 h 2032066"/>
                  <a:gd name="connsiteX6" fmla="*/ 3131530 w 3226780"/>
                  <a:gd name="connsiteY6" fmla="*/ 1353596 h 2032066"/>
                  <a:gd name="connsiteX7" fmla="*/ 3226780 w 3226780"/>
                  <a:gd name="connsiteY7" fmla="*/ 801146 h 2032066"/>
                  <a:gd name="connsiteX8" fmla="*/ 2921980 w 3226780"/>
                  <a:gd name="connsiteY8" fmla="*/ 343946 h 2032066"/>
                  <a:gd name="connsiteX9" fmla="*/ 2578546 w 3226780"/>
                  <a:gd name="connsiteY9" fmla="*/ 39146 h 2032066"/>
                  <a:gd name="connsiteX10" fmla="*/ 1543851 w 3226780"/>
                  <a:gd name="connsiteY10" fmla="*/ 1046 h 2032066"/>
                  <a:gd name="connsiteX11" fmla="*/ 655030 w 3226780"/>
                  <a:gd name="connsiteY11" fmla="*/ 210596 h 2032066"/>
                  <a:gd name="connsiteX12" fmla="*/ 234059 w 3226780"/>
                  <a:gd name="connsiteY12" fmla="*/ 362996 h 2032066"/>
                  <a:gd name="connsiteX0" fmla="*/ 234059 w 3226780"/>
                  <a:gd name="connsiteY0" fmla="*/ 365034 h 2034104"/>
                  <a:gd name="connsiteX1" fmla="*/ 0 w 3226780"/>
                  <a:gd name="connsiteY1" fmla="*/ 1374684 h 2034104"/>
                  <a:gd name="connsiteX2" fmla="*/ 350230 w 3226780"/>
                  <a:gd name="connsiteY2" fmla="*/ 1889034 h 2034104"/>
                  <a:gd name="connsiteX3" fmla="*/ 1061876 w 3226780"/>
                  <a:gd name="connsiteY3" fmla="*/ 2003334 h 2034104"/>
                  <a:gd name="connsiteX4" fmla="*/ 2038885 w 3226780"/>
                  <a:gd name="connsiteY4" fmla="*/ 1984284 h 2034104"/>
                  <a:gd name="connsiteX5" fmla="*/ 2883880 w 3226780"/>
                  <a:gd name="connsiteY5" fmla="*/ 1641384 h 2034104"/>
                  <a:gd name="connsiteX6" fmla="*/ 3131530 w 3226780"/>
                  <a:gd name="connsiteY6" fmla="*/ 1355634 h 2034104"/>
                  <a:gd name="connsiteX7" fmla="*/ 3226780 w 3226780"/>
                  <a:gd name="connsiteY7" fmla="*/ 803184 h 2034104"/>
                  <a:gd name="connsiteX8" fmla="*/ 2921980 w 3226780"/>
                  <a:gd name="connsiteY8" fmla="*/ 345984 h 2034104"/>
                  <a:gd name="connsiteX9" fmla="*/ 2578546 w 3226780"/>
                  <a:gd name="connsiteY9" fmla="*/ 41184 h 2034104"/>
                  <a:gd name="connsiteX10" fmla="*/ 1543851 w 3226780"/>
                  <a:gd name="connsiteY10" fmla="*/ 3084 h 2034104"/>
                  <a:gd name="connsiteX11" fmla="*/ 629720 w 3226780"/>
                  <a:gd name="connsiteY11" fmla="*/ 41184 h 2034104"/>
                  <a:gd name="connsiteX12" fmla="*/ 234059 w 3226780"/>
                  <a:gd name="connsiteY12" fmla="*/ 365034 h 203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26780" h="2034104">
                    <a:moveTo>
                      <a:pt x="234059" y="365034"/>
                    </a:moveTo>
                    <a:lnTo>
                      <a:pt x="0" y="1374684"/>
                    </a:lnTo>
                    <a:cubicBezTo>
                      <a:pt x="209550" y="1381034"/>
                      <a:pt x="140680" y="1882684"/>
                      <a:pt x="350230" y="1889034"/>
                    </a:cubicBezTo>
                    <a:cubicBezTo>
                      <a:pt x="594705" y="1879509"/>
                      <a:pt x="780434" y="1987459"/>
                      <a:pt x="1061876" y="2003334"/>
                    </a:cubicBezTo>
                    <a:cubicBezTo>
                      <a:pt x="1343319" y="2019209"/>
                      <a:pt x="1721385" y="2073184"/>
                      <a:pt x="2038885" y="1984284"/>
                    </a:cubicBezTo>
                    <a:cubicBezTo>
                      <a:pt x="2432585" y="1844584"/>
                      <a:pt x="2490180" y="1781084"/>
                      <a:pt x="2883880" y="1641384"/>
                    </a:cubicBezTo>
                    <a:lnTo>
                      <a:pt x="3131530" y="1355634"/>
                    </a:lnTo>
                    <a:lnTo>
                      <a:pt x="3226780" y="803184"/>
                    </a:lnTo>
                    <a:cubicBezTo>
                      <a:pt x="3068030" y="695234"/>
                      <a:pt x="3080730" y="453934"/>
                      <a:pt x="2921980" y="345984"/>
                    </a:cubicBezTo>
                    <a:lnTo>
                      <a:pt x="2578546" y="41184"/>
                    </a:lnTo>
                    <a:cubicBezTo>
                      <a:pt x="2280096" y="41184"/>
                      <a:pt x="1842301" y="3084"/>
                      <a:pt x="1543851" y="3084"/>
                    </a:cubicBezTo>
                    <a:cubicBezTo>
                      <a:pt x="1226351" y="-15966"/>
                      <a:pt x="947220" y="60234"/>
                      <a:pt x="629720" y="41184"/>
                    </a:cubicBezTo>
                    <a:lnTo>
                      <a:pt x="234059" y="365034"/>
                    </a:lnTo>
                    <a:close/>
                  </a:path>
                </a:pathLst>
              </a:cu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7" name="Oval 46"/>
            <p:cNvSpPr/>
            <p:nvPr/>
          </p:nvSpPr>
          <p:spPr bwMode="auto">
            <a:xfrm>
              <a:off x="3733800" y="527034"/>
              <a:ext cx="1277145" cy="1225565"/>
            </a:xfrm>
            <a:prstGeom prst="ellipse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7600" y="4126468"/>
            <a:ext cx="1598709" cy="1283732"/>
            <a:chOff x="7240491" y="120134"/>
            <a:chExt cx="1598709" cy="1283732"/>
          </a:xfrm>
        </p:grpSpPr>
        <p:sp>
          <p:nvSpPr>
            <p:cNvPr id="103" name="Oval 102"/>
            <p:cNvSpPr/>
            <p:nvPr/>
          </p:nvSpPr>
          <p:spPr bwMode="auto">
            <a:xfrm>
              <a:off x="7376281" y="120134"/>
              <a:ext cx="1337760" cy="1283732"/>
            </a:xfrm>
            <a:prstGeom prst="ellipse">
              <a:avLst/>
            </a:prstGeom>
            <a:solidFill>
              <a:srgbClr val="FF0000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40491" y="304800"/>
              <a:ext cx="159870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FontTx/>
                <a:buNone/>
              </a:pPr>
              <a:r>
                <a:rPr lang="en-US" altLang="en-US" sz="1400" smtClean="0">
                  <a:sym typeface="Symbol" pitchFamily="18" charset="2"/>
                </a:rPr>
                <a:t>No</a:t>
              </a:r>
            </a:p>
            <a:p>
              <a:pPr marL="0" indent="0" algn="ctr">
                <a:buFontTx/>
                <a:buNone/>
              </a:pPr>
              <a:r>
                <a:rPr lang="en-US" altLang="en-US" sz="1400" smtClean="0">
                  <a:sym typeface="Symbol" pitchFamily="18" charset="2"/>
                </a:rPr>
                <a:t>  Temperature</a:t>
              </a:r>
            </a:p>
            <a:p>
              <a:pPr marL="0" indent="0" algn="ctr">
                <a:buFontTx/>
                <a:buNone/>
              </a:pPr>
              <a:r>
                <a:rPr lang="en-US" altLang="en-US" sz="1400" smtClean="0">
                  <a:sym typeface="Symbol" pitchFamily="18" charset="2"/>
                </a:rPr>
                <a:t>  Increase</a:t>
              </a:r>
              <a:r>
                <a:rPr lang="en-US" altLang="en-US" smtClean="0">
                  <a:sym typeface="Symbol" pitchFamily="18" charset="2"/>
                </a:rPr>
                <a:t> </a:t>
              </a:r>
              <a:endParaRPr lang="en-US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93322" y="3962400"/>
            <a:ext cx="1370989" cy="1752600"/>
            <a:chOff x="3810000" y="2438400"/>
            <a:chExt cx="1285394" cy="1752600"/>
          </a:xfrm>
        </p:grpSpPr>
        <p:sp>
          <p:nvSpPr>
            <p:cNvPr id="6" name="TextBox 5"/>
            <p:cNvSpPr txBox="1"/>
            <p:nvPr/>
          </p:nvSpPr>
          <p:spPr>
            <a:xfrm>
              <a:off x="3810000" y="2895600"/>
              <a:ext cx="12853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FontTx/>
                <a:buNone/>
              </a:pPr>
              <a:r>
                <a:rPr lang="en-US" altLang="en-US" sz="1400" dirty="0" smtClean="0">
                  <a:sym typeface="Symbol" pitchFamily="18" charset="2"/>
                </a:rPr>
                <a:t>EUV</a:t>
              </a:r>
            </a:p>
            <a:p>
              <a:pPr marL="0" indent="0" algn="ctr">
                <a:buFontTx/>
                <a:buNone/>
              </a:pPr>
              <a:r>
                <a:rPr lang="en-US" altLang="en-US" sz="1400" dirty="0" smtClean="0">
                  <a:sym typeface="Symbol" pitchFamily="18" charset="2"/>
                </a:rPr>
                <a:t>Standing</a:t>
              </a:r>
            </a:p>
            <a:p>
              <a:pPr marL="0" indent="0" algn="ctr">
                <a:buFontTx/>
                <a:buNone/>
              </a:pPr>
              <a:r>
                <a:rPr lang="en-US" altLang="en-US" sz="1400" dirty="0" smtClean="0">
                  <a:sym typeface="Symbol" pitchFamily="18" charset="2"/>
                </a:rPr>
                <a:t>Wave </a:t>
              </a:r>
              <a:endParaRPr lang="en-US" altLang="en-US" sz="1400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3817996" y="2438400"/>
              <a:ext cx="1266317" cy="1752600"/>
            </a:xfrm>
            <a:prstGeom prst="ellipse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90499" y="4185629"/>
            <a:ext cx="2915928" cy="1257300"/>
            <a:chOff x="3923022" y="4933950"/>
            <a:chExt cx="2915928" cy="1257300"/>
          </a:xfrm>
        </p:grpSpPr>
        <p:sp>
          <p:nvSpPr>
            <p:cNvPr id="73" name="Freeform 72"/>
            <p:cNvSpPr/>
            <p:nvPr/>
          </p:nvSpPr>
          <p:spPr bwMode="auto">
            <a:xfrm>
              <a:off x="3923022" y="4933950"/>
              <a:ext cx="2915928" cy="1249638"/>
            </a:xfrm>
            <a:custGeom>
              <a:avLst/>
              <a:gdLst>
                <a:gd name="connsiteX0" fmla="*/ 382278 w 2915928"/>
                <a:gd name="connsiteY0" fmla="*/ 476250 h 1249638"/>
                <a:gd name="connsiteX1" fmla="*/ 382278 w 2915928"/>
                <a:gd name="connsiteY1" fmla="*/ 476250 h 1249638"/>
                <a:gd name="connsiteX2" fmla="*/ 553728 w 2915928"/>
                <a:gd name="connsiteY2" fmla="*/ 228600 h 1249638"/>
                <a:gd name="connsiteX3" fmla="*/ 610878 w 2915928"/>
                <a:gd name="connsiteY3" fmla="*/ 171450 h 1249638"/>
                <a:gd name="connsiteX4" fmla="*/ 706128 w 2915928"/>
                <a:gd name="connsiteY4" fmla="*/ 76200 h 1249638"/>
                <a:gd name="connsiteX5" fmla="*/ 782328 w 2915928"/>
                <a:gd name="connsiteY5" fmla="*/ 57150 h 1249638"/>
                <a:gd name="connsiteX6" fmla="*/ 877578 w 2915928"/>
                <a:gd name="connsiteY6" fmla="*/ 19050 h 1249638"/>
                <a:gd name="connsiteX7" fmla="*/ 934728 w 2915928"/>
                <a:gd name="connsiteY7" fmla="*/ 0 h 1249638"/>
                <a:gd name="connsiteX8" fmla="*/ 1506228 w 2915928"/>
                <a:gd name="connsiteY8" fmla="*/ 57150 h 1249638"/>
                <a:gd name="connsiteX9" fmla="*/ 1601478 w 2915928"/>
                <a:gd name="connsiteY9" fmla="*/ 76200 h 1249638"/>
                <a:gd name="connsiteX10" fmla="*/ 1982478 w 2915928"/>
                <a:gd name="connsiteY10" fmla="*/ 190500 h 1249638"/>
                <a:gd name="connsiteX11" fmla="*/ 2192028 w 2915928"/>
                <a:gd name="connsiteY11" fmla="*/ 266700 h 1249638"/>
                <a:gd name="connsiteX12" fmla="*/ 2363478 w 2915928"/>
                <a:gd name="connsiteY12" fmla="*/ 304800 h 1249638"/>
                <a:gd name="connsiteX13" fmla="*/ 2573028 w 2915928"/>
                <a:gd name="connsiteY13" fmla="*/ 361950 h 1249638"/>
                <a:gd name="connsiteX14" fmla="*/ 2820678 w 2915928"/>
                <a:gd name="connsiteY14" fmla="*/ 438150 h 1249638"/>
                <a:gd name="connsiteX15" fmla="*/ 2896878 w 2915928"/>
                <a:gd name="connsiteY15" fmla="*/ 476250 h 1249638"/>
                <a:gd name="connsiteX16" fmla="*/ 2915928 w 2915928"/>
                <a:gd name="connsiteY16" fmla="*/ 533400 h 1249638"/>
                <a:gd name="connsiteX17" fmla="*/ 2877828 w 2915928"/>
                <a:gd name="connsiteY17" fmla="*/ 838200 h 1249638"/>
                <a:gd name="connsiteX18" fmla="*/ 2858778 w 2915928"/>
                <a:gd name="connsiteY18" fmla="*/ 895350 h 1249638"/>
                <a:gd name="connsiteX19" fmla="*/ 2801628 w 2915928"/>
                <a:gd name="connsiteY19" fmla="*/ 933450 h 1249638"/>
                <a:gd name="connsiteX20" fmla="*/ 2687328 w 2915928"/>
                <a:gd name="connsiteY20" fmla="*/ 1085850 h 1249638"/>
                <a:gd name="connsiteX21" fmla="*/ 2649228 w 2915928"/>
                <a:gd name="connsiteY21" fmla="*/ 1143000 h 1249638"/>
                <a:gd name="connsiteX22" fmla="*/ 2534928 w 2915928"/>
                <a:gd name="connsiteY22" fmla="*/ 1162050 h 1249638"/>
                <a:gd name="connsiteX23" fmla="*/ 2401578 w 2915928"/>
                <a:gd name="connsiteY23" fmla="*/ 1181100 h 1249638"/>
                <a:gd name="connsiteX24" fmla="*/ 1315728 w 2915928"/>
                <a:gd name="connsiteY24" fmla="*/ 1123950 h 1249638"/>
                <a:gd name="connsiteX25" fmla="*/ 1258578 w 2915928"/>
                <a:gd name="connsiteY25" fmla="*/ 1066800 h 1249638"/>
                <a:gd name="connsiteX26" fmla="*/ 1125228 w 2915928"/>
                <a:gd name="connsiteY26" fmla="*/ 1009650 h 1249638"/>
                <a:gd name="connsiteX27" fmla="*/ 687078 w 2915928"/>
                <a:gd name="connsiteY27" fmla="*/ 1028700 h 1249638"/>
                <a:gd name="connsiteX28" fmla="*/ 458478 w 2915928"/>
                <a:gd name="connsiteY28" fmla="*/ 1047750 h 1249638"/>
                <a:gd name="connsiteX29" fmla="*/ 20328 w 2915928"/>
                <a:gd name="connsiteY29" fmla="*/ 1066800 h 1249638"/>
                <a:gd name="connsiteX30" fmla="*/ 1278 w 2915928"/>
                <a:gd name="connsiteY30" fmla="*/ 1009650 h 1249638"/>
                <a:gd name="connsiteX31" fmla="*/ 58428 w 2915928"/>
                <a:gd name="connsiteY31" fmla="*/ 952500 h 1249638"/>
                <a:gd name="connsiteX32" fmla="*/ 153678 w 2915928"/>
                <a:gd name="connsiteY32" fmla="*/ 838200 h 1249638"/>
                <a:gd name="connsiteX33" fmla="*/ 172728 w 2915928"/>
                <a:gd name="connsiteY33" fmla="*/ 781050 h 1249638"/>
                <a:gd name="connsiteX34" fmla="*/ 287028 w 2915928"/>
                <a:gd name="connsiteY34" fmla="*/ 628650 h 1249638"/>
                <a:gd name="connsiteX35" fmla="*/ 363228 w 2915928"/>
                <a:gd name="connsiteY35" fmla="*/ 495300 h 1249638"/>
                <a:gd name="connsiteX36" fmla="*/ 382278 w 2915928"/>
                <a:gd name="connsiteY36" fmla="*/ 476250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15928" h="1249638">
                  <a:moveTo>
                    <a:pt x="382278" y="476250"/>
                  </a:moveTo>
                  <a:lnTo>
                    <a:pt x="382278" y="476250"/>
                  </a:lnTo>
                  <a:cubicBezTo>
                    <a:pt x="528758" y="266993"/>
                    <a:pt x="472632" y="350244"/>
                    <a:pt x="553728" y="228600"/>
                  </a:cubicBezTo>
                  <a:cubicBezTo>
                    <a:pt x="568672" y="206184"/>
                    <a:pt x="593631" y="192146"/>
                    <a:pt x="610878" y="171450"/>
                  </a:cubicBezTo>
                  <a:cubicBezTo>
                    <a:pt x="657915" y="115006"/>
                    <a:pt x="633691" y="107244"/>
                    <a:pt x="706128" y="76200"/>
                  </a:cubicBezTo>
                  <a:cubicBezTo>
                    <a:pt x="730193" y="65887"/>
                    <a:pt x="757490" y="65429"/>
                    <a:pt x="782328" y="57150"/>
                  </a:cubicBezTo>
                  <a:cubicBezTo>
                    <a:pt x="814769" y="46336"/>
                    <a:pt x="845559" y="31057"/>
                    <a:pt x="877578" y="19050"/>
                  </a:cubicBezTo>
                  <a:cubicBezTo>
                    <a:pt x="896380" y="11999"/>
                    <a:pt x="915678" y="6350"/>
                    <a:pt x="934728" y="0"/>
                  </a:cubicBezTo>
                  <a:cubicBezTo>
                    <a:pt x="1268915" y="27849"/>
                    <a:pt x="1281872" y="16358"/>
                    <a:pt x="1506228" y="57150"/>
                  </a:cubicBezTo>
                  <a:cubicBezTo>
                    <a:pt x="1538085" y="62942"/>
                    <a:pt x="1570761" y="65961"/>
                    <a:pt x="1601478" y="76200"/>
                  </a:cubicBezTo>
                  <a:cubicBezTo>
                    <a:pt x="1968994" y="198705"/>
                    <a:pt x="1721994" y="153288"/>
                    <a:pt x="1982478" y="190500"/>
                  </a:cubicBezTo>
                  <a:cubicBezTo>
                    <a:pt x="2052328" y="215900"/>
                    <a:pt x="2120838" y="245343"/>
                    <a:pt x="2192028" y="266700"/>
                  </a:cubicBezTo>
                  <a:cubicBezTo>
                    <a:pt x="2248103" y="283523"/>
                    <a:pt x="2306682" y="290601"/>
                    <a:pt x="2363478" y="304800"/>
                  </a:cubicBezTo>
                  <a:cubicBezTo>
                    <a:pt x="2433717" y="322360"/>
                    <a:pt x="2503988" y="340148"/>
                    <a:pt x="2573028" y="361950"/>
                  </a:cubicBezTo>
                  <a:cubicBezTo>
                    <a:pt x="2849180" y="449156"/>
                    <a:pt x="2616466" y="397308"/>
                    <a:pt x="2820678" y="438150"/>
                  </a:cubicBezTo>
                  <a:cubicBezTo>
                    <a:pt x="2846078" y="450850"/>
                    <a:pt x="2876798" y="456170"/>
                    <a:pt x="2896878" y="476250"/>
                  </a:cubicBezTo>
                  <a:cubicBezTo>
                    <a:pt x="2911077" y="490449"/>
                    <a:pt x="2915928" y="513320"/>
                    <a:pt x="2915928" y="533400"/>
                  </a:cubicBezTo>
                  <a:cubicBezTo>
                    <a:pt x="2915928" y="616208"/>
                    <a:pt x="2900486" y="747570"/>
                    <a:pt x="2877828" y="838200"/>
                  </a:cubicBezTo>
                  <a:cubicBezTo>
                    <a:pt x="2872958" y="857681"/>
                    <a:pt x="2871322" y="879670"/>
                    <a:pt x="2858778" y="895350"/>
                  </a:cubicBezTo>
                  <a:cubicBezTo>
                    <a:pt x="2844475" y="913228"/>
                    <a:pt x="2820678" y="920750"/>
                    <a:pt x="2801628" y="933450"/>
                  </a:cubicBezTo>
                  <a:cubicBezTo>
                    <a:pt x="2715493" y="1062652"/>
                    <a:pt x="2823082" y="904845"/>
                    <a:pt x="2687328" y="1085850"/>
                  </a:cubicBezTo>
                  <a:cubicBezTo>
                    <a:pt x="2673591" y="1104166"/>
                    <a:pt x="2669706" y="1132761"/>
                    <a:pt x="2649228" y="1143000"/>
                  </a:cubicBezTo>
                  <a:cubicBezTo>
                    <a:pt x="2614680" y="1160274"/>
                    <a:pt x="2573104" y="1156177"/>
                    <a:pt x="2534928" y="1162050"/>
                  </a:cubicBezTo>
                  <a:cubicBezTo>
                    <a:pt x="2490549" y="1168878"/>
                    <a:pt x="2446028" y="1174750"/>
                    <a:pt x="2401578" y="1181100"/>
                  </a:cubicBezTo>
                  <a:cubicBezTo>
                    <a:pt x="2039628" y="1162050"/>
                    <a:pt x="1572020" y="1380242"/>
                    <a:pt x="1315728" y="1123950"/>
                  </a:cubicBezTo>
                  <a:cubicBezTo>
                    <a:pt x="1296678" y="1104900"/>
                    <a:pt x="1280501" y="1082459"/>
                    <a:pt x="1258578" y="1066800"/>
                  </a:cubicBezTo>
                  <a:cubicBezTo>
                    <a:pt x="1217383" y="1037375"/>
                    <a:pt x="1171867" y="1025196"/>
                    <a:pt x="1125228" y="1009650"/>
                  </a:cubicBezTo>
                  <a:lnTo>
                    <a:pt x="687078" y="1028700"/>
                  </a:lnTo>
                  <a:cubicBezTo>
                    <a:pt x="610738" y="1033062"/>
                    <a:pt x="534818" y="1043388"/>
                    <a:pt x="458478" y="1047750"/>
                  </a:cubicBezTo>
                  <a:cubicBezTo>
                    <a:pt x="312528" y="1056090"/>
                    <a:pt x="166378" y="1060450"/>
                    <a:pt x="20328" y="1066800"/>
                  </a:cubicBezTo>
                  <a:cubicBezTo>
                    <a:pt x="13978" y="1047750"/>
                    <a:pt x="-5072" y="1028700"/>
                    <a:pt x="1278" y="1009650"/>
                  </a:cubicBezTo>
                  <a:cubicBezTo>
                    <a:pt x="9797" y="984092"/>
                    <a:pt x="41181" y="973196"/>
                    <a:pt x="58428" y="952500"/>
                  </a:cubicBezTo>
                  <a:cubicBezTo>
                    <a:pt x="191038" y="793368"/>
                    <a:pt x="-13287" y="1005165"/>
                    <a:pt x="153678" y="838200"/>
                  </a:cubicBezTo>
                  <a:cubicBezTo>
                    <a:pt x="160028" y="819150"/>
                    <a:pt x="163748" y="799011"/>
                    <a:pt x="172728" y="781050"/>
                  </a:cubicBezTo>
                  <a:cubicBezTo>
                    <a:pt x="192946" y="740614"/>
                    <a:pt x="268336" y="652015"/>
                    <a:pt x="287028" y="628650"/>
                  </a:cubicBezTo>
                  <a:cubicBezTo>
                    <a:pt x="306019" y="571678"/>
                    <a:pt x="309999" y="539658"/>
                    <a:pt x="363228" y="495300"/>
                  </a:cubicBezTo>
                  <a:cubicBezTo>
                    <a:pt x="426402" y="442655"/>
                    <a:pt x="379103" y="479425"/>
                    <a:pt x="382278" y="476250"/>
                  </a:cubicBezTo>
                  <a:close/>
                </a:path>
              </a:pathLst>
            </a:custGeom>
            <a:solidFill>
              <a:schemeClr val="tx2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495800" y="5429250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354596" y="5002768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380985" y="5362575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4894984" y="5387319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894118" y="5002768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406861" y="5753100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400800" y="5334000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5867400" y="5368269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5383810" y="6019800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4875068" y="5708392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4495800" y="5766316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5383810" y="5734050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5867400" y="5753100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4514849" y="5048250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4114800" y="5766316"/>
              <a:ext cx="202623" cy="17145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99472" y="4191000"/>
            <a:ext cx="2915928" cy="1388768"/>
            <a:chOff x="5617682" y="3615347"/>
            <a:chExt cx="2915928" cy="1388768"/>
          </a:xfrm>
        </p:grpSpPr>
        <p:grpSp>
          <p:nvGrpSpPr>
            <p:cNvPr id="54" name="Group 53"/>
            <p:cNvGrpSpPr/>
            <p:nvPr/>
          </p:nvGrpSpPr>
          <p:grpSpPr>
            <a:xfrm>
              <a:off x="5617682" y="3657601"/>
              <a:ext cx="2915928" cy="1257300"/>
              <a:chOff x="3923022" y="4933950"/>
              <a:chExt cx="2915928" cy="1257300"/>
            </a:xfrm>
          </p:grpSpPr>
          <p:sp>
            <p:nvSpPr>
              <p:cNvPr id="55" name="Freeform 54"/>
              <p:cNvSpPr/>
              <p:nvPr/>
            </p:nvSpPr>
            <p:spPr bwMode="auto">
              <a:xfrm>
                <a:off x="3923022" y="4933950"/>
                <a:ext cx="2915928" cy="1249638"/>
              </a:xfrm>
              <a:custGeom>
                <a:avLst/>
                <a:gdLst>
                  <a:gd name="connsiteX0" fmla="*/ 382278 w 2915928"/>
                  <a:gd name="connsiteY0" fmla="*/ 476250 h 1249638"/>
                  <a:gd name="connsiteX1" fmla="*/ 382278 w 2915928"/>
                  <a:gd name="connsiteY1" fmla="*/ 476250 h 1249638"/>
                  <a:gd name="connsiteX2" fmla="*/ 553728 w 2915928"/>
                  <a:gd name="connsiteY2" fmla="*/ 228600 h 1249638"/>
                  <a:gd name="connsiteX3" fmla="*/ 610878 w 2915928"/>
                  <a:gd name="connsiteY3" fmla="*/ 171450 h 1249638"/>
                  <a:gd name="connsiteX4" fmla="*/ 706128 w 2915928"/>
                  <a:gd name="connsiteY4" fmla="*/ 76200 h 1249638"/>
                  <a:gd name="connsiteX5" fmla="*/ 782328 w 2915928"/>
                  <a:gd name="connsiteY5" fmla="*/ 57150 h 1249638"/>
                  <a:gd name="connsiteX6" fmla="*/ 877578 w 2915928"/>
                  <a:gd name="connsiteY6" fmla="*/ 19050 h 1249638"/>
                  <a:gd name="connsiteX7" fmla="*/ 934728 w 2915928"/>
                  <a:gd name="connsiteY7" fmla="*/ 0 h 1249638"/>
                  <a:gd name="connsiteX8" fmla="*/ 1506228 w 2915928"/>
                  <a:gd name="connsiteY8" fmla="*/ 57150 h 1249638"/>
                  <a:gd name="connsiteX9" fmla="*/ 1601478 w 2915928"/>
                  <a:gd name="connsiteY9" fmla="*/ 76200 h 1249638"/>
                  <a:gd name="connsiteX10" fmla="*/ 1982478 w 2915928"/>
                  <a:gd name="connsiteY10" fmla="*/ 190500 h 1249638"/>
                  <a:gd name="connsiteX11" fmla="*/ 2192028 w 2915928"/>
                  <a:gd name="connsiteY11" fmla="*/ 266700 h 1249638"/>
                  <a:gd name="connsiteX12" fmla="*/ 2363478 w 2915928"/>
                  <a:gd name="connsiteY12" fmla="*/ 304800 h 1249638"/>
                  <a:gd name="connsiteX13" fmla="*/ 2573028 w 2915928"/>
                  <a:gd name="connsiteY13" fmla="*/ 361950 h 1249638"/>
                  <a:gd name="connsiteX14" fmla="*/ 2820678 w 2915928"/>
                  <a:gd name="connsiteY14" fmla="*/ 438150 h 1249638"/>
                  <a:gd name="connsiteX15" fmla="*/ 2896878 w 2915928"/>
                  <a:gd name="connsiteY15" fmla="*/ 476250 h 1249638"/>
                  <a:gd name="connsiteX16" fmla="*/ 2915928 w 2915928"/>
                  <a:gd name="connsiteY16" fmla="*/ 533400 h 1249638"/>
                  <a:gd name="connsiteX17" fmla="*/ 2877828 w 2915928"/>
                  <a:gd name="connsiteY17" fmla="*/ 838200 h 1249638"/>
                  <a:gd name="connsiteX18" fmla="*/ 2858778 w 2915928"/>
                  <a:gd name="connsiteY18" fmla="*/ 895350 h 1249638"/>
                  <a:gd name="connsiteX19" fmla="*/ 2801628 w 2915928"/>
                  <a:gd name="connsiteY19" fmla="*/ 933450 h 1249638"/>
                  <a:gd name="connsiteX20" fmla="*/ 2687328 w 2915928"/>
                  <a:gd name="connsiteY20" fmla="*/ 1085850 h 1249638"/>
                  <a:gd name="connsiteX21" fmla="*/ 2649228 w 2915928"/>
                  <a:gd name="connsiteY21" fmla="*/ 1143000 h 1249638"/>
                  <a:gd name="connsiteX22" fmla="*/ 2534928 w 2915928"/>
                  <a:gd name="connsiteY22" fmla="*/ 1162050 h 1249638"/>
                  <a:gd name="connsiteX23" fmla="*/ 2401578 w 2915928"/>
                  <a:gd name="connsiteY23" fmla="*/ 1181100 h 1249638"/>
                  <a:gd name="connsiteX24" fmla="*/ 1315728 w 2915928"/>
                  <a:gd name="connsiteY24" fmla="*/ 1123950 h 1249638"/>
                  <a:gd name="connsiteX25" fmla="*/ 1258578 w 2915928"/>
                  <a:gd name="connsiteY25" fmla="*/ 1066800 h 1249638"/>
                  <a:gd name="connsiteX26" fmla="*/ 1125228 w 2915928"/>
                  <a:gd name="connsiteY26" fmla="*/ 1009650 h 1249638"/>
                  <a:gd name="connsiteX27" fmla="*/ 687078 w 2915928"/>
                  <a:gd name="connsiteY27" fmla="*/ 1028700 h 1249638"/>
                  <a:gd name="connsiteX28" fmla="*/ 458478 w 2915928"/>
                  <a:gd name="connsiteY28" fmla="*/ 1047750 h 1249638"/>
                  <a:gd name="connsiteX29" fmla="*/ 20328 w 2915928"/>
                  <a:gd name="connsiteY29" fmla="*/ 1066800 h 1249638"/>
                  <a:gd name="connsiteX30" fmla="*/ 1278 w 2915928"/>
                  <a:gd name="connsiteY30" fmla="*/ 1009650 h 1249638"/>
                  <a:gd name="connsiteX31" fmla="*/ 58428 w 2915928"/>
                  <a:gd name="connsiteY31" fmla="*/ 952500 h 1249638"/>
                  <a:gd name="connsiteX32" fmla="*/ 153678 w 2915928"/>
                  <a:gd name="connsiteY32" fmla="*/ 838200 h 1249638"/>
                  <a:gd name="connsiteX33" fmla="*/ 172728 w 2915928"/>
                  <a:gd name="connsiteY33" fmla="*/ 781050 h 1249638"/>
                  <a:gd name="connsiteX34" fmla="*/ 287028 w 2915928"/>
                  <a:gd name="connsiteY34" fmla="*/ 628650 h 1249638"/>
                  <a:gd name="connsiteX35" fmla="*/ 363228 w 2915928"/>
                  <a:gd name="connsiteY35" fmla="*/ 495300 h 1249638"/>
                  <a:gd name="connsiteX36" fmla="*/ 382278 w 2915928"/>
                  <a:gd name="connsiteY36" fmla="*/ 476250 h 124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15928" h="1249638">
                    <a:moveTo>
                      <a:pt x="382278" y="476250"/>
                    </a:moveTo>
                    <a:lnTo>
                      <a:pt x="382278" y="476250"/>
                    </a:lnTo>
                    <a:cubicBezTo>
                      <a:pt x="528758" y="266993"/>
                      <a:pt x="472632" y="350244"/>
                      <a:pt x="553728" y="228600"/>
                    </a:cubicBezTo>
                    <a:cubicBezTo>
                      <a:pt x="568672" y="206184"/>
                      <a:pt x="593631" y="192146"/>
                      <a:pt x="610878" y="171450"/>
                    </a:cubicBezTo>
                    <a:cubicBezTo>
                      <a:pt x="657915" y="115006"/>
                      <a:pt x="633691" y="107244"/>
                      <a:pt x="706128" y="76200"/>
                    </a:cubicBezTo>
                    <a:cubicBezTo>
                      <a:pt x="730193" y="65887"/>
                      <a:pt x="757490" y="65429"/>
                      <a:pt x="782328" y="57150"/>
                    </a:cubicBezTo>
                    <a:cubicBezTo>
                      <a:pt x="814769" y="46336"/>
                      <a:pt x="845559" y="31057"/>
                      <a:pt x="877578" y="19050"/>
                    </a:cubicBezTo>
                    <a:cubicBezTo>
                      <a:pt x="896380" y="11999"/>
                      <a:pt x="915678" y="6350"/>
                      <a:pt x="934728" y="0"/>
                    </a:cubicBezTo>
                    <a:cubicBezTo>
                      <a:pt x="1268915" y="27849"/>
                      <a:pt x="1281872" y="16358"/>
                      <a:pt x="1506228" y="57150"/>
                    </a:cubicBezTo>
                    <a:cubicBezTo>
                      <a:pt x="1538085" y="62942"/>
                      <a:pt x="1570761" y="65961"/>
                      <a:pt x="1601478" y="76200"/>
                    </a:cubicBezTo>
                    <a:cubicBezTo>
                      <a:pt x="1968994" y="198705"/>
                      <a:pt x="1721994" y="153288"/>
                      <a:pt x="1982478" y="190500"/>
                    </a:cubicBezTo>
                    <a:cubicBezTo>
                      <a:pt x="2052328" y="215900"/>
                      <a:pt x="2120838" y="245343"/>
                      <a:pt x="2192028" y="266700"/>
                    </a:cubicBezTo>
                    <a:cubicBezTo>
                      <a:pt x="2248103" y="283523"/>
                      <a:pt x="2306682" y="290601"/>
                      <a:pt x="2363478" y="304800"/>
                    </a:cubicBezTo>
                    <a:cubicBezTo>
                      <a:pt x="2433717" y="322360"/>
                      <a:pt x="2503988" y="340148"/>
                      <a:pt x="2573028" y="361950"/>
                    </a:cubicBezTo>
                    <a:cubicBezTo>
                      <a:pt x="2849180" y="449156"/>
                      <a:pt x="2616466" y="397308"/>
                      <a:pt x="2820678" y="438150"/>
                    </a:cubicBezTo>
                    <a:cubicBezTo>
                      <a:pt x="2846078" y="450850"/>
                      <a:pt x="2876798" y="456170"/>
                      <a:pt x="2896878" y="476250"/>
                    </a:cubicBezTo>
                    <a:cubicBezTo>
                      <a:pt x="2911077" y="490449"/>
                      <a:pt x="2915928" y="513320"/>
                      <a:pt x="2915928" y="533400"/>
                    </a:cubicBezTo>
                    <a:cubicBezTo>
                      <a:pt x="2915928" y="616208"/>
                      <a:pt x="2900486" y="747570"/>
                      <a:pt x="2877828" y="838200"/>
                    </a:cubicBezTo>
                    <a:cubicBezTo>
                      <a:pt x="2872958" y="857681"/>
                      <a:pt x="2871322" y="879670"/>
                      <a:pt x="2858778" y="895350"/>
                    </a:cubicBezTo>
                    <a:cubicBezTo>
                      <a:pt x="2844475" y="913228"/>
                      <a:pt x="2820678" y="920750"/>
                      <a:pt x="2801628" y="933450"/>
                    </a:cubicBezTo>
                    <a:cubicBezTo>
                      <a:pt x="2715493" y="1062652"/>
                      <a:pt x="2823082" y="904845"/>
                      <a:pt x="2687328" y="1085850"/>
                    </a:cubicBezTo>
                    <a:cubicBezTo>
                      <a:pt x="2673591" y="1104166"/>
                      <a:pt x="2669706" y="1132761"/>
                      <a:pt x="2649228" y="1143000"/>
                    </a:cubicBezTo>
                    <a:cubicBezTo>
                      <a:pt x="2614680" y="1160274"/>
                      <a:pt x="2573104" y="1156177"/>
                      <a:pt x="2534928" y="1162050"/>
                    </a:cubicBezTo>
                    <a:cubicBezTo>
                      <a:pt x="2490549" y="1168878"/>
                      <a:pt x="2446028" y="1174750"/>
                      <a:pt x="2401578" y="1181100"/>
                    </a:cubicBezTo>
                    <a:cubicBezTo>
                      <a:pt x="2039628" y="1162050"/>
                      <a:pt x="1572020" y="1380242"/>
                      <a:pt x="1315728" y="1123950"/>
                    </a:cubicBezTo>
                    <a:cubicBezTo>
                      <a:pt x="1296678" y="1104900"/>
                      <a:pt x="1280501" y="1082459"/>
                      <a:pt x="1258578" y="1066800"/>
                    </a:cubicBezTo>
                    <a:cubicBezTo>
                      <a:pt x="1217383" y="1037375"/>
                      <a:pt x="1171867" y="1025196"/>
                      <a:pt x="1125228" y="1009650"/>
                    </a:cubicBezTo>
                    <a:lnTo>
                      <a:pt x="687078" y="1028700"/>
                    </a:lnTo>
                    <a:cubicBezTo>
                      <a:pt x="610738" y="1033062"/>
                      <a:pt x="534818" y="1043388"/>
                      <a:pt x="458478" y="1047750"/>
                    </a:cubicBezTo>
                    <a:cubicBezTo>
                      <a:pt x="312528" y="1056090"/>
                      <a:pt x="166378" y="1060450"/>
                      <a:pt x="20328" y="1066800"/>
                    </a:cubicBezTo>
                    <a:cubicBezTo>
                      <a:pt x="13978" y="1047750"/>
                      <a:pt x="-5072" y="1028700"/>
                      <a:pt x="1278" y="1009650"/>
                    </a:cubicBezTo>
                    <a:cubicBezTo>
                      <a:pt x="9797" y="984092"/>
                      <a:pt x="41181" y="973196"/>
                      <a:pt x="58428" y="952500"/>
                    </a:cubicBezTo>
                    <a:cubicBezTo>
                      <a:pt x="191038" y="793368"/>
                      <a:pt x="-13287" y="1005165"/>
                      <a:pt x="153678" y="838200"/>
                    </a:cubicBezTo>
                    <a:cubicBezTo>
                      <a:pt x="160028" y="819150"/>
                      <a:pt x="163748" y="799011"/>
                      <a:pt x="172728" y="781050"/>
                    </a:cubicBezTo>
                    <a:cubicBezTo>
                      <a:pt x="192946" y="740614"/>
                      <a:pt x="268336" y="652015"/>
                      <a:pt x="287028" y="628650"/>
                    </a:cubicBezTo>
                    <a:cubicBezTo>
                      <a:pt x="306019" y="571678"/>
                      <a:pt x="309999" y="539658"/>
                      <a:pt x="363228" y="495300"/>
                    </a:cubicBezTo>
                    <a:cubicBezTo>
                      <a:pt x="426402" y="442655"/>
                      <a:pt x="379103" y="479425"/>
                      <a:pt x="382278" y="476250"/>
                    </a:cubicBezTo>
                    <a:close/>
                  </a:path>
                </a:pathLst>
              </a:custGeom>
              <a:solidFill>
                <a:schemeClr val="tx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4495800" y="542925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5354596" y="5002768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5380985" y="5362575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4894984" y="5387319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4894118" y="5002768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406861" y="575310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400800" y="533400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5867400" y="5368269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5383810" y="601980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4875068" y="5708392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4495800" y="5766316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5383810" y="573405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5867400" y="575310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4514849" y="504825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4114800" y="5766316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022737" y="4634783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14729" y="3986668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514730" y="4358315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008991" y="3623647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31140" y="3992979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031140" y="4349033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69728" y="3994190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527160" y="4363522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048130" y="3952547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054191" y="4377810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53960" y="3657601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143129" y="4057651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773958" y="4383353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143130" y="4406183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536685" y="3615347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</p:grpSp>
      <p:grpSp>
        <p:nvGrpSpPr>
          <p:cNvPr id="21511" name="Group 21510"/>
          <p:cNvGrpSpPr/>
          <p:nvPr/>
        </p:nvGrpSpPr>
        <p:grpSpPr>
          <a:xfrm>
            <a:off x="5060578" y="3962400"/>
            <a:ext cx="1964867" cy="1458960"/>
            <a:chOff x="5121733" y="3733802"/>
            <a:chExt cx="1964867" cy="1458960"/>
          </a:xfrm>
        </p:grpSpPr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5486400" y="4038600"/>
              <a:ext cx="160020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      electron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Arial"/>
                <a:ea typeface="PMingLiU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5121733" y="3733802"/>
              <a:ext cx="914400" cy="91440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4" name="Group 23"/>
            <p:cNvGrpSpPr/>
            <p:nvPr/>
          </p:nvGrpSpPr>
          <p:grpSpPr>
            <a:xfrm rot="3813901">
              <a:off x="5967113" y="4201603"/>
              <a:ext cx="523463" cy="828867"/>
              <a:chOff x="5923282" y="4330824"/>
              <a:chExt cx="523463" cy="828867"/>
            </a:xfrm>
          </p:grpSpPr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 rot="10404039" flipH="1" flipV="1">
                <a:off x="5923282" y="4434648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30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334809" y="4330824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238092" y="43975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73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650" y="914400"/>
            <a:ext cx="7772400" cy="1470025"/>
          </a:xfrm>
        </p:spPr>
        <p:txBody>
          <a:bodyPr/>
          <a:lstStyle/>
          <a:p>
            <a:r>
              <a:rPr lang="en-US" altLang="zh-HK" smtClean="0"/>
              <a:t>Purpose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2590800"/>
            <a:ext cx="8305800" cy="1752600"/>
          </a:xfrm>
        </p:spPr>
        <p:txBody>
          <a:bodyPr/>
          <a:lstStyle/>
          <a:p>
            <a:r>
              <a:rPr lang="en-US" altLang="zh-HK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MD </a:t>
            </a:r>
            <a:r>
              <a:rPr lang="en-US" sz="2400" b="0" dirty="0"/>
              <a:t>simulations are presented </a:t>
            </a:r>
            <a:r>
              <a:rPr lang="en-US" sz="2400" b="0" dirty="0" smtClean="0"/>
              <a:t>to show significant  </a:t>
            </a:r>
            <a:r>
              <a:rPr lang="en-US" sz="2400" dirty="0">
                <a:solidFill>
                  <a:schemeClr val="tx2"/>
                </a:solidFill>
              </a:rPr>
              <a:t>stiffening</a:t>
            </a:r>
            <a:r>
              <a:rPr lang="en-US" sz="2400" b="0" dirty="0"/>
              <a:t> by </a:t>
            </a:r>
            <a:r>
              <a:rPr lang="en-US" sz="2400" dirty="0">
                <a:solidFill>
                  <a:schemeClr val="tx2"/>
                </a:solidFill>
              </a:rPr>
              <a:t>triaxial </a:t>
            </a:r>
            <a:r>
              <a:rPr lang="en-US" sz="2400" b="0" dirty="0"/>
              <a:t>stress </a:t>
            </a:r>
            <a:r>
              <a:rPr lang="en-US" sz="2400" b="0" dirty="0" smtClean="0"/>
              <a:t>states using a </a:t>
            </a:r>
            <a:r>
              <a:rPr lang="en-US" sz="2400" b="0" dirty="0"/>
              <a:t>nanoscale </a:t>
            </a:r>
            <a:r>
              <a:rPr lang="en-US" sz="2400" dirty="0">
                <a:solidFill>
                  <a:schemeClr val="tx2"/>
                </a:solidFill>
              </a:rPr>
              <a:t>tensile specimen</a:t>
            </a:r>
            <a:r>
              <a:rPr lang="en-US" sz="2400" b="0" dirty="0"/>
              <a:t> of </a:t>
            </a: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PP </a:t>
            </a:r>
            <a:r>
              <a:rPr lang="en-US" sz="2400" b="0" dirty="0" smtClean="0"/>
              <a:t>including </a:t>
            </a:r>
            <a:r>
              <a:rPr lang="en-US" sz="2400" dirty="0" smtClean="0">
                <a:solidFill>
                  <a:schemeClr val="tx2"/>
                </a:solidFill>
              </a:rPr>
              <a:t>500 -</a:t>
            </a: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iron NPs                            </a:t>
            </a:r>
            <a:r>
              <a:rPr lang="en-US" sz="2400" b="0" dirty="0" smtClean="0"/>
              <a:t>on </a:t>
            </a:r>
            <a:r>
              <a:rPr lang="en-US" sz="2400" b="0" dirty="0"/>
              <a:t>a spacing of </a:t>
            </a:r>
            <a:r>
              <a:rPr lang="en-US" sz="2400" dirty="0">
                <a:solidFill>
                  <a:schemeClr val="tx2"/>
                </a:solidFill>
              </a:rPr>
              <a:t>5</a:t>
            </a:r>
            <a:r>
              <a:rPr lang="en-US" sz="2400" dirty="0" smtClean="0">
                <a:solidFill>
                  <a:schemeClr val="tx2"/>
                </a:solidFill>
              </a:rPr>
              <a:t>00 nm</a:t>
            </a:r>
          </a:p>
          <a:p>
            <a:endParaRPr lang="en-US" sz="2400" b="0" dirty="0"/>
          </a:p>
          <a:p>
            <a:r>
              <a:rPr lang="en-US" sz="2400" dirty="0" smtClean="0">
                <a:solidFill>
                  <a:schemeClr val="tx2"/>
                </a:solidFill>
              </a:rPr>
              <a:t>MD</a:t>
            </a:r>
            <a:r>
              <a:rPr lang="en-US" sz="2400" b="0" dirty="0" smtClean="0"/>
              <a:t> = molecular dynamics</a:t>
            </a:r>
            <a:endParaRPr lang="en-US" altLang="zh-HK" sz="2400" b="0" dirty="0"/>
          </a:p>
          <a:p>
            <a:endParaRPr lang="en-US" altLang="zh-HK" sz="8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143000"/>
            <a:ext cx="7772400" cy="1143000"/>
          </a:xfrm>
        </p:spPr>
        <p:txBody>
          <a:bodyPr/>
          <a:lstStyle/>
          <a:p>
            <a:r>
              <a:rPr lang="en-US" smtClean="0"/>
              <a:t>MD Simulation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743200"/>
            <a:ext cx="82296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/>
              <a:t>Simplification</a:t>
            </a:r>
          </a:p>
          <a:p>
            <a:pPr algn="ctr"/>
            <a:endParaRPr lang="en-US" sz="2400"/>
          </a:p>
          <a:p>
            <a:pPr algn="ctr"/>
            <a:r>
              <a:rPr lang="en-US" sz="2400" smtClean="0"/>
              <a:t>Model</a:t>
            </a:r>
          </a:p>
          <a:p>
            <a:pPr algn="ctr"/>
            <a:endParaRPr lang="en-US" sz="2400"/>
          </a:p>
          <a:p>
            <a:pPr algn="ctr"/>
            <a:r>
              <a:rPr lang="en-US" sz="2400" smtClean="0"/>
              <a:t>Analysis</a:t>
            </a:r>
          </a:p>
          <a:p>
            <a:pPr algn="ctr"/>
            <a:endParaRPr lang="en-US" sz="2400"/>
          </a:p>
          <a:p>
            <a:pPr algn="ctr"/>
            <a:r>
              <a:rPr lang="en-US" sz="2400" smtClean="0"/>
              <a:t>Results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13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36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mtClean="0"/>
              <a:t>Simplification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743200"/>
            <a:ext cx="8229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In the </a:t>
            </a:r>
            <a:r>
              <a:rPr lang="en-US" sz="2400" b="1" dirty="0" smtClean="0">
                <a:solidFill>
                  <a:schemeClr val="tx2"/>
                </a:solidFill>
              </a:rPr>
              <a:t>Fe </a:t>
            </a:r>
            <a:r>
              <a:rPr lang="en-US" sz="2400" dirty="0" smtClean="0"/>
              <a:t>– </a:t>
            </a:r>
            <a:r>
              <a:rPr lang="en-US" sz="2400" b="1" dirty="0" smtClean="0">
                <a:solidFill>
                  <a:schemeClr val="tx2"/>
                </a:solidFill>
              </a:rPr>
              <a:t>PP</a:t>
            </a:r>
            <a:r>
              <a:rPr lang="en-US" sz="2400" dirty="0" smtClean="0"/>
              <a:t> composite, </a:t>
            </a:r>
            <a:r>
              <a:rPr lang="en-US" sz="2400" b="1" dirty="0" smtClean="0">
                <a:solidFill>
                  <a:schemeClr val="tx2"/>
                </a:solidFill>
              </a:rPr>
              <a:t>MD </a:t>
            </a:r>
            <a:r>
              <a:rPr lang="en-US" sz="2400" dirty="0" smtClean="0"/>
              <a:t>simulations </a:t>
            </a:r>
            <a:r>
              <a:rPr lang="en-US" sz="2400" b="1" dirty="0" smtClean="0">
                <a:solidFill>
                  <a:schemeClr val="tx2"/>
                </a:solidFill>
              </a:rPr>
              <a:t>usually </a:t>
            </a:r>
            <a:r>
              <a:rPr lang="en-US" sz="2400" dirty="0" smtClean="0"/>
              <a:t>consider 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all atoms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tx2"/>
                </a:solidFill>
              </a:rPr>
              <a:t>MD</a:t>
            </a:r>
            <a:r>
              <a:rPr lang="en-US" sz="2400" dirty="0" smtClean="0"/>
              <a:t> here </a:t>
            </a:r>
            <a:r>
              <a:rPr lang="en-US" sz="2400" b="1" dirty="0" smtClean="0">
                <a:solidFill>
                  <a:schemeClr val="tx2"/>
                </a:solidFill>
              </a:rPr>
              <a:t>differs</a:t>
            </a:r>
            <a:r>
              <a:rPr lang="en-US" sz="2400" dirty="0" smtClean="0"/>
              <a:t> - </a:t>
            </a:r>
            <a:r>
              <a:rPr lang="en-US" sz="2400" dirty="0"/>
              <a:t>o</a:t>
            </a:r>
            <a:r>
              <a:rPr lang="en-US" sz="2400" dirty="0" smtClean="0"/>
              <a:t>nly </a:t>
            </a:r>
            <a:r>
              <a:rPr lang="en-US" sz="2400" b="1" dirty="0" smtClean="0">
                <a:solidFill>
                  <a:schemeClr val="tx2"/>
                </a:solidFill>
              </a:rPr>
              <a:t>Fe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NPs</a:t>
            </a:r>
            <a:r>
              <a:rPr lang="en-US" sz="2400" dirty="0" smtClean="0"/>
              <a:t> are simulated for simplicity as the </a:t>
            </a:r>
            <a:r>
              <a:rPr lang="en-US" sz="2400" b="1" dirty="0" smtClean="0">
                <a:solidFill>
                  <a:schemeClr val="tx2"/>
                </a:solidFill>
              </a:rPr>
              <a:t>PP</a:t>
            </a:r>
            <a:r>
              <a:rPr lang="en-US" sz="2400" dirty="0" smtClean="0"/>
              <a:t> continuum is  insignificant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75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4024" y="228600"/>
            <a:ext cx="9448800" cy="1066800"/>
          </a:xfrm>
        </p:spPr>
        <p:txBody>
          <a:bodyPr/>
          <a:lstStyle/>
          <a:p>
            <a:r>
              <a:rPr lang="en-US" smtClean="0"/>
              <a:t>Model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41970" y="3673667"/>
                <a:ext cx="7305677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ctr">
                  <a:spcBef>
                    <a:spcPct val="0"/>
                  </a:spcBef>
                  <a:buSzPct val="100000"/>
                  <a:tabLst>
                    <a:tab pos="320675" algn="l"/>
                  </a:tabLst>
                </a:pPr>
                <a:r>
                  <a:rPr lang="en-US" sz="2400" dirty="0"/>
                  <a:t>Boundary Conditions</a:t>
                </a:r>
              </a:p>
              <a:p>
                <a:pPr marL="457200" indent="-457200" algn="ctr">
                  <a:spcBef>
                    <a:spcPct val="0"/>
                  </a:spcBef>
                  <a:buSzPct val="100000"/>
                  <a:tabLst>
                    <a:tab pos="320675" algn="l"/>
                  </a:tabLst>
                </a:pPr>
                <a:r>
                  <a:rPr lang="en-US" sz="2000" dirty="0"/>
                  <a:t>At Z = 0, UZ = 0</a:t>
                </a:r>
              </a:p>
              <a:p>
                <a:pPr marL="457200" indent="-457200" algn="ctr">
                  <a:spcBef>
                    <a:spcPct val="0"/>
                  </a:spcBef>
                  <a:buSzPct val="100000"/>
                  <a:tabLst>
                    <a:tab pos="320675" algn="l"/>
                  </a:tabLst>
                </a:pPr>
                <a:r>
                  <a:rPr lang="en-US" sz="2000" b="1" dirty="0">
                    <a:solidFill>
                      <a:schemeClr val="tx2"/>
                    </a:solidFill>
                  </a:rPr>
                  <a:t>PP</a:t>
                </a:r>
                <a:r>
                  <a:rPr lang="en-US" sz="2000" dirty="0"/>
                  <a:t> constrains NPs to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move only in Z</a:t>
                </a:r>
                <a:r>
                  <a:rPr lang="en-US" sz="2000" dirty="0"/>
                  <a:t>  direction</a:t>
                </a:r>
              </a:p>
              <a:p>
                <a:pPr marL="457200" indent="-457200" algn="ctr">
                  <a:spcBef>
                    <a:spcPct val="0"/>
                  </a:spcBef>
                  <a:buSzPct val="100000"/>
                  <a:tabLst>
                    <a:tab pos="320675" algn="l"/>
                  </a:tabLst>
                </a:pPr>
                <a:r>
                  <a:rPr lang="en-US" sz="2000" dirty="0"/>
                  <a:t>UX = UY = 0</a:t>
                </a:r>
              </a:p>
              <a:p>
                <a:pPr marL="457200" indent="-457200" algn="ctr">
                  <a:spcBef>
                    <a:spcPct val="0"/>
                  </a:spcBef>
                  <a:buSzPct val="100000"/>
                  <a:tabLst>
                    <a:tab pos="320675" algn="l"/>
                  </a:tabLst>
                </a:pPr>
                <a:endParaRPr lang="en-US" sz="800" dirty="0" smtClean="0"/>
              </a:p>
              <a:p>
                <a:pPr marL="457200" indent="-457200" algn="ctr">
                  <a:spcBef>
                    <a:spcPct val="0"/>
                  </a:spcBef>
                  <a:buSzPct val="100000"/>
                  <a:tabLst>
                    <a:tab pos="320675" algn="l"/>
                  </a:tabLst>
                </a:pPr>
                <a:r>
                  <a:rPr lang="en-US" sz="2400" dirty="0" smtClean="0"/>
                  <a:t>Displacement Loading</a:t>
                </a:r>
              </a:p>
              <a:p>
                <a:pPr marL="457200" indent="-457200" algn="ctr">
                  <a:spcBef>
                    <a:spcPct val="0"/>
                  </a:spcBef>
                  <a:buSzPct val="100000"/>
                  <a:tabLst>
                    <a:tab pos="320675" algn="l"/>
                  </a:tabLst>
                </a:pPr>
                <a:r>
                  <a:rPr lang="en-US" sz="2000" dirty="0" smtClean="0"/>
                  <a:t>At Z= L, UZ = </a:t>
                </a:r>
                <a:r>
                  <a:rPr lang="en-US" sz="2000" dirty="0" smtClean="0">
                    <a:sym typeface="Symbol"/>
                  </a:rPr>
                  <a:t></a:t>
                </a:r>
                <a:endParaRPr lang="en-US" sz="2000" dirty="0" smtClean="0"/>
              </a:p>
              <a:p>
                <a:pPr marL="457200" indent="-457200" algn="ctr">
                  <a:spcBef>
                    <a:spcPct val="0"/>
                  </a:spcBef>
                  <a:buSzPct val="100000"/>
                  <a:tabLst>
                    <a:tab pos="320675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F</m:t>
                    </m:r>
                    <m:r>
                      <a:rPr lang="en-US" sz="2000" b="0" i="0" smtClean="0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E</m:t>
                    </m:r>
                    <m:r>
                      <a:rPr lang="en-US" sz="2000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L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2000" dirty="0" smtClean="0">
                    <a:sym typeface="Symbol"/>
                  </a:rPr>
                  <a:t>  </a:t>
                </a:r>
                <a:endParaRPr lang="en-US" sz="2000" dirty="0" smtClean="0"/>
              </a:p>
              <a:p>
                <a:pPr marL="457200" indent="-457200" algn="ctr">
                  <a:spcBef>
                    <a:spcPct val="0"/>
                  </a:spcBef>
                  <a:buSzPct val="100000"/>
                  <a:tabLst>
                    <a:tab pos="320675" algn="l"/>
                  </a:tabLst>
                </a:pPr>
                <a:endParaRPr lang="en-US" sz="800" dirty="0"/>
              </a:p>
              <a:p>
                <a:pPr marL="457200" indent="-457200" algn="ctr">
                  <a:spcBef>
                    <a:spcPct val="0"/>
                  </a:spcBef>
                  <a:buSzPct val="100000"/>
                  <a:tabLst>
                    <a:tab pos="320675" algn="l"/>
                  </a:tabLst>
                </a:pPr>
                <a:endParaRPr lang="en-US" sz="2400" dirty="0" smtClean="0"/>
              </a:p>
              <a:p>
                <a:pPr marL="457200" indent="-457200" algn="ctr">
                  <a:spcBef>
                    <a:spcPct val="0"/>
                  </a:spcBef>
                  <a:buSzPct val="100000"/>
                  <a:tabLst>
                    <a:tab pos="320675" algn="l"/>
                  </a:tabLst>
                </a:pP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70" y="3673667"/>
                <a:ext cx="7305677" cy="3416320"/>
              </a:xfrm>
              <a:prstGeom prst="rect">
                <a:avLst/>
              </a:prstGeom>
              <a:blipFill rotWithShape="1">
                <a:blip r:embed="rId2"/>
                <a:stretch>
                  <a:fillRect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8120" y="596225"/>
            <a:ext cx="8610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.</a:t>
            </a:r>
          </a:p>
          <a:p>
            <a:pPr algn="ctr"/>
            <a:r>
              <a:rPr lang="en-US" sz="2400" dirty="0" smtClean="0"/>
              <a:t>   </a:t>
            </a:r>
          </a:p>
          <a:p>
            <a:pPr algn="ctr"/>
            <a:r>
              <a:rPr lang="en-US" sz="2400" dirty="0" smtClean="0"/>
              <a:t> MD simulations of  </a:t>
            </a:r>
            <a:r>
              <a:rPr lang="en-US" sz="2400" b="1" dirty="0" smtClean="0">
                <a:solidFill>
                  <a:schemeClr val="tx2"/>
                </a:solidFill>
              </a:rPr>
              <a:t>500 nm </a:t>
            </a:r>
            <a:r>
              <a:rPr lang="en-US" sz="2400" dirty="0" smtClean="0"/>
              <a:t>spacing used a specimen having sides </a:t>
            </a:r>
            <a:r>
              <a:rPr lang="en-US" sz="2400" b="1" dirty="0" smtClean="0">
                <a:solidFill>
                  <a:schemeClr val="tx2"/>
                </a:solidFill>
              </a:rPr>
              <a:t>w </a:t>
            </a:r>
            <a:r>
              <a:rPr lang="en-US" sz="2400" b="1" dirty="0">
                <a:solidFill>
                  <a:schemeClr val="tx2"/>
                </a:solidFill>
              </a:rPr>
              <a:t>= 2</a:t>
            </a:r>
            <a:r>
              <a:rPr lang="en-US" sz="2400" b="1" dirty="0" smtClean="0">
                <a:solidFill>
                  <a:schemeClr val="tx2"/>
                </a:solidFill>
              </a:rPr>
              <a:t>000 nm </a:t>
            </a:r>
            <a:r>
              <a:rPr lang="en-US" sz="2400" dirty="0" smtClean="0"/>
              <a:t>and </a:t>
            </a:r>
            <a:r>
              <a:rPr lang="en-US" sz="2400" dirty="0"/>
              <a:t>length </a:t>
            </a:r>
            <a:r>
              <a:rPr lang="en-US" sz="2400" b="1" dirty="0" smtClean="0">
                <a:solidFill>
                  <a:schemeClr val="tx2"/>
                </a:solidFill>
              </a:rPr>
              <a:t>L = 10,000 nm </a:t>
            </a:r>
            <a:r>
              <a:rPr lang="en-US" sz="2400" dirty="0" smtClean="0"/>
              <a:t>comprising</a:t>
            </a:r>
            <a:r>
              <a:rPr lang="en-US" sz="2400" b="1" dirty="0" smtClean="0">
                <a:solidFill>
                  <a:schemeClr val="tx2"/>
                </a:solidFill>
              </a:rPr>
              <a:t> 500 NPs  </a:t>
            </a:r>
            <a:r>
              <a:rPr lang="en-US" sz="2400" dirty="0" smtClean="0"/>
              <a:t>in </a:t>
            </a: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B</a:t>
            </a:r>
            <a:r>
              <a:rPr lang="en-US" sz="2400" dirty="0" smtClean="0"/>
              <a:t>CC </a:t>
            </a:r>
            <a:r>
              <a:rPr lang="en-US" sz="2400" dirty="0"/>
              <a:t>configuration 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15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38120" y="2237515"/>
            <a:ext cx="7924800" cy="1718318"/>
            <a:chOff x="322847" y="2300688"/>
            <a:chExt cx="7924800" cy="1718318"/>
          </a:xfrm>
        </p:grpSpPr>
        <p:grpSp>
          <p:nvGrpSpPr>
            <p:cNvPr id="43" name="Group 42"/>
            <p:cNvGrpSpPr/>
            <p:nvPr/>
          </p:nvGrpSpPr>
          <p:grpSpPr>
            <a:xfrm>
              <a:off x="322847" y="2300688"/>
              <a:ext cx="7924800" cy="1718318"/>
              <a:chOff x="457200" y="2167882"/>
              <a:chExt cx="7924800" cy="171831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57200" y="2167882"/>
                <a:ext cx="7506645" cy="1718318"/>
                <a:chOff x="457200" y="2167882"/>
                <a:chExt cx="7506645" cy="1718318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601145" y="2167882"/>
                  <a:ext cx="6362700" cy="1718318"/>
                  <a:chOff x="1285875" y="2548262"/>
                  <a:chExt cx="6362700" cy="1718318"/>
                </a:xfrm>
              </p:grpSpPr>
              <p:pic>
                <p:nvPicPr>
                  <p:cNvPr id="28" name="Picture 27" descr="C:\Users\Acer\Documents\2016\PORTO\FORTRAN100\End.jpg"/>
                  <p:cNvPicPr/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880000">
                    <a:off x="6505575" y="2847977"/>
                    <a:ext cx="1143000" cy="12287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9" name="Picture 28" descr="C:\Users\Acer\Documents\2016\PORTO\FORTRAN100\Side.jpg"/>
                  <p:cNvPicPr/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1060000">
                    <a:off x="1919916" y="2548262"/>
                    <a:ext cx="3705225" cy="17092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0" name="Text Box 12"/>
                  <p:cNvSpPr txBox="1"/>
                  <p:nvPr/>
                </p:nvSpPr>
                <p:spPr>
                  <a:xfrm>
                    <a:off x="6953250" y="3952255"/>
                    <a:ext cx="266700" cy="3143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just"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kern="100" dirty="0">
                        <a:effectLst/>
                        <a:latin typeface="Calibri"/>
                        <a:ea typeface="PMingLiU"/>
                        <a:cs typeface="Times New Roman"/>
                      </a:rPr>
                      <a:t>w</a:t>
                    </a:r>
                    <a:endParaRPr lang="en-US" sz="1050" kern="100" dirty="0">
                      <a:effectLst/>
                      <a:latin typeface="Calibri"/>
                      <a:ea typeface="SimSun"/>
                      <a:cs typeface="Times New Roman"/>
                    </a:endParaRPr>
                  </a:p>
                </p:txBody>
              </p:sp>
              <p:sp>
                <p:nvSpPr>
                  <p:cNvPr id="31" name="Text Box 13"/>
                  <p:cNvSpPr txBox="1"/>
                  <p:nvPr/>
                </p:nvSpPr>
                <p:spPr>
                  <a:xfrm>
                    <a:off x="6237930" y="3305176"/>
                    <a:ext cx="266700" cy="3143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just"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kern="100" dirty="0">
                        <a:effectLst/>
                        <a:latin typeface="Calibri"/>
                        <a:ea typeface="PMingLiU"/>
                        <a:cs typeface="Times New Roman"/>
                      </a:rPr>
                      <a:t>w</a:t>
                    </a:r>
                    <a:endParaRPr lang="en-US" sz="1050" kern="100" dirty="0">
                      <a:effectLst/>
                      <a:latin typeface="Calibri"/>
                      <a:ea typeface="SimSun"/>
                      <a:cs typeface="Times New Roman"/>
                    </a:endParaRPr>
                  </a:p>
                </p:txBody>
              </p:sp>
              <p:sp>
                <p:nvSpPr>
                  <p:cNvPr id="32" name="Text Box 14"/>
                  <p:cNvSpPr txBox="1"/>
                  <p:nvPr/>
                </p:nvSpPr>
                <p:spPr>
                  <a:xfrm>
                    <a:off x="5762625" y="3017519"/>
                    <a:ext cx="266700" cy="3143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just"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kern="100" dirty="0">
                        <a:effectLst/>
                        <a:latin typeface="Calibri"/>
                        <a:ea typeface="PMingLiU"/>
                        <a:cs typeface="Times New Roman"/>
                      </a:rPr>
                      <a:t>F</a:t>
                    </a:r>
                    <a:endParaRPr lang="en-US" sz="1050" kern="100" dirty="0">
                      <a:effectLst/>
                      <a:latin typeface="Calibri"/>
                      <a:ea typeface="SimSun"/>
                      <a:cs typeface="Times New Roman"/>
                    </a:endParaRPr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1285875" y="2890837"/>
                    <a:ext cx="762000" cy="1333500"/>
                  </a:xfrm>
                  <a:custGeom>
                    <a:avLst/>
                    <a:gdLst>
                      <a:gd name="connsiteX0" fmla="*/ 723900 w 762000"/>
                      <a:gd name="connsiteY0" fmla="*/ 0 h 1333500"/>
                      <a:gd name="connsiteX1" fmla="*/ 762000 w 762000"/>
                      <a:gd name="connsiteY1" fmla="*/ 1238250 h 1333500"/>
                      <a:gd name="connsiteX2" fmla="*/ 333375 w 762000"/>
                      <a:gd name="connsiteY2" fmla="*/ 1333500 h 1333500"/>
                      <a:gd name="connsiteX3" fmla="*/ 85725 w 762000"/>
                      <a:gd name="connsiteY3" fmla="*/ 1152525 h 1333500"/>
                      <a:gd name="connsiteX4" fmla="*/ 0 w 762000"/>
                      <a:gd name="connsiteY4" fmla="*/ 657225 h 1333500"/>
                      <a:gd name="connsiteX5" fmla="*/ 85725 w 762000"/>
                      <a:gd name="connsiteY5" fmla="*/ 209550 h 1333500"/>
                      <a:gd name="connsiteX6" fmla="*/ 304800 w 762000"/>
                      <a:gd name="connsiteY6" fmla="*/ 19050 h 1333500"/>
                      <a:gd name="connsiteX7" fmla="*/ 723900 w 762000"/>
                      <a:gd name="connsiteY7" fmla="*/ 0 h 133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2000" h="1333500">
                        <a:moveTo>
                          <a:pt x="723900" y="0"/>
                        </a:moveTo>
                        <a:lnTo>
                          <a:pt x="762000" y="1238250"/>
                        </a:lnTo>
                        <a:lnTo>
                          <a:pt x="333375" y="1333500"/>
                        </a:lnTo>
                        <a:lnTo>
                          <a:pt x="85725" y="1152525"/>
                        </a:lnTo>
                        <a:lnTo>
                          <a:pt x="0" y="657225"/>
                        </a:lnTo>
                        <a:lnTo>
                          <a:pt x="85725" y="209550"/>
                        </a:lnTo>
                        <a:lnTo>
                          <a:pt x="304800" y="19050"/>
                        </a:lnTo>
                        <a:lnTo>
                          <a:pt x="72390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8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Right Arrow 33"/>
                  <p:cNvSpPr/>
                  <p:nvPr/>
                </p:nvSpPr>
                <p:spPr>
                  <a:xfrm>
                    <a:off x="5505450" y="3252787"/>
                    <a:ext cx="409575" cy="361950"/>
                  </a:xfrm>
                  <a:prstGeom prst="rightArrow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" name="Text Box 14"/>
                <p:cNvSpPr txBox="1"/>
                <p:nvPr/>
              </p:nvSpPr>
              <p:spPr>
                <a:xfrm>
                  <a:off x="457200" y="2393299"/>
                  <a:ext cx="1198260" cy="24384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228600" algn="just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kern="100" dirty="0">
                      <a:effectLst/>
                      <a:latin typeface="Calibri"/>
                      <a:ea typeface="PMingLiU"/>
                      <a:cs typeface="Times New Roman"/>
                    </a:rPr>
                    <a:t>Support</a:t>
                  </a:r>
                  <a:endParaRPr lang="en-US" sz="1600" dirty="0"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</p:grp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7401870" y="3022512"/>
                <a:ext cx="539961" cy="29687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 flipH="1" flipV="1">
                <a:off x="7459040" y="2393299"/>
                <a:ext cx="1" cy="70538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9" name="TextBox 18"/>
              <p:cNvSpPr txBox="1"/>
              <p:nvPr/>
            </p:nvSpPr>
            <p:spPr>
              <a:xfrm>
                <a:off x="7941831" y="2816885"/>
                <a:ext cx="287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171272" y="2252291"/>
                <a:ext cx="287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1715" y="2653180"/>
                <a:ext cx="287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cxnSp>
            <p:nvCxnSpPr>
              <p:cNvPr id="39" name="Straight Arrow Connector 38"/>
              <p:cNvCxnSpPr>
                <a:endCxn id="38" idx="2"/>
              </p:cNvCxnSpPr>
              <p:nvPr/>
            </p:nvCxnSpPr>
            <p:spPr bwMode="auto">
              <a:xfrm>
                <a:off x="2355639" y="3001488"/>
                <a:ext cx="539961" cy="2102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0" name="TextBox 39"/>
              <p:cNvSpPr txBox="1"/>
              <p:nvPr/>
            </p:nvSpPr>
            <p:spPr>
              <a:xfrm>
                <a:off x="8094231" y="3474625"/>
                <a:ext cx="287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 bwMode="auto">
            <a:xfrm>
              <a:off x="7370139" y="3187373"/>
              <a:ext cx="563188" cy="37832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222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057400" y="3250751"/>
            <a:ext cx="2819400" cy="1516214"/>
            <a:chOff x="2057400" y="3250751"/>
            <a:chExt cx="2819400" cy="1516214"/>
          </a:xfrm>
        </p:grpSpPr>
        <p:sp>
          <p:nvSpPr>
            <p:cNvPr id="11" name="Cube 10"/>
            <p:cNvSpPr/>
            <p:nvPr/>
          </p:nvSpPr>
          <p:spPr bwMode="auto">
            <a:xfrm>
              <a:off x="2057400" y="3776365"/>
              <a:ext cx="990600" cy="990600"/>
            </a:xfrm>
            <a:prstGeom prst="cube">
              <a:avLst/>
            </a:prstGeom>
            <a:solidFill>
              <a:schemeClr val="tx1"/>
            </a:solidFill>
            <a:ln w="9525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01118" y="4292466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ym typeface="Symbol"/>
                </a:rPr>
                <a:t></a:t>
              </a:r>
              <a:endParaRPr lang="en-US" sz="2400"/>
            </a:p>
          </p:txBody>
        </p:sp>
        <p:sp>
          <p:nvSpPr>
            <p:cNvPr id="16" name="Right Arrow 15"/>
            <p:cNvSpPr/>
            <p:nvPr/>
          </p:nvSpPr>
          <p:spPr bwMode="auto">
            <a:xfrm rot="19246931">
              <a:off x="3059150" y="3582756"/>
              <a:ext cx="665264" cy="387217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895600" y="3250751"/>
                  <a:ext cx="1981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E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3250751"/>
                  <a:ext cx="1981200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Lateral Constraint</a:t>
            </a:r>
            <a:br>
              <a:rPr lang="en-US" smtClean="0"/>
            </a:b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4825" y="1253870"/>
                <a:ext cx="8305800" cy="2004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</a:rPr>
                  <a:t>Coulomb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/>
                  <a:t>repulsion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2"/>
                            </a:solidFill>
                            <a:latin typeface="Cambria Math"/>
                          </a:rPr>
                          <m:t>𝐅</m:t>
                        </m:r>
                      </m:e>
                      <m:sub>
                        <m:r>
                          <a:rPr lang="en-US" sz="2400" b="1">
                            <a:solidFill>
                              <a:schemeClr val="tx2"/>
                            </a:solidFill>
                            <a:latin typeface="Cambria Math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f</a:t>
                </a:r>
                <a:r>
                  <a:rPr lang="en-US" sz="2400" dirty="0" smtClean="0"/>
                  <a:t>orce</a:t>
                </a:r>
                <a:endParaRPr lang="en-US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  <m:r>
                            <a:rPr lang="en-US" sz="2400" i="1">
                              <a:latin typeface="Cambria Math"/>
                              <a:sym typeface="Symbol"/>
                            </a:rPr>
                            <m:t>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sym typeface="Symbol"/>
                                </a:rPr>
                                <m:t>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/>
                              <a:sym typeface="Symbol"/>
                            </a:rPr>
                            <m:t>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sym typeface="Symbol"/>
                                </a:rPr>
                                <m:t>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800" dirty="0" smtClean="0"/>
              </a:p>
              <a:p>
                <a:pPr marL="342900" indent="-342900" algn="ctr">
                  <a:buFont typeface="Symbol"/>
                  <a:buChar char="k"/>
                </a:pPr>
                <a:r>
                  <a:rPr lang="en-US" sz="2000" dirty="0" smtClean="0">
                    <a:sym typeface="Symbol"/>
                  </a:rPr>
                  <a:t>= dielectric constant </a:t>
                </a:r>
              </a:p>
              <a:p>
                <a:pPr algn="ctr"/>
                <a:r>
                  <a:rPr lang="en-US" sz="2400" dirty="0" smtClean="0"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chemeClr val="tx2"/>
                    </a:solidFill>
                    <a:sym typeface="Symbol"/>
                  </a:rPr>
                  <a:t>PP </a:t>
                </a:r>
                <a:r>
                  <a:rPr lang="en-US" sz="2400" dirty="0" smtClean="0">
                    <a:sym typeface="Symbol"/>
                  </a:rPr>
                  <a:t>   = 1.5 </a:t>
                </a:r>
                <a:r>
                  <a:rPr lang="en-US" sz="2400" dirty="0">
                    <a:sym typeface="Symbol"/>
                  </a:rPr>
                  <a:t>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=6.13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sym typeface="Symbol"/>
                          </a:rPr>
                          <m:t>−16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sym typeface="Symbol"/>
                      </a:rPr>
                      <m:t>𝑁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1253870"/>
                <a:ext cx="8305800" cy="2004203"/>
              </a:xfrm>
              <a:prstGeom prst="rect">
                <a:avLst/>
              </a:prstGeom>
              <a:blipFill rotWithShape="1">
                <a:blip r:embed="rId3"/>
                <a:stretch>
                  <a:fillRect t="-2134" b="-3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85008" y="3905249"/>
            <a:ext cx="1462992" cy="1508935"/>
            <a:chOff x="3771900" y="3541066"/>
            <a:chExt cx="1462992" cy="1508935"/>
          </a:xfrm>
        </p:grpSpPr>
        <p:sp>
          <p:nvSpPr>
            <p:cNvPr id="6" name="Cube 5"/>
            <p:cNvSpPr/>
            <p:nvPr/>
          </p:nvSpPr>
          <p:spPr bwMode="auto">
            <a:xfrm>
              <a:off x="4108852" y="3541066"/>
              <a:ext cx="990600" cy="990600"/>
            </a:xfrm>
            <a:prstGeom prst="cube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 flipH="1" flipV="1">
              <a:off x="4419600" y="4114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1900" y="3883967"/>
              <a:ext cx="336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ym typeface="Symbol"/>
                </a:rPr>
                <a:t></a:t>
              </a:r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7324" y="4588336"/>
              <a:ext cx="336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ym typeface="Symbol"/>
                </a:rPr>
                <a:t></a:t>
              </a:r>
              <a:endParaRPr lang="en-US" sz="2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7940" y="4287520"/>
              <a:ext cx="336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ym typeface="Symbol"/>
                </a:rPr>
                <a:t></a:t>
              </a:r>
              <a:endParaRPr 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52850" y="4157185"/>
                <a:ext cx="1981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400" i="0">
                          <a:latin typeface="Cambria Math"/>
                        </a:rPr>
                        <m:t>=</m:t>
                      </m:r>
                      <m:r>
                        <a:rPr lang="en-US" sz="2400" i="0">
                          <a:latin typeface="Cambria Math"/>
                          <a:sym typeface="Symbol"/>
                        </a:rPr>
                        <m:t>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  <a:sym typeface="Symbol"/>
                        </a:rPr>
                        <m:t>E</m:t>
                      </m:r>
                      <m:r>
                        <a:rPr lang="en-US" sz="2400" b="0" i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sym typeface="Symbol"/>
                        </a:rPr>
                        <m:t></m:t>
                      </m:r>
                    </m:oMath>
                  </m:oMathPara>
                </a14:m>
                <a:endParaRPr lang="en-US" sz="2400">
                  <a:solidFill>
                    <a:schemeClr val="tx2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850" y="4157185"/>
                <a:ext cx="1981200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00" y="3733800"/>
                <a:ext cx="340995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Symbol"/>
                  <a:buChar char="d"/>
                </a:pPr>
                <a:r>
                  <a:rPr lang="en-US" sz="240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= </a:t>
                </a:r>
                <a:r>
                  <a:rPr lang="en-US" sz="240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500 nm </a:t>
                </a:r>
                <a:endParaRPr lang="en-US" sz="240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endParaRPr>
              </a:p>
              <a:p>
                <a:pPr marL="342900" indent="-342900" algn="ctr">
                  <a:buFont typeface="Symbol"/>
                  <a:buChar char="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E</m:t>
                    </m:r>
                    <m:r>
                      <a:rPr lang="en-US" sz="2400">
                        <a:latin typeface="Cambria Math"/>
                      </a:rPr>
                      <m:t>=130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MPa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400" i="0">
                          <a:latin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</a:rPr>
                        <m:t>65 </m:t>
                      </m:r>
                      <m:r>
                        <a:rPr lang="en-US" sz="2400" b="0" i="0" smtClean="0">
                          <a:latin typeface="Cambria Math"/>
                          <a:sym typeface="Symbol"/>
                        </a:rPr>
                        <m:t></m:t>
                      </m:r>
                      <m:r>
                        <a:rPr lang="en-US" sz="2400" i="0"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en-US" sz="240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sym typeface="Symbol"/>
                      </a:rPr>
                      <m:t></m:t>
                    </m:r>
                    <m:r>
                      <a:rPr lang="en-US" sz="2400" b="0" i="1" smtClean="0">
                        <a:latin typeface="Cambria Math"/>
                        <a:sym typeface="Symbol"/>
                      </a:rPr>
                      <m:t>=9.4</m:t>
                    </m:r>
                    <m:r>
                      <a:rPr lang="en-US" sz="2400" b="0" i="1" smtClean="0">
                        <a:latin typeface="Cambria Math"/>
                        <a:sym typeface="Symbol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−18</m:t>
                        </m:r>
                      </m:sup>
                    </m:sSup>
                  </m:oMath>
                </a14:m>
                <a:r>
                  <a:rPr lang="en-US" sz="2400" smtClean="0"/>
                  <a:t> m !</a:t>
                </a:r>
                <a:endParaRPr lang="en-US" sz="2400"/>
              </a:p>
              <a:p>
                <a:pPr algn="ctr"/>
                <a:r>
                  <a:rPr lang="en-US" sz="2400" smtClean="0">
                    <a:sym typeface="Symbol"/>
                  </a:rPr>
                  <a:t> &lt;&lt; </a:t>
                </a:r>
                <a:endParaRPr lang="en-US" sz="2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733800"/>
                <a:ext cx="3409950" cy="1938992"/>
              </a:xfrm>
              <a:prstGeom prst="rect">
                <a:avLst/>
              </a:prstGeom>
              <a:blipFill rotWithShape="1">
                <a:blip r:embed="rId5"/>
                <a:stretch>
                  <a:fillRect t="-2830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90550" y="5636587"/>
            <a:ext cx="813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PP</a:t>
            </a:r>
            <a:r>
              <a:rPr lang="en-US" sz="2400" dirty="0" smtClean="0"/>
              <a:t> constrains </a:t>
            </a:r>
            <a:r>
              <a:rPr lang="en-US" sz="2400" dirty="0" smtClean="0">
                <a:solidFill>
                  <a:schemeClr val="tx2"/>
                </a:solidFill>
              </a:rPr>
              <a:t>Fe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NPs</a:t>
            </a:r>
            <a:r>
              <a:rPr lang="en-US" sz="2400" dirty="0" smtClean="0"/>
              <a:t> to </a:t>
            </a:r>
            <a:r>
              <a:rPr lang="en-US" sz="2400" b="1" dirty="0">
                <a:solidFill>
                  <a:schemeClr val="tx2"/>
                </a:solidFill>
              </a:rPr>
              <a:t>only </a:t>
            </a:r>
            <a:r>
              <a:rPr lang="en-US" sz="2400" dirty="0" smtClean="0"/>
              <a:t>move </a:t>
            </a:r>
            <a:r>
              <a:rPr lang="en-US" sz="2400" b="1" dirty="0" smtClean="0">
                <a:solidFill>
                  <a:schemeClr val="tx2"/>
                </a:solidFill>
              </a:rPr>
              <a:t>in Z - direction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16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0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smtClean="0">
                <a:latin typeface="Arial" charset="0"/>
                <a:ea typeface="新細明體" pitchFamily="18" charset="-120"/>
              </a:rPr>
              <a:t>16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zh-TW" sz="2800" b="1">
              <a:latin typeface="Arial" charset="0"/>
              <a:ea typeface="新細明體" pitchFamily="18" charset="-12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7162800" y="609600"/>
            <a:ext cx="1524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688199"/>
              </p:ext>
            </p:extLst>
          </p:nvPr>
        </p:nvGraphicFramePr>
        <p:xfrm>
          <a:off x="914400" y="18288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/>
              <p:cNvSpPr txBox="1"/>
              <p:nvPr/>
            </p:nvSpPr>
            <p:spPr>
              <a:xfrm>
                <a:off x="5410200" y="2446586"/>
                <a:ext cx="2209800" cy="5061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/>
                              <a:sym typeface="Symbol"/>
                            </a:rPr>
                            <m:t>120</m:t>
                          </m:r>
                        </m:sub>
                      </m:sSub>
                      <m:r>
                        <a:rPr lang="en-US" sz="1600" b="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sz="1600" b="0" i="0">
                              <a:latin typeface="Cambria Math"/>
                            </a:rPr>
                            <m:t>100</m:t>
                          </m:r>
                        </m:sub>
                      </m:sSub>
                      <m:sSup>
                        <m:sSupPr>
                          <m:ctrlPr>
                            <a:rPr lang="en-US" sz="16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120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446586"/>
                <a:ext cx="2209800" cy="506164"/>
              </a:xfrm>
              <a:prstGeom prst="rect">
                <a:avLst/>
              </a:prstGeom>
              <a:blipFill rotWithShape="1">
                <a:blip r:embed="rId3"/>
                <a:stretch>
                  <a:fillRect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8400" y="2952750"/>
                <a:ext cx="2047227" cy="106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E</m:t>
                      </m:r>
                      <m:r>
                        <a:rPr lang="en-US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n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/>
                            </a:rPr>
                            <m:t>4</m:t>
                          </m:r>
                          <m:r>
                            <a:rPr lang="en-US" sz="2000">
                              <a:latin typeface="Cambria Math"/>
                              <a:sym typeface="Symbol"/>
                            </a:rPr>
                            <m:t>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/>
                                  <a:sym typeface="Symbol"/>
                                </a:rPr>
                                <m:t>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sym typeface="Symbol"/>
                            </a:rPr>
                            <m:t></m:t>
                          </m:r>
                          <m:r>
                            <a:rPr lang="en-US" sz="2000">
                              <a:latin typeface="Cambria Math"/>
                              <a:sym typeface="Symbol"/>
                            </a:rPr>
                            <m:t>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latin typeface="Cambria Math"/>
                                  <a:sym typeface="Symbol"/>
                                </a:rPr>
                                <m:t>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52750"/>
                <a:ext cx="2047227" cy="10699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2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PP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526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smtClean="0">
                <a:latin typeface="Arial" charset="0"/>
                <a:ea typeface="新細明體" pitchFamily="18" charset="-120"/>
              </a:rPr>
              <a:t>17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zh-TW" sz="2800" b="1"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237261"/>
              </p:ext>
            </p:extLst>
          </p:nvPr>
        </p:nvGraphicFramePr>
        <p:xfrm>
          <a:off x="1486826" y="1342652"/>
          <a:ext cx="7025803" cy="421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/>
              <p:cNvSpPr txBox="1"/>
              <p:nvPr/>
            </p:nvSpPr>
            <p:spPr>
              <a:xfrm>
                <a:off x="5391150" y="2642518"/>
                <a:ext cx="2209800" cy="5061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sz="1800" i="0">
                              <a:latin typeface="Cambria Math"/>
                              <a:sym typeface="Symbol"/>
                            </a:rPr>
                            <m:t></m:t>
                          </m:r>
                        </m:sub>
                      </m:sSub>
                      <m:r>
                        <a:rPr lang="en-US" sz="1800" b="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sz="1800" b="0" i="0">
                              <a:latin typeface="Cambria Math"/>
                            </a:rPr>
                            <m:t>100</m:t>
                          </m:r>
                        </m:sub>
                      </m:sSub>
                      <m:sSup>
                        <m:sSup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latin typeface="Cambria Math"/>
                                      <a:sym typeface="Symbol"/>
                                    </a:rPr>
                                    <m:t>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150" y="2642518"/>
                <a:ext cx="2209800" cy="506164"/>
              </a:xfrm>
              <a:prstGeom prst="rect">
                <a:avLst/>
              </a:prstGeom>
              <a:blipFill rotWithShape="1">
                <a:blip r:embed="rId3"/>
                <a:stretch>
                  <a:fillRect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7353" y="5538763"/>
            <a:ext cx="8434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At </a:t>
            </a:r>
            <a:r>
              <a:rPr lang="en-US" dirty="0" smtClean="0">
                <a:solidFill>
                  <a:schemeClr val="tx2"/>
                </a:solidFill>
              </a:rPr>
              <a:t>1000 - nm</a:t>
            </a:r>
            <a:r>
              <a:rPr lang="en-US" dirty="0" smtClean="0"/>
              <a:t>, the enhancement is about </a:t>
            </a:r>
            <a:r>
              <a:rPr lang="en-US" dirty="0" smtClean="0">
                <a:solidFill>
                  <a:schemeClr val="tx2"/>
                </a:solidFill>
              </a:rPr>
              <a:t>2 times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156" y="5538763"/>
            <a:ext cx="791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For a </a:t>
            </a:r>
            <a:r>
              <a:rPr lang="en-US" dirty="0">
                <a:solidFill>
                  <a:schemeClr val="tx2"/>
                </a:solidFill>
              </a:rPr>
              <a:t>500 nm NP </a:t>
            </a:r>
            <a:r>
              <a:rPr lang="en-US" dirty="0"/>
              <a:t>spacing, the Young’s modulus of </a:t>
            </a:r>
            <a:r>
              <a:rPr lang="en-US" dirty="0">
                <a:solidFill>
                  <a:schemeClr val="tx2"/>
                </a:solidFill>
              </a:rPr>
              <a:t>PP</a:t>
            </a:r>
            <a:r>
              <a:rPr lang="en-US" dirty="0"/>
              <a:t> is enhanced </a:t>
            </a:r>
            <a:r>
              <a:rPr lang="en-US" dirty="0">
                <a:solidFill>
                  <a:schemeClr val="tx2"/>
                </a:solidFill>
              </a:rPr>
              <a:t>10 times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10040"/>
            <a:ext cx="8648700" cy="452881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MD</a:t>
            </a:r>
            <a:r>
              <a:rPr lang="en-US" sz="2400" b="0" dirty="0" smtClean="0">
                <a:solidFill>
                  <a:schemeClr val="tx2"/>
                </a:solidFill>
              </a:rPr>
              <a:t> </a:t>
            </a:r>
            <a:r>
              <a:rPr lang="en-US" sz="2400" b="0" dirty="0" smtClean="0"/>
              <a:t>based </a:t>
            </a:r>
            <a:r>
              <a:rPr lang="en-US" sz="2400" b="0" dirty="0"/>
              <a:t>on </a:t>
            </a:r>
            <a:r>
              <a:rPr lang="en-US" sz="2400" dirty="0" smtClean="0">
                <a:solidFill>
                  <a:schemeClr val="tx2"/>
                </a:solidFill>
              </a:rPr>
              <a:t>classical physics </a:t>
            </a:r>
            <a:r>
              <a:rPr lang="en-US" sz="2400" b="0" dirty="0" smtClean="0"/>
              <a:t>that assumes </a:t>
            </a:r>
            <a:r>
              <a:rPr lang="en-US" sz="2400" dirty="0" smtClean="0">
                <a:solidFill>
                  <a:schemeClr val="tx2"/>
                </a:solidFill>
              </a:rPr>
              <a:t>NP</a:t>
            </a:r>
            <a:r>
              <a:rPr lang="en-US" sz="2400" b="0" dirty="0" smtClean="0"/>
              <a:t> atoms </a:t>
            </a:r>
            <a:r>
              <a:rPr lang="en-US" sz="2400" b="0" dirty="0"/>
              <a:t>have </a:t>
            </a:r>
            <a:r>
              <a:rPr lang="en-US" sz="2400" dirty="0">
                <a:solidFill>
                  <a:schemeClr val="tx2"/>
                </a:solidFill>
              </a:rPr>
              <a:t>kT</a:t>
            </a:r>
            <a:r>
              <a:rPr lang="en-US" sz="2400" b="0" dirty="0"/>
              <a:t> </a:t>
            </a:r>
            <a:r>
              <a:rPr lang="en-US" sz="2400" b="0" dirty="0" smtClean="0"/>
              <a:t>energy is</a:t>
            </a:r>
            <a:r>
              <a:rPr lang="en-US" sz="2400" dirty="0" smtClean="0">
                <a:solidFill>
                  <a:schemeClr val="tx2"/>
                </a:solidFill>
              </a:rPr>
              <a:t> invalid</a:t>
            </a:r>
            <a:r>
              <a:rPr lang="en-US" sz="2400" b="0" dirty="0" smtClean="0"/>
              <a:t> for nanocomposites 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MD</a:t>
            </a:r>
            <a:r>
              <a:rPr lang="en-US" sz="2400" b="0" dirty="0" smtClean="0">
                <a:solidFill>
                  <a:schemeClr val="tx2"/>
                </a:solidFill>
              </a:rPr>
              <a:t> </a:t>
            </a:r>
            <a:r>
              <a:rPr lang="en-US" sz="2400" b="0" dirty="0" smtClean="0"/>
              <a:t>based on </a:t>
            </a:r>
            <a:r>
              <a:rPr lang="en-US" sz="2400" dirty="0" smtClean="0">
                <a:solidFill>
                  <a:schemeClr val="tx2"/>
                </a:solidFill>
              </a:rPr>
              <a:t>QM</a:t>
            </a:r>
            <a:r>
              <a:rPr lang="en-US" sz="2400" b="0" dirty="0" smtClean="0"/>
              <a:t>  requires heat during thermal processing to be conserved by </a:t>
            </a:r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b="0" dirty="0" smtClean="0"/>
              <a:t>inducing</a:t>
            </a:r>
            <a:r>
              <a:rPr lang="en-US" sz="2400" dirty="0" smtClean="0">
                <a:solidFill>
                  <a:schemeClr val="tx2"/>
                </a:solidFill>
              </a:rPr>
              <a:t> EM radiation  </a:t>
            </a:r>
            <a:r>
              <a:rPr lang="en-US" sz="2400" b="0" dirty="0" smtClean="0"/>
              <a:t>that charges the </a:t>
            </a:r>
            <a:r>
              <a:rPr lang="en-US" sz="2400" dirty="0" smtClean="0">
                <a:solidFill>
                  <a:schemeClr val="tx2"/>
                </a:solidFill>
              </a:rPr>
              <a:t>metal NPs</a:t>
            </a:r>
            <a:r>
              <a:rPr lang="en-US" sz="2400" b="0" dirty="0" smtClean="0"/>
              <a:t> to produce Coulomb repulsion and a </a:t>
            </a:r>
            <a:r>
              <a:rPr lang="en-US" sz="2400" dirty="0" smtClean="0">
                <a:solidFill>
                  <a:schemeClr val="tx2"/>
                </a:solidFill>
              </a:rPr>
              <a:t>triaxial</a:t>
            </a:r>
            <a:r>
              <a:rPr lang="en-US" sz="2400" b="0" dirty="0" smtClean="0"/>
              <a:t> stress state to enhance the Young’s modulus of </a:t>
            </a:r>
            <a:r>
              <a:rPr lang="en-US" sz="2400" dirty="0" smtClean="0">
                <a:solidFill>
                  <a:schemeClr val="tx2"/>
                </a:solidFill>
              </a:rPr>
              <a:t>PP</a:t>
            </a:r>
            <a:endParaRPr lang="en-US" sz="2400" dirty="0">
              <a:solidFill>
                <a:schemeClr val="tx2"/>
              </a:solidFill>
            </a:endParaRPr>
          </a:p>
          <a:p>
            <a:pPr marL="0" lvl="0" indent="0" algn="ctr">
              <a:buNone/>
            </a:pPr>
            <a:endParaRPr lang="en-US" sz="800" b="0" dirty="0" smtClean="0">
              <a:solidFill>
                <a:schemeClr val="tx2"/>
              </a:solidFill>
            </a:endParaRPr>
          </a:p>
          <a:p>
            <a:pPr marL="0" lvl="0" indent="0" algn="ctr">
              <a:buNone/>
            </a:pPr>
            <a:r>
              <a:rPr lang="en-US" sz="2400" b="0" dirty="0" smtClean="0"/>
              <a:t>But,</a:t>
            </a:r>
          </a:p>
          <a:p>
            <a:pPr marL="0" lvl="0" indent="0" algn="ctr">
              <a:buNone/>
            </a:pPr>
            <a:endParaRPr lang="en-US" sz="800" b="0" dirty="0"/>
          </a:p>
          <a:p>
            <a:pPr marL="0" lvl="0" indent="0" algn="ctr">
              <a:buNone/>
            </a:pPr>
            <a:r>
              <a:rPr lang="en-US" sz="2400" b="0" dirty="0" smtClean="0"/>
              <a:t> Whether the very</a:t>
            </a:r>
            <a:r>
              <a:rPr lang="en-US" sz="2400" dirty="0" smtClean="0">
                <a:solidFill>
                  <a:schemeClr val="tx2"/>
                </a:solidFill>
              </a:rPr>
              <a:t> large number </a:t>
            </a:r>
            <a:r>
              <a:rPr lang="en-US" sz="2400" b="0" dirty="0" smtClean="0"/>
              <a:t>of </a:t>
            </a:r>
            <a:r>
              <a:rPr lang="en-US" sz="2400" dirty="0" smtClean="0">
                <a:solidFill>
                  <a:schemeClr val="tx2"/>
                </a:solidFill>
              </a:rPr>
              <a:t>NPs</a:t>
            </a:r>
            <a:r>
              <a:rPr lang="en-US" sz="2400" b="0" dirty="0" smtClean="0"/>
              <a:t> can be economically produced is an open </a:t>
            </a:r>
            <a:r>
              <a:rPr lang="en-US" sz="2400" dirty="0" smtClean="0">
                <a:solidFill>
                  <a:schemeClr val="tx2"/>
                </a:solidFill>
              </a:rPr>
              <a:t>question !</a:t>
            </a:r>
            <a:endParaRPr lang="en-US" sz="2400" dirty="0">
              <a:solidFill>
                <a:schemeClr val="tx2"/>
              </a:solidFill>
            </a:endParaRPr>
          </a:p>
          <a:p>
            <a:pPr marL="0" lvl="0" indent="0" algn="ctr">
              <a:buNone/>
            </a:pPr>
            <a:r>
              <a:rPr lang="en-US" sz="2000" b="0" dirty="0" smtClean="0"/>
              <a:t> </a:t>
            </a:r>
            <a:endParaRPr lang="en-US" sz="2000" b="0" dirty="0" smtClean="0">
              <a:solidFill>
                <a:srgbClr val="FFFFFF"/>
              </a:solidFill>
            </a:endParaRPr>
          </a:p>
          <a:p>
            <a:pPr marL="0" lvl="0" indent="0" algn="ctr">
              <a:buNone/>
            </a:pPr>
            <a:endParaRPr lang="en-US" sz="800" b="0" dirty="0">
              <a:solidFill>
                <a:srgbClr val="FFFFFF"/>
              </a:solidFill>
            </a:endParaRPr>
          </a:p>
          <a:p>
            <a:pPr marL="457200" indent="-457200" algn="ctr">
              <a:buAutoNum type="arabicPeriod"/>
            </a:pPr>
            <a:endParaRPr lang="en-US" sz="2200" b="0" dirty="0"/>
          </a:p>
          <a:p>
            <a:pPr marL="0" indent="0" algn="ctr">
              <a:buNone/>
            </a:pPr>
            <a:r>
              <a:rPr lang="en-US" sz="2200" b="0" dirty="0" smtClean="0"/>
              <a:t>  </a:t>
            </a:r>
            <a:endParaRPr lang="en-US" sz="22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19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 bwMode="auto">
          <a:xfrm>
            <a:off x="5806165" y="5314099"/>
            <a:ext cx="325091" cy="301109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smtClean="0">
                <a:latin typeface="Arial" charset="0"/>
                <a:ea typeface="新細明體" pitchFamily="18" charset="-120"/>
              </a:rPr>
              <a:t>2</a:t>
            </a:r>
            <a:endParaRPr lang="en-US" altLang="zh-TW" sz="2800" b="1">
              <a:latin typeface="Arial" charset="0"/>
              <a:ea typeface="新細明體" pitchFamily="18" charset="-12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543" y="1004955"/>
            <a:ext cx="89154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Nanocomposites</a:t>
            </a:r>
            <a:r>
              <a:rPr lang="en-US" sz="2400" b="0" dirty="0"/>
              <a:t> with </a:t>
            </a:r>
            <a:r>
              <a:rPr lang="en-US" sz="2400" dirty="0">
                <a:solidFill>
                  <a:schemeClr val="tx2"/>
                </a:solidFill>
              </a:rPr>
              <a:t>uniform</a:t>
            </a:r>
            <a:r>
              <a:rPr lang="en-US" sz="2400" b="0" dirty="0"/>
              <a:t> dispersion of </a:t>
            </a:r>
            <a:r>
              <a:rPr lang="en-US" sz="2400" dirty="0">
                <a:solidFill>
                  <a:schemeClr val="tx2"/>
                </a:solidFill>
              </a:rPr>
              <a:t>NPs </a:t>
            </a:r>
            <a:r>
              <a:rPr lang="en-US" sz="2400" b="0" dirty="0" smtClean="0"/>
              <a:t>avoid agglomeration to </a:t>
            </a:r>
            <a:r>
              <a:rPr lang="en-US" sz="2400" dirty="0">
                <a:solidFill>
                  <a:schemeClr val="tx2"/>
                </a:solidFill>
              </a:rPr>
              <a:t>significantly </a:t>
            </a:r>
            <a:r>
              <a:rPr lang="en-US" sz="2400" dirty="0" smtClean="0">
                <a:solidFill>
                  <a:schemeClr val="tx2"/>
                </a:solidFill>
              </a:rPr>
              <a:t>enhance </a:t>
            </a:r>
            <a:r>
              <a:rPr lang="en-US" sz="2400" b="0" dirty="0" smtClean="0"/>
              <a:t>mechanical </a:t>
            </a:r>
            <a:r>
              <a:rPr lang="en-US" sz="2400" b="0" dirty="0"/>
              <a:t>properties. </a:t>
            </a:r>
            <a:endParaRPr lang="en-US" sz="2400" b="0" dirty="0" smtClean="0"/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NPs </a:t>
            </a:r>
            <a:r>
              <a:rPr lang="en-US" sz="2400" b="0" dirty="0" smtClean="0"/>
              <a:t>= Nanoparticles</a:t>
            </a:r>
            <a:r>
              <a:rPr lang="en-US" sz="2400" b="0" dirty="0"/>
              <a:t>.  </a:t>
            </a:r>
            <a:endParaRPr lang="en-US" sz="2400" b="0" dirty="0" smtClean="0"/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H</a:t>
            </a:r>
            <a:r>
              <a:rPr lang="en-US" sz="2400" dirty="0" smtClean="0">
                <a:solidFill>
                  <a:schemeClr val="tx2"/>
                </a:solidFill>
              </a:rPr>
              <a:t>ow</a:t>
            </a:r>
            <a:r>
              <a:rPr lang="en-US" sz="2400" b="0" dirty="0" smtClean="0"/>
              <a:t> can uniform dispersion of</a:t>
            </a:r>
            <a:r>
              <a:rPr lang="en-US" sz="2400" dirty="0" smtClean="0">
                <a:solidFill>
                  <a:schemeClr val="tx2"/>
                </a:solidFill>
              </a:rPr>
              <a:t> NPs </a:t>
            </a:r>
            <a:r>
              <a:rPr lang="en-US" sz="2400" b="0" dirty="0" smtClean="0"/>
              <a:t>be achieved? </a:t>
            </a:r>
            <a:endParaRPr lang="en-US" sz="2400" b="0" dirty="0"/>
          </a:p>
          <a:p>
            <a:pPr marL="0" indent="0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Fabricate </a:t>
            </a:r>
            <a:r>
              <a:rPr lang="en-US" sz="2400" dirty="0" smtClean="0">
                <a:solidFill>
                  <a:schemeClr val="tx2"/>
                </a:solidFill>
              </a:rPr>
              <a:t>large numbers </a:t>
            </a:r>
            <a:r>
              <a:rPr lang="en-US" sz="2400" b="0" dirty="0"/>
              <a:t>of </a:t>
            </a:r>
            <a:r>
              <a:rPr lang="en-US" sz="2400" dirty="0" smtClean="0">
                <a:solidFill>
                  <a:schemeClr val="tx2"/>
                </a:solidFill>
              </a:rPr>
              <a:t>metal NPs </a:t>
            </a:r>
            <a:r>
              <a:rPr lang="en-US" sz="2400" b="0" dirty="0" smtClean="0"/>
              <a:t>enclosed </a:t>
            </a:r>
            <a:r>
              <a:rPr lang="en-US" sz="2400" b="0" dirty="0"/>
              <a:t>in a </a:t>
            </a:r>
            <a:r>
              <a:rPr lang="en-US" sz="2400" dirty="0" smtClean="0">
                <a:solidFill>
                  <a:schemeClr val="tx2"/>
                </a:solidFill>
              </a:rPr>
              <a:t>PP</a:t>
            </a:r>
            <a:r>
              <a:rPr lang="en-US" sz="2400" b="0" dirty="0" smtClean="0"/>
              <a:t> shell </a:t>
            </a:r>
            <a:r>
              <a:rPr lang="en-US" sz="2400" b="0" dirty="0"/>
              <a:t>of nanoscale thickness. Upon thermal processing in a </a:t>
            </a:r>
            <a:r>
              <a:rPr lang="en-US" sz="2400" dirty="0" smtClean="0">
                <a:solidFill>
                  <a:schemeClr val="tx2"/>
                </a:solidFill>
              </a:rPr>
              <a:t>3D mold</a:t>
            </a:r>
            <a:r>
              <a:rPr lang="en-US" sz="2400" b="0" dirty="0"/>
              <a:t>, the </a:t>
            </a:r>
            <a:r>
              <a:rPr lang="en-US" sz="2400" dirty="0" smtClean="0">
                <a:solidFill>
                  <a:schemeClr val="tx2"/>
                </a:solidFill>
              </a:rPr>
              <a:t>PP</a:t>
            </a:r>
            <a:r>
              <a:rPr lang="en-US" sz="2400" b="0" dirty="0" smtClean="0"/>
              <a:t> shells </a:t>
            </a:r>
            <a:r>
              <a:rPr lang="en-US" sz="2400" dirty="0">
                <a:solidFill>
                  <a:schemeClr val="tx2"/>
                </a:solidFill>
              </a:rPr>
              <a:t>melt</a:t>
            </a:r>
            <a:r>
              <a:rPr lang="en-US" sz="2400" b="0" dirty="0"/>
              <a:t> to form a </a:t>
            </a:r>
            <a:r>
              <a:rPr lang="en-US" sz="2400" dirty="0" smtClean="0">
                <a:solidFill>
                  <a:schemeClr val="tx2"/>
                </a:solidFill>
              </a:rPr>
              <a:t>uniform </a:t>
            </a:r>
            <a:r>
              <a:rPr lang="en-US" sz="2400" dirty="0">
                <a:solidFill>
                  <a:schemeClr val="tx2"/>
                </a:solidFill>
              </a:rPr>
              <a:t>NP spacing </a:t>
            </a:r>
          </a:p>
          <a:p>
            <a:pPr marL="0" indent="0">
              <a:buNone/>
            </a:pPr>
            <a:r>
              <a:rPr lang="en-US" sz="2400" b="0" dirty="0"/>
              <a:t>. </a:t>
            </a:r>
          </a:p>
          <a:p>
            <a:pPr marL="0" indent="0">
              <a:buNone/>
            </a:pPr>
            <a:endParaRPr lang="en-US" sz="2400" b="0" dirty="0" smtClean="0"/>
          </a:p>
        </p:txBody>
      </p:sp>
      <p:cxnSp>
        <p:nvCxnSpPr>
          <p:cNvPr id="28" name="Straight Connector 27"/>
          <p:cNvCxnSpPr>
            <a:endCxn id="10" idx="16"/>
          </p:cNvCxnSpPr>
          <p:nvPr/>
        </p:nvCxnSpPr>
        <p:spPr bwMode="auto">
          <a:xfrm flipH="1">
            <a:off x="6769033" y="4985769"/>
            <a:ext cx="400050" cy="99081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603539" y="5029200"/>
            <a:ext cx="1834861" cy="1185565"/>
            <a:chOff x="603539" y="5029200"/>
            <a:chExt cx="1834861" cy="1185565"/>
          </a:xfrm>
        </p:grpSpPr>
        <p:sp>
          <p:nvSpPr>
            <p:cNvPr id="9" name="Oval 8"/>
            <p:cNvSpPr/>
            <p:nvPr/>
          </p:nvSpPr>
          <p:spPr bwMode="auto">
            <a:xfrm>
              <a:off x="1600200" y="5029200"/>
              <a:ext cx="838200" cy="762000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771650" y="5219700"/>
              <a:ext cx="495300" cy="4191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52694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NP</a:t>
              </a:r>
              <a:endParaRPr lang="en-US" b="1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3539" y="5568434"/>
              <a:ext cx="1396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 PP</a:t>
              </a:r>
            </a:p>
            <a:p>
              <a:r>
                <a:rPr lang="en-US" b="1" dirty="0" smtClean="0"/>
                <a:t>Shell</a:t>
              </a:r>
              <a:endParaRPr lang="en-US" b="1" dirty="0"/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flipV="1">
              <a:off x="1371600" y="5644634"/>
              <a:ext cx="228600" cy="10846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ight Arrow 33"/>
          <p:cNvSpPr/>
          <p:nvPr/>
        </p:nvSpPr>
        <p:spPr bwMode="auto">
          <a:xfrm>
            <a:off x="2895600" y="5133975"/>
            <a:ext cx="533400" cy="339069"/>
          </a:xfrm>
          <a:prstGeom prst="rightArrow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53105" y="4551450"/>
            <a:ext cx="4230378" cy="1257300"/>
            <a:chOff x="3923022" y="4933950"/>
            <a:chExt cx="4230378" cy="1257300"/>
          </a:xfrm>
        </p:grpSpPr>
        <p:sp>
          <p:nvSpPr>
            <p:cNvPr id="26" name="TextBox 25"/>
            <p:cNvSpPr txBox="1"/>
            <p:nvPr/>
          </p:nvSpPr>
          <p:spPr>
            <a:xfrm>
              <a:off x="7239000" y="513611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Mold</a:t>
              </a:r>
              <a:endParaRPr lang="en-US" b="1"/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6934200" y="5410200"/>
              <a:ext cx="228600" cy="10846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3923022" y="4933950"/>
              <a:ext cx="2915928" cy="1257300"/>
              <a:chOff x="3923022" y="4933950"/>
              <a:chExt cx="2915928" cy="125730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3923022" y="4933950"/>
                <a:ext cx="2915928" cy="1249638"/>
              </a:xfrm>
              <a:custGeom>
                <a:avLst/>
                <a:gdLst>
                  <a:gd name="connsiteX0" fmla="*/ 382278 w 2915928"/>
                  <a:gd name="connsiteY0" fmla="*/ 476250 h 1249638"/>
                  <a:gd name="connsiteX1" fmla="*/ 382278 w 2915928"/>
                  <a:gd name="connsiteY1" fmla="*/ 476250 h 1249638"/>
                  <a:gd name="connsiteX2" fmla="*/ 553728 w 2915928"/>
                  <a:gd name="connsiteY2" fmla="*/ 228600 h 1249638"/>
                  <a:gd name="connsiteX3" fmla="*/ 610878 w 2915928"/>
                  <a:gd name="connsiteY3" fmla="*/ 171450 h 1249638"/>
                  <a:gd name="connsiteX4" fmla="*/ 706128 w 2915928"/>
                  <a:gd name="connsiteY4" fmla="*/ 76200 h 1249638"/>
                  <a:gd name="connsiteX5" fmla="*/ 782328 w 2915928"/>
                  <a:gd name="connsiteY5" fmla="*/ 57150 h 1249638"/>
                  <a:gd name="connsiteX6" fmla="*/ 877578 w 2915928"/>
                  <a:gd name="connsiteY6" fmla="*/ 19050 h 1249638"/>
                  <a:gd name="connsiteX7" fmla="*/ 934728 w 2915928"/>
                  <a:gd name="connsiteY7" fmla="*/ 0 h 1249638"/>
                  <a:gd name="connsiteX8" fmla="*/ 1506228 w 2915928"/>
                  <a:gd name="connsiteY8" fmla="*/ 57150 h 1249638"/>
                  <a:gd name="connsiteX9" fmla="*/ 1601478 w 2915928"/>
                  <a:gd name="connsiteY9" fmla="*/ 76200 h 1249638"/>
                  <a:gd name="connsiteX10" fmla="*/ 1982478 w 2915928"/>
                  <a:gd name="connsiteY10" fmla="*/ 190500 h 1249638"/>
                  <a:gd name="connsiteX11" fmla="*/ 2192028 w 2915928"/>
                  <a:gd name="connsiteY11" fmla="*/ 266700 h 1249638"/>
                  <a:gd name="connsiteX12" fmla="*/ 2363478 w 2915928"/>
                  <a:gd name="connsiteY12" fmla="*/ 304800 h 1249638"/>
                  <a:gd name="connsiteX13" fmla="*/ 2573028 w 2915928"/>
                  <a:gd name="connsiteY13" fmla="*/ 361950 h 1249638"/>
                  <a:gd name="connsiteX14" fmla="*/ 2820678 w 2915928"/>
                  <a:gd name="connsiteY14" fmla="*/ 438150 h 1249638"/>
                  <a:gd name="connsiteX15" fmla="*/ 2896878 w 2915928"/>
                  <a:gd name="connsiteY15" fmla="*/ 476250 h 1249638"/>
                  <a:gd name="connsiteX16" fmla="*/ 2915928 w 2915928"/>
                  <a:gd name="connsiteY16" fmla="*/ 533400 h 1249638"/>
                  <a:gd name="connsiteX17" fmla="*/ 2877828 w 2915928"/>
                  <a:gd name="connsiteY17" fmla="*/ 838200 h 1249638"/>
                  <a:gd name="connsiteX18" fmla="*/ 2858778 w 2915928"/>
                  <a:gd name="connsiteY18" fmla="*/ 895350 h 1249638"/>
                  <a:gd name="connsiteX19" fmla="*/ 2801628 w 2915928"/>
                  <a:gd name="connsiteY19" fmla="*/ 933450 h 1249638"/>
                  <a:gd name="connsiteX20" fmla="*/ 2687328 w 2915928"/>
                  <a:gd name="connsiteY20" fmla="*/ 1085850 h 1249638"/>
                  <a:gd name="connsiteX21" fmla="*/ 2649228 w 2915928"/>
                  <a:gd name="connsiteY21" fmla="*/ 1143000 h 1249638"/>
                  <a:gd name="connsiteX22" fmla="*/ 2534928 w 2915928"/>
                  <a:gd name="connsiteY22" fmla="*/ 1162050 h 1249638"/>
                  <a:gd name="connsiteX23" fmla="*/ 2401578 w 2915928"/>
                  <a:gd name="connsiteY23" fmla="*/ 1181100 h 1249638"/>
                  <a:gd name="connsiteX24" fmla="*/ 1315728 w 2915928"/>
                  <a:gd name="connsiteY24" fmla="*/ 1123950 h 1249638"/>
                  <a:gd name="connsiteX25" fmla="*/ 1258578 w 2915928"/>
                  <a:gd name="connsiteY25" fmla="*/ 1066800 h 1249638"/>
                  <a:gd name="connsiteX26" fmla="*/ 1125228 w 2915928"/>
                  <a:gd name="connsiteY26" fmla="*/ 1009650 h 1249638"/>
                  <a:gd name="connsiteX27" fmla="*/ 687078 w 2915928"/>
                  <a:gd name="connsiteY27" fmla="*/ 1028700 h 1249638"/>
                  <a:gd name="connsiteX28" fmla="*/ 458478 w 2915928"/>
                  <a:gd name="connsiteY28" fmla="*/ 1047750 h 1249638"/>
                  <a:gd name="connsiteX29" fmla="*/ 20328 w 2915928"/>
                  <a:gd name="connsiteY29" fmla="*/ 1066800 h 1249638"/>
                  <a:gd name="connsiteX30" fmla="*/ 1278 w 2915928"/>
                  <a:gd name="connsiteY30" fmla="*/ 1009650 h 1249638"/>
                  <a:gd name="connsiteX31" fmla="*/ 58428 w 2915928"/>
                  <a:gd name="connsiteY31" fmla="*/ 952500 h 1249638"/>
                  <a:gd name="connsiteX32" fmla="*/ 153678 w 2915928"/>
                  <a:gd name="connsiteY32" fmla="*/ 838200 h 1249638"/>
                  <a:gd name="connsiteX33" fmla="*/ 172728 w 2915928"/>
                  <a:gd name="connsiteY33" fmla="*/ 781050 h 1249638"/>
                  <a:gd name="connsiteX34" fmla="*/ 287028 w 2915928"/>
                  <a:gd name="connsiteY34" fmla="*/ 628650 h 1249638"/>
                  <a:gd name="connsiteX35" fmla="*/ 363228 w 2915928"/>
                  <a:gd name="connsiteY35" fmla="*/ 495300 h 1249638"/>
                  <a:gd name="connsiteX36" fmla="*/ 382278 w 2915928"/>
                  <a:gd name="connsiteY36" fmla="*/ 476250 h 124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15928" h="1249638">
                    <a:moveTo>
                      <a:pt x="382278" y="476250"/>
                    </a:moveTo>
                    <a:lnTo>
                      <a:pt x="382278" y="476250"/>
                    </a:lnTo>
                    <a:cubicBezTo>
                      <a:pt x="528758" y="266993"/>
                      <a:pt x="472632" y="350244"/>
                      <a:pt x="553728" y="228600"/>
                    </a:cubicBezTo>
                    <a:cubicBezTo>
                      <a:pt x="568672" y="206184"/>
                      <a:pt x="593631" y="192146"/>
                      <a:pt x="610878" y="171450"/>
                    </a:cubicBezTo>
                    <a:cubicBezTo>
                      <a:pt x="657915" y="115006"/>
                      <a:pt x="633691" y="107244"/>
                      <a:pt x="706128" y="76200"/>
                    </a:cubicBezTo>
                    <a:cubicBezTo>
                      <a:pt x="730193" y="65887"/>
                      <a:pt x="757490" y="65429"/>
                      <a:pt x="782328" y="57150"/>
                    </a:cubicBezTo>
                    <a:cubicBezTo>
                      <a:pt x="814769" y="46336"/>
                      <a:pt x="845559" y="31057"/>
                      <a:pt x="877578" y="19050"/>
                    </a:cubicBezTo>
                    <a:cubicBezTo>
                      <a:pt x="896380" y="11999"/>
                      <a:pt x="915678" y="6350"/>
                      <a:pt x="934728" y="0"/>
                    </a:cubicBezTo>
                    <a:cubicBezTo>
                      <a:pt x="1268915" y="27849"/>
                      <a:pt x="1281872" y="16358"/>
                      <a:pt x="1506228" y="57150"/>
                    </a:cubicBezTo>
                    <a:cubicBezTo>
                      <a:pt x="1538085" y="62942"/>
                      <a:pt x="1570761" y="65961"/>
                      <a:pt x="1601478" y="76200"/>
                    </a:cubicBezTo>
                    <a:cubicBezTo>
                      <a:pt x="1968994" y="198705"/>
                      <a:pt x="1721994" y="153288"/>
                      <a:pt x="1982478" y="190500"/>
                    </a:cubicBezTo>
                    <a:cubicBezTo>
                      <a:pt x="2052328" y="215900"/>
                      <a:pt x="2120838" y="245343"/>
                      <a:pt x="2192028" y="266700"/>
                    </a:cubicBezTo>
                    <a:cubicBezTo>
                      <a:pt x="2248103" y="283523"/>
                      <a:pt x="2306682" y="290601"/>
                      <a:pt x="2363478" y="304800"/>
                    </a:cubicBezTo>
                    <a:cubicBezTo>
                      <a:pt x="2433717" y="322360"/>
                      <a:pt x="2503988" y="340148"/>
                      <a:pt x="2573028" y="361950"/>
                    </a:cubicBezTo>
                    <a:cubicBezTo>
                      <a:pt x="2849180" y="449156"/>
                      <a:pt x="2616466" y="397308"/>
                      <a:pt x="2820678" y="438150"/>
                    </a:cubicBezTo>
                    <a:cubicBezTo>
                      <a:pt x="2846078" y="450850"/>
                      <a:pt x="2876798" y="456170"/>
                      <a:pt x="2896878" y="476250"/>
                    </a:cubicBezTo>
                    <a:cubicBezTo>
                      <a:pt x="2911077" y="490449"/>
                      <a:pt x="2915928" y="513320"/>
                      <a:pt x="2915928" y="533400"/>
                    </a:cubicBezTo>
                    <a:cubicBezTo>
                      <a:pt x="2915928" y="616208"/>
                      <a:pt x="2900486" y="747570"/>
                      <a:pt x="2877828" y="838200"/>
                    </a:cubicBezTo>
                    <a:cubicBezTo>
                      <a:pt x="2872958" y="857681"/>
                      <a:pt x="2871322" y="879670"/>
                      <a:pt x="2858778" y="895350"/>
                    </a:cubicBezTo>
                    <a:cubicBezTo>
                      <a:pt x="2844475" y="913228"/>
                      <a:pt x="2820678" y="920750"/>
                      <a:pt x="2801628" y="933450"/>
                    </a:cubicBezTo>
                    <a:cubicBezTo>
                      <a:pt x="2715493" y="1062652"/>
                      <a:pt x="2823082" y="904845"/>
                      <a:pt x="2687328" y="1085850"/>
                    </a:cubicBezTo>
                    <a:cubicBezTo>
                      <a:pt x="2673591" y="1104166"/>
                      <a:pt x="2669706" y="1132761"/>
                      <a:pt x="2649228" y="1143000"/>
                    </a:cubicBezTo>
                    <a:cubicBezTo>
                      <a:pt x="2614680" y="1160274"/>
                      <a:pt x="2573104" y="1156177"/>
                      <a:pt x="2534928" y="1162050"/>
                    </a:cubicBezTo>
                    <a:cubicBezTo>
                      <a:pt x="2490549" y="1168878"/>
                      <a:pt x="2446028" y="1174750"/>
                      <a:pt x="2401578" y="1181100"/>
                    </a:cubicBezTo>
                    <a:cubicBezTo>
                      <a:pt x="2039628" y="1162050"/>
                      <a:pt x="1572020" y="1380242"/>
                      <a:pt x="1315728" y="1123950"/>
                    </a:cubicBezTo>
                    <a:cubicBezTo>
                      <a:pt x="1296678" y="1104900"/>
                      <a:pt x="1280501" y="1082459"/>
                      <a:pt x="1258578" y="1066800"/>
                    </a:cubicBezTo>
                    <a:cubicBezTo>
                      <a:pt x="1217383" y="1037375"/>
                      <a:pt x="1171867" y="1025196"/>
                      <a:pt x="1125228" y="1009650"/>
                    </a:cubicBezTo>
                    <a:lnTo>
                      <a:pt x="687078" y="1028700"/>
                    </a:lnTo>
                    <a:cubicBezTo>
                      <a:pt x="610738" y="1033062"/>
                      <a:pt x="534818" y="1043388"/>
                      <a:pt x="458478" y="1047750"/>
                    </a:cubicBezTo>
                    <a:cubicBezTo>
                      <a:pt x="312528" y="1056090"/>
                      <a:pt x="166378" y="1060450"/>
                      <a:pt x="20328" y="1066800"/>
                    </a:cubicBezTo>
                    <a:cubicBezTo>
                      <a:pt x="13978" y="1047750"/>
                      <a:pt x="-5072" y="1028700"/>
                      <a:pt x="1278" y="1009650"/>
                    </a:cubicBezTo>
                    <a:cubicBezTo>
                      <a:pt x="9797" y="984092"/>
                      <a:pt x="41181" y="973196"/>
                      <a:pt x="58428" y="952500"/>
                    </a:cubicBezTo>
                    <a:cubicBezTo>
                      <a:pt x="191038" y="793368"/>
                      <a:pt x="-13287" y="1005165"/>
                      <a:pt x="153678" y="838200"/>
                    </a:cubicBezTo>
                    <a:cubicBezTo>
                      <a:pt x="160028" y="819150"/>
                      <a:pt x="163748" y="799011"/>
                      <a:pt x="172728" y="781050"/>
                    </a:cubicBezTo>
                    <a:cubicBezTo>
                      <a:pt x="192946" y="740614"/>
                      <a:pt x="268336" y="652015"/>
                      <a:pt x="287028" y="628650"/>
                    </a:cubicBezTo>
                    <a:cubicBezTo>
                      <a:pt x="306019" y="571678"/>
                      <a:pt x="309999" y="539658"/>
                      <a:pt x="363228" y="495300"/>
                    </a:cubicBezTo>
                    <a:cubicBezTo>
                      <a:pt x="426402" y="442655"/>
                      <a:pt x="379103" y="479425"/>
                      <a:pt x="382278" y="476250"/>
                    </a:cubicBezTo>
                    <a:close/>
                  </a:path>
                </a:pathLst>
              </a:custGeom>
              <a:solidFill>
                <a:schemeClr val="tx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495800" y="542925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354596" y="5002768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5380985" y="5362575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4894984" y="5387319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4894118" y="5002768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274377" y="5770783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274377" y="5414755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867400" y="5368269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5383810" y="601980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4875068" y="5708392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495800" y="5766316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5383810" y="573405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5867400" y="575310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4514849" y="504825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4114800" y="5766316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5766560" y="5257848"/>
                <a:ext cx="404301" cy="38095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5748452" y="5666032"/>
                <a:ext cx="404301" cy="38095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6170861" y="5652385"/>
                <a:ext cx="404301" cy="38095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6139105" y="5288708"/>
                <a:ext cx="404301" cy="38095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38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NP Temperature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8857" y="6477000"/>
            <a:ext cx="7772400" cy="381000"/>
          </a:xfrm>
        </p:spPr>
        <p:txBody>
          <a:bodyPr/>
          <a:lstStyle/>
          <a:p>
            <a:r>
              <a:rPr lang="en-US" altLang="zh-TW" dirty="0" smtClean="0"/>
              <a:t>2nd Inter. Conference on Mechanics of Composites, Porto, July 11- 14, 2016 </a:t>
            </a:r>
            <a:endParaRPr lang="en-US" altLang="zh-TW" dirty="0"/>
          </a:p>
        </p:txBody>
      </p:sp>
      <p:pic>
        <p:nvPicPr>
          <p:cNvPr id="23554" name="Picture 2" descr="C:\Users\Acer\Documents\2015\COVETICS\Covetic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32" y="1065515"/>
            <a:ext cx="43053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52400" y="1052736"/>
            <a:ext cx="91440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dirty="0" smtClean="0"/>
              <a:t>Carbon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NPs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/>
              <a:t>did not combust at 600 C? </a:t>
            </a:r>
          </a:p>
          <a:p>
            <a:pPr algn="ctr">
              <a:lnSpc>
                <a:spcPct val="90000"/>
              </a:lnSpc>
            </a:pPr>
            <a:endParaRPr lang="en-US" altLang="en-US" sz="800" dirty="0" smtClean="0"/>
          </a:p>
          <a:p>
            <a:pPr algn="ctr">
              <a:lnSpc>
                <a:spcPct val="90000"/>
              </a:lnSpc>
            </a:pPr>
            <a:r>
              <a:rPr lang="en-US" altLang="en-US" sz="2400" dirty="0" smtClean="0"/>
              <a:t> C  + </a:t>
            </a:r>
            <a:r>
              <a:rPr lang="en-US" altLang="en-US" sz="2400" dirty="0" err="1" smtClean="0"/>
              <a:t>O</a:t>
            </a:r>
            <a:r>
              <a:rPr lang="en-US" altLang="en-US" sz="1400" dirty="0" err="1" smtClean="0"/>
              <a:t>2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/>
              </a:rPr>
              <a:t> C</a:t>
            </a:r>
            <a:r>
              <a:rPr lang="en-US" altLang="en-US" sz="2400" dirty="0">
                <a:sym typeface="Symbol"/>
              </a:rPr>
              <a:t>O</a:t>
            </a:r>
            <a:r>
              <a:rPr lang="en-US" altLang="en-US" sz="1400" dirty="0">
                <a:sym typeface="Symbol"/>
              </a:rPr>
              <a:t>2</a:t>
            </a:r>
            <a:endParaRPr lang="en-US" sz="2400" baseline="30000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 Repeat for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micron</a:t>
            </a:r>
            <a:r>
              <a:rPr lang="en-US" altLang="en-US" sz="2400" dirty="0" smtClean="0">
                <a:sym typeface="Symbol"/>
              </a:rPr>
              <a:t> size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carbon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,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Carbon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NPs</a:t>
            </a:r>
            <a:r>
              <a:rPr lang="en-US" altLang="en-US" sz="2400" dirty="0" smtClean="0">
                <a:sym typeface="Symbol"/>
              </a:rPr>
              <a:t> not found in SEM    Complete NP combustion 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 smtClean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QM</a:t>
            </a:r>
            <a:r>
              <a:rPr lang="en-US" alt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en-US" sz="2400" dirty="0" smtClean="0">
                <a:sym typeface="Symbol"/>
              </a:rPr>
              <a:t>Interpretation: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NPs</a:t>
            </a:r>
            <a:r>
              <a:rPr lang="en-US" altLang="en-US" sz="2400" dirty="0" smtClean="0">
                <a:sym typeface="Symbol"/>
              </a:rPr>
              <a:t> do not have heat capacity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 smtClean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Macro carbon i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ncreases</a:t>
            </a:r>
            <a:r>
              <a:rPr lang="en-US" altLang="en-US" sz="2400" dirty="0" smtClean="0">
                <a:sym typeface="Symbol"/>
              </a:rPr>
              <a:t> in temperature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 smtClean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 Combustion 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reduces</a:t>
            </a:r>
            <a:r>
              <a:rPr lang="en-US" altLang="en-US" sz="2400" dirty="0" smtClean="0">
                <a:sym typeface="Symbol"/>
              </a:rPr>
              <a:t> macro carbon to 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NP </a:t>
            </a:r>
            <a:r>
              <a:rPr lang="en-US" altLang="en-US" sz="2400" dirty="0" smtClean="0">
                <a:sym typeface="Symbol"/>
              </a:rPr>
              <a:t>size</a:t>
            </a:r>
            <a:endParaRPr lang="en-US" altLang="en-US" sz="2400" dirty="0" smtClean="0">
              <a:solidFill>
                <a:schemeClr val="tx2"/>
              </a:solidFill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 smtClean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NPs</a:t>
            </a:r>
            <a:r>
              <a:rPr lang="en-US" altLang="en-US" sz="2400" dirty="0" smtClean="0">
                <a:sym typeface="Symbol"/>
              </a:rPr>
              <a:t> stay at high temperature also combust.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 smtClean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chemeClr val="tx2"/>
                </a:solidFill>
              </a:rPr>
              <a:t>T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emperature </a:t>
            </a:r>
            <a:r>
              <a:rPr lang="en-US" altLang="en-US" sz="2400" b="1" dirty="0">
                <a:solidFill>
                  <a:schemeClr val="tx2"/>
                </a:solidFill>
              </a:rPr>
              <a:t>changes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do not occur in NPs!!!</a:t>
            </a:r>
            <a:endParaRPr lang="en-US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1052736"/>
            <a:ext cx="7924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/>
              <a:t>Add  </a:t>
            </a:r>
            <a:r>
              <a:rPr lang="en-US" altLang="en-US" sz="2400" b="1" dirty="0">
                <a:solidFill>
                  <a:schemeClr val="tx2"/>
                </a:solidFill>
              </a:rPr>
              <a:t>carbon NPs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/>
              <a:t>to a molten aluminum in air ( o</a:t>
            </a:r>
            <a:r>
              <a:rPr lang="en-US" altLang="en-US" sz="2400" dirty="0" smtClean="0"/>
              <a:t>xygen </a:t>
            </a:r>
            <a:r>
              <a:rPr lang="en-US" altLang="en-US" sz="2400" dirty="0"/>
              <a:t>),   cool to ambient and take SEM micrographs 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20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88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7772400" cy="611188"/>
          </a:xfrm>
        </p:spPr>
        <p:txBody>
          <a:bodyPr/>
          <a:lstStyle/>
          <a:p>
            <a:r>
              <a:rPr lang="zh-TW" altLang="en-US" smtClean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smtClean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b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smtClean="0">
                <a:ea typeface="SimSun" pitchFamily="2" charset="-122"/>
              </a:rPr>
              <a:t>     </a:t>
            </a:r>
            <a:r>
              <a:rPr lang="en-US" altLang="zh-CN" sz="2800" b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800" b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smtClean="0">
              <a:ea typeface="SimSun" pitchFamily="2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21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smtClean="0"/>
              <a:t>Enhanced</a:t>
            </a:r>
            <a:br>
              <a:rPr lang="en-US" smtClean="0"/>
            </a:br>
            <a:r>
              <a:rPr lang="en-US" smtClean="0"/>
              <a:t>Mechanical Properties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37323" y="645795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99602" y="2716702"/>
            <a:ext cx="2915928" cy="1388768"/>
            <a:chOff x="5617682" y="3615347"/>
            <a:chExt cx="2915928" cy="1388768"/>
          </a:xfrm>
        </p:grpSpPr>
        <p:grpSp>
          <p:nvGrpSpPr>
            <p:cNvPr id="5" name="Group 4"/>
            <p:cNvGrpSpPr/>
            <p:nvPr/>
          </p:nvGrpSpPr>
          <p:grpSpPr>
            <a:xfrm>
              <a:off x="5617682" y="3657601"/>
              <a:ext cx="2915928" cy="1257300"/>
              <a:chOff x="3923022" y="4933950"/>
              <a:chExt cx="2915928" cy="125730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3923022" y="4933950"/>
                <a:ext cx="2915928" cy="1249638"/>
              </a:xfrm>
              <a:custGeom>
                <a:avLst/>
                <a:gdLst>
                  <a:gd name="connsiteX0" fmla="*/ 382278 w 2915928"/>
                  <a:gd name="connsiteY0" fmla="*/ 476250 h 1249638"/>
                  <a:gd name="connsiteX1" fmla="*/ 382278 w 2915928"/>
                  <a:gd name="connsiteY1" fmla="*/ 476250 h 1249638"/>
                  <a:gd name="connsiteX2" fmla="*/ 553728 w 2915928"/>
                  <a:gd name="connsiteY2" fmla="*/ 228600 h 1249638"/>
                  <a:gd name="connsiteX3" fmla="*/ 610878 w 2915928"/>
                  <a:gd name="connsiteY3" fmla="*/ 171450 h 1249638"/>
                  <a:gd name="connsiteX4" fmla="*/ 706128 w 2915928"/>
                  <a:gd name="connsiteY4" fmla="*/ 76200 h 1249638"/>
                  <a:gd name="connsiteX5" fmla="*/ 782328 w 2915928"/>
                  <a:gd name="connsiteY5" fmla="*/ 57150 h 1249638"/>
                  <a:gd name="connsiteX6" fmla="*/ 877578 w 2915928"/>
                  <a:gd name="connsiteY6" fmla="*/ 19050 h 1249638"/>
                  <a:gd name="connsiteX7" fmla="*/ 934728 w 2915928"/>
                  <a:gd name="connsiteY7" fmla="*/ 0 h 1249638"/>
                  <a:gd name="connsiteX8" fmla="*/ 1506228 w 2915928"/>
                  <a:gd name="connsiteY8" fmla="*/ 57150 h 1249638"/>
                  <a:gd name="connsiteX9" fmla="*/ 1601478 w 2915928"/>
                  <a:gd name="connsiteY9" fmla="*/ 76200 h 1249638"/>
                  <a:gd name="connsiteX10" fmla="*/ 1982478 w 2915928"/>
                  <a:gd name="connsiteY10" fmla="*/ 190500 h 1249638"/>
                  <a:gd name="connsiteX11" fmla="*/ 2192028 w 2915928"/>
                  <a:gd name="connsiteY11" fmla="*/ 266700 h 1249638"/>
                  <a:gd name="connsiteX12" fmla="*/ 2363478 w 2915928"/>
                  <a:gd name="connsiteY12" fmla="*/ 304800 h 1249638"/>
                  <a:gd name="connsiteX13" fmla="*/ 2573028 w 2915928"/>
                  <a:gd name="connsiteY13" fmla="*/ 361950 h 1249638"/>
                  <a:gd name="connsiteX14" fmla="*/ 2820678 w 2915928"/>
                  <a:gd name="connsiteY14" fmla="*/ 438150 h 1249638"/>
                  <a:gd name="connsiteX15" fmla="*/ 2896878 w 2915928"/>
                  <a:gd name="connsiteY15" fmla="*/ 476250 h 1249638"/>
                  <a:gd name="connsiteX16" fmla="*/ 2915928 w 2915928"/>
                  <a:gd name="connsiteY16" fmla="*/ 533400 h 1249638"/>
                  <a:gd name="connsiteX17" fmla="*/ 2877828 w 2915928"/>
                  <a:gd name="connsiteY17" fmla="*/ 838200 h 1249638"/>
                  <a:gd name="connsiteX18" fmla="*/ 2858778 w 2915928"/>
                  <a:gd name="connsiteY18" fmla="*/ 895350 h 1249638"/>
                  <a:gd name="connsiteX19" fmla="*/ 2801628 w 2915928"/>
                  <a:gd name="connsiteY19" fmla="*/ 933450 h 1249638"/>
                  <a:gd name="connsiteX20" fmla="*/ 2687328 w 2915928"/>
                  <a:gd name="connsiteY20" fmla="*/ 1085850 h 1249638"/>
                  <a:gd name="connsiteX21" fmla="*/ 2649228 w 2915928"/>
                  <a:gd name="connsiteY21" fmla="*/ 1143000 h 1249638"/>
                  <a:gd name="connsiteX22" fmla="*/ 2534928 w 2915928"/>
                  <a:gd name="connsiteY22" fmla="*/ 1162050 h 1249638"/>
                  <a:gd name="connsiteX23" fmla="*/ 2401578 w 2915928"/>
                  <a:gd name="connsiteY23" fmla="*/ 1181100 h 1249638"/>
                  <a:gd name="connsiteX24" fmla="*/ 1315728 w 2915928"/>
                  <a:gd name="connsiteY24" fmla="*/ 1123950 h 1249638"/>
                  <a:gd name="connsiteX25" fmla="*/ 1258578 w 2915928"/>
                  <a:gd name="connsiteY25" fmla="*/ 1066800 h 1249638"/>
                  <a:gd name="connsiteX26" fmla="*/ 1125228 w 2915928"/>
                  <a:gd name="connsiteY26" fmla="*/ 1009650 h 1249638"/>
                  <a:gd name="connsiteX27" fmla="*/ 687078 w 2915928"/>
                  <a:gd name="connsiteY27" fmla="*/ 1028700 h 1249638"/>
                  <a:gd name="connsiteX28" fmla="*/ 458478 w 2915928"/>
                  <a:gd name="connsiteY28" fmla="*/ 1047750 h 1249638"/>
                  <a:gd name="connsiteX29" fmla="*/ 20328 w 2915928"/>
                  <a:gd name="connsiteY29" fmla="*/ 1066800 h 1249638"/>
                  <a:gd name="connsiteX30" fmla="*/ 1278 w 2915928"/>
                  <a:gd name="connsiteY30" fmla="*/ 1009650 h 1249638"/>
                  <a:gd name="connsiteX31" fmla="*/ 58428 w 2915928"/>
                  <a:gd name="connsiteY31" fmla="*/ 952500 h 1249638"/>
                  <a:gd name="connsiteX32" fmla="*/ 153678 w 2915928"/>
                  <a:gd name="connsiteY32" fmla="*/ 838200 h 1249638"/>
                  <a:gd name="connsiteX33" fmla="*/ 172728 w 2915928"/>
                  <a:gd name="connsiteY33" fmla="*/ 781050 h 1249638"/>
                  <a:gd name="connsiteX34" fmla="*/ 287028 w 2915928"/>
                  <a:gd name="connsiteY34" fmla="*/ 628650 h 1249638"/>
                  <a:gd name="connsiteX35" fmla="*/ 363228 w 2915928"/>
                  <a:gd name="connsiteY35" fmla="*/ 495300 h 1249638"/>
                  <a:gd name="connsiteX36" fmla="*/ 382278 w 2915928"/>
                  <a:gd name="connsiteY36" fmla="*/ 476250 h 124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15928" h="1249638">
                    <a:moveTo>
                      <a:pt x="382278" y="476250"/>
                    </a:moveTo>
                    <a:lnTo>
                      <a:pt x="382278" y="476250"/>
                    </a:lnTo>
                    <a:cubicBezTo>
                      <a:pt x="528758" y="266993"/>
                      <a:pt x="472632" y="350244"/>
                      <a:pt x="553728" y="228600"/>
                    </a:cubicBezTo>
                    <a:cubicBezTo>
                      <a:pt x="568672" y="206184"/>
                      <a:pt x="593631" y="192146"/>
                      <a:pt x="610878" y="171450"/>
                    </a:cubicBezTo>
                    <a:cubicBezTo>
                      <a:pt x="657915" y="115006"/>
                      <a:pt x="633691" y="107244"/>
                      <a:pt x="706128" y="76200"/>
                    </a:cubicBezTo>
                    <a:cubicBezTo>
                      <a:pt x="730193" y="65887"/>
                      <a:pt x="757490" y="65429"/>
                      <a:pt x="782328" y="57150"/>
                    </a:cubicBezTo>
                    <a:cubicBezTo>
                      <a:pt x="814769" y="46336"/>
                      <a:pt x="845559" y="31057"/>
                      <a:pt x="877578" y="19050"/>
                    </a:cubicBezTo>
                    <a:cubicBezTo>
                      <a:pt x="896380" y="11999"/>
                      <a:pt x="915678" y="6350"/>
                      <a:pt x="934728" y="0"/>
                    </a:cubicBezTo>
                    <a:cubicBezTo>
                      <a:pt x="1268915" y="27849"/>
                      <a:pt x="1281872" y="16358"/>
                      <a:pt x="1506228" y="57150"/>
                    </a:cubicBezTo>
                    <a:cubicBezTo>
                      <a:pt x="1538085" y="62942"/>
                      <a:pt x="1570761" y="65961"/>
                      <a:pt x="1601478" y="76200"/>
                    </a:cubicBezTo>
                    <a:cubicBezTo>
                      <a:pt x="1968994" y="198705"/>
                      <a:pt x="1721994" y="153288"/>
                      <a:pt x="1982478" y="190500"/>
                    </a:cubicBezTo>
                    <a:cubicBezTo>
                      <a:pt x="2052328" y="215900"/>
                      <a:pt x="2120838" y="245343"/>
                      <a:pt x="2192028" y="266700"/>
                    </a:cubicBezTo>
                    <a:cubicBezTo>
                      <a:pt x="2248103" y="283523"/>
                      <a:pt x="2306682" y="290601"/>
                      <a:pt x="2363478" y="304800"/>
                    </a:cubicBezTo>
                    <a:cubicBezTo>
                      <a:pt x="2433717" y="322360"/>
                      <a:pt x="2503988" y="340148"/>
                      <a:pt x="2573028" y="361950"/>
                    </a:cubicBezTo>
                    <a:cubicBezTo>
                      <a:pt x="2849180" y="449156"/>
                      <a:pt x="2616466" y="397308"/>
                      <a:pt x="2820678" y="438150"/>
                    </a:cubicBezTo>
                    <a:cubicBezTo>
                      <a:pt x="2846078" y="450850"/>
                      <a:pt x="2876798" y="456170"/>
                      <a:pt x="2896878" y="476250"/>
                    </a:cubicBezTo>
                    <a:cubicBezTo>
                      <a:pt x="2911077" y="490449"/>
                      <a:pt x="2915928" y="513320"/>
                      <a:pt x="2915928" y="533400"/>
                    </a:cubicBezTo>
                    <a:cubicBezTo>
                      <a:pt x="2915928" y="616208"/>
                      <a:pt x="2900486" y="747570"/>
                      <a:pt x="2877828" y="838200"/>
                    </a:cubicBezTo>
                    <a:cubicBezTo>
                      <a:pt x="2872958" y="857681"/>
                      <a:pt x="2871322" y="879670"/>
                      <a:pt x="2858778" y="895350"/>
                    </a:cubicBezTo>
                    <a:cubicBezTo>
                      <a:pt x="2844475" y="913228"/>
                      <a:pt x="2820678" y="920750"/>
                      <a:pt x="2801628" y="933450"/>
                    </a:cubicBezTo>
                    <a:cubicBezTo>
                      <a:pt x="2715493" y="1062652"/>
                      <a:pt x="2823082" y="904845"/>
                      <a:pt x="2687328" y="1085850"/>
                    </a:cubicBezTo>
                    <a:cubicBezTo>
                      <a:pt x="2673591" y="1104166"/>
                      <a:pt x="2669706" y="1132761"/>
                      <a:pt x="2649228" y="1143000"/>
                    </a:cubicBezTo>
                    <a:cubicBezTo>
                      <a:pt x="2614680" y="1160274"/>
                      <a:pt x="2573104" y="1156177"/>
                      <a:pt x="2534928" y="1162050"/>
                    </a:cubicBezTo>
                    <a:cubicBezTo>
                      <a:pt x="2490549" y="1168878"/>
                      <a:pt x="2446028" y="1174750"/>
                      <a:pt x="2401578" y="1181100"/>
                    </a:cubicBezTo>
                    <a:cubicBezTo>
                      <a:pt x="2039628" y="1162050"/>
                      <a:pt x="1572020" y="1380242"/>
                      <a:pt x="1315728" y="1123950"/>
                    </a:cubicBezTo>
                    <a:cubicBezTo>
                      <a:pt x="1296678" y="1104900"/>
                      <a:pt x="1280501" y="1082459"/>
                      <a:pt x="1258578" y="1066800"/>
                    </a:cubicBezTo>
                    <a:cubicBezTo>
                      <a:pt x="1217383" y="1037375"/>
                      <a:pt x="1171867" y="1025196"/>
                      <a:pt x="1125228" y="1009650"/>
                    </a:cubicBezTo>
                    <a:lnTo>
                      <a:pt x="687078" y="1028700"/>
                    </a:lnTo>
                    <a:cubicBezTo>
                      <a:pt x="610738" y="1033062"/>
                      <a:pt x="534818" y="1043388"/>
                      <a:pt x="458478" y="1047750"/>
                    </a:cubicBezTo>
                    <a:cubicBezTo>
                      <a:pt x="312528" y="1056090"/>
                      <a:pt x="166378" y="1060450"/>
                      <a:pt x="20328" y="1066800"/>
                    </a:cubicBezTo>
                    <a:cubicBezTo>
                      <a:pt x="13978" y="1047750"/>
                      <a:pt x="-5072" y="1028700"/>
                      <a:pt x="1278" y="1009650"/>
                    </a:cubicBezTo>
                    <a:cubicBezTo>
                      <a:pt x="9797" y="984092"/>
                      <a:pt x="41181" y="973196"/>
                      <a:pt x="58428" y="952500"/>
                    </a:cubicBezTo>
                    <a:cubicBezTo>
                      <a:pt x="191038" y="793368"/>
                      <a:pt x="-13287" y="1005165"/>
                      <a:pt x="153678" y="838200"/>
                    </a:cubicBezTo>
                    <a:cubicBezTo>
                      <a:pt x="160028" y="819150"/>
                      <a:pt x="163748" y="799011"/>
                      <a:pt x="172728" y="781050"/>
                    </a:cubicBezTo>
                    <a:cubicBezTo>
                      <a:pt x="192946" y="740614"/>
                      <a:pt x="268336" y="652015"/>
                      <a:pt x="287028" y="628650"/>
                    </a:cubicBezTo>
                    <a:cubicBezTo>
                      <a:pt x="306019" y="571678"/>
                      <a:pt x="309999" y="539658"/>
                      <a:pt x="363228" y="495300"/>
                    </a:cubicBezTo>
                    <a:cubicBezTo>
                      <a:pt x="426402" y="442655"/>
                      <a:pt x="379103" y="479425"/>
                      <a:pt x="382278" y="476250"/>
                    </a:cubicBezTo>
                    <a:close/>
                  </a:path>
                </a:pathLst>
              </a:custGeom>
              <a:solidFill>
                <a:schemeClr val="tx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4495800" y="542925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5354596" y="5002768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5380985" y="5362575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4894984" y="5387319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4894118" y="5002768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6406861" y="575310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400800" y="533400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5867400" y="5368269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5383810" y="601980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4875068" y="5708392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4495800" y="5766316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383810" y="573405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5867400" y="575310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4514849" y="5048250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4114800" y="5766316"/>
                <a:ext cx="202623" cy="17145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022737" y="4634783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14729" y="3986668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4730" y="4358315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08991" y="3623647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31140" y="3992979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31140" y="4349033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9728" y="3994190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27160" y="4363522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8130" y="3952547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54191" y="4377810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3960" y="3657601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43129" y="4057651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73958" y="4383353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43130" y="4406183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36685" y="3615347"/>
              <a:ext cx="24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charset="0"/>
                </a:rPr>
                <a:t>+</a:t>
              </a:r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632274" y="190525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tx2"/>
                </a:solidFill>
              </a:rPr>
              <a:t>Charge</a:t>
            </a:r>
            <a:r>
              <a:rPr lang="en-US" sz="2400" smtClean="0"/>
              <a:t> uniform </a:t>
            </a:r>
            <a:r>
              <a:rPr lang="en-US" sz="2400" b="1" smtClean="0">
                <a:solidFill>
                  <a:schemeClr val="tx2"/>
                </a:solidFill>
              </a:rPr>
              <a:t>NP</a:t>
            </a:r>
            <a:r>
              <a:rPr lang="en-US" sz="2400" smtClean="0"/>
              <a:t> dispersion </a:t>
            </a:r>
            <a:r>
              <a:rPr lang="en-US" sz="2400" b="1" smtClean="0">
                <a:solidFill>
                  <a:schemeClr val="tx2"/>
                </a:solidFill>
              </a:rPr>
              <a:t>?</a:t>
            </a:r>
          </a:p>
          <a:p>
            <a:pPr algn="ctr"/>
            <a:endParaRPr lang="en-US" sz="2400" smtClean="0"/>
          </a:p>
          <a:p>
            <a:pPr algn="ctr"/>
            <a:r>
              <a:rPr lang="en-US" sz="2400" smtClean="0"/>
              <a:t> </a:t>
            </a:r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>
            <a:off x="413023" y="42672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tx2"/>
                </a:solidFill>
              </a:rPr>
              <a:t>Coulomb Repulsion</a:t>
            </a:r>
            <a:r>
              <a:rPr lang="en-US" sz="2400" smtClean="0"/>
              <a:t> between </a:t>
            </a:r>
            <a:r>
              <a:rPr lang="en-US" sz="2400" b="1" smtClean="0">
                <a:solidFill>
                  <a:schemeClr val="tx2"/>
                </a:solidFill>
              </a:rPr>
              <a:t>NPs</a:t>
            </a:r>
            <a:r>
              <a:rPr lang="en-US" sz="2400" smtClean="0"/>
              <a:t> </a:t>
            </a:r>
            <a:r>
              <a:rPr lang="en-US" sz="2400" smtClean="0">
                <a:sym typeface="Symbol"/>
              </a:rPr>
              <a:t> </a:t>
            </a:r>
            <a:r>
              <a:rPr lang="en-US" sz="2400" b="1" smtClean="0">
                <a:solidFill>
                  <a:schemeClr val="tx2"/>
                </a:solidFill>
                <a:sym typeface="Symbol"/>
              </a:rPr>
              <a:t>Triaxial </a:t>
            </a:r>
            <a:r>
              <a:rPr lang="en-US" sz="2400">
                <a:sym typeface="Symbol"/>
              </a:rPr>
              <a:t>S</a:t>
            </a:r>
            <a:r>
              <a:rPr lang="en-US" sz="2400" smtClean="0">
                <a:sym typeface="Symbol"/>
              </a:rPr>
              <a:t>tress State</a:t>
            </a:r>
          </a:p>
          <a:p>
            <a:pPr algn="ctr"/>
            <a:endParaRPr lang="en-US" sz="2400" smtClean="0">
              <a:sym typeface="Symbol"/>
            </a:endParaRPr>
          </a:p>
          <a:p>
            <a:pPr algn="ctr"/>
            <a:r>
              <a:rPr lang="en-US" sz="2400" smtClean="0">
                <a:sym typeface="Symbol"/>
              </a:rPr>
              <a:t>Enhanced </a:t>
            </a:r>
            <a:r>
              <a:rPr lang="en-US" sz="2400" b="1" smtClean="0">
                <a:solidFill>
                  <a:schemeClr val="tx2"/>
                </a:solidFill>
                <a:sym typeface="Symbol"/>
              </a:rPr>
              <a:t>Elastic Modulus</a:t>
            </a:r>
          </a:p>
          <a:p>
            <a:pPr algn="ctr"/>
            <a:endParaRPr lang="en-US" sz="2400" b="1">
              <a:solidFill>
                <a:schemeClr val="tx2"/>
              </a:solidFill>
              <a:sym typeface="Symbol"/>
            </a:endParaRPr>
          </a:p>
          <a:p>
            <a:pPr algn="ctr"/>
            <a:r>
              <a:rPr lang="en-US" sz="2400">
                <a:sym typeface="Symbol"/>
              </a:rPr>
              <a:t>But what if </a:t>
            </a:r>
            <a:r>
              <a:rPr lang="en-US" sz="2400" b="1" smtClean="0">
                <a:solidFill>
                  <a:schemeClr val="tx2"/>
                </a:solidFill>
                <a:sym typeface="Symbol"/>
              </a:rPr>
              <a:t>NP</a:t>
            </a:r>
            <a:r>
              <a:rPr lang="en-US" sz="2400" smtClean="0">
                <a:sym typeface="Symbol"/>
              </a:rPr>
              <a:t> </a:t>
            </a:r>
            <a:r>
              <a:rPr lang="en-US" sz="2400" b="1" smtClean="0">
                <a:solidFill>
                  <a:schemeClr val="tx2"/>
                </a:solidFill>
                <a:sym typeface="Symbol"/>
              </a:rPr>
              <a:t>charges decay?</a:t>
            </a:r>
            <a:endParaRPr lang="en-US" sz="2400" b="1" smtClean="0">
              <a:solidFill>
                <a:schemeClr val="tx2"/>
              </a:solidFill>
            </a:endParaRPr>
          </a:p>
          <a:p>
            <a:pPr algn="ctr"/>
            <a:endParaRPr lang="en-US" sz="2400" smtClean="0"/>
          </a:p>
          <a:p>
            <a:pPr algn="ctr"/>
            <a:r>
              <a:rPr lang="en-US" sz="2400" smtClean="0"/>
              <a:t> </a:t>
            </a:r>
            <a:endParaRPr lang="en-US" sz="2400"/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latin typeface="Arial" charset="0"/>
                <a:ea typeface="新細明體" pitchFamily="18" charset="-120"/>
              </a:rPr>
              <a:t>3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505200" y="2755736"/>
            <a:ext cx="4114800" cy="1193019"/>
            <a:chOff x="3505200" y="2755736"/>
            <a:chExt cx="4114800" cy="1193019"/>
          </a:xfrm>
        </p:grpSpPr>
        <p:grpSp>
          <p:nvGrpSpPr>
            <p:cNvPr id="47" name="Group 46"/>
            <p:cNvGrpSpPr/>
            <p:nvPr/>
          </p:nvGrpSpPr>
          <p:grpSpPr>
            <a:xfrm>
              <a:off x="3546603" y="2755736"/>
              <a:ext cx="4073397" cy="1193019"/>
              <a:chOff x="3546603" y="2755736"/>
              <a:chExt cx="4073397" cy="119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5383232" y="2755736"/>
                    <a:ext cx="2236768" cy="11930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i="1">
                                  <a:latin typeface="Cambria Math"/>
                                  <a:sym typeface="Symbol"/>
                                </a:rPr>
                                <m:t>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sym typeface="Symbol"/>
                                    </a:rPr>
                                    <m:t>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sym typeface="Symbol"/>
                                </a:rPr>
                                <m:t>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sym typeface="Symbol"/>
                                    </a:rPr>
                                    <m:t>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sym typeface="Symbol"/>
                            </a:rPr>
                            <m:t> </m:t>
                          </m:r>
                        </m:oMath>
                      </m:oMathPara>
                    </a14:m>
                    <a:endParaRPr lang="en-US" sz="2000" dirty="0" smtClean="0"/>
                  </a:p>
                  <a:p>
                    <a:pPr algn="ctr"/>
                    <a:endParaRPr lang="en-US" sz="800" dirty="0" smtClean="0">
                      <a:sym typeface="Symbol"/>
                    </a:endParaRPr>
                  </a:p>
                  <a:p>
                    <a:pPr algn="ctr"/>
                    <a:r>
                      <a:rPr lang="en-US" sz="2000" dirty="0" smtClean="0">
                        <a:sym typeface="Symbol"/>
                      </a:rPr>
                      <a:t> = spacing</a:t>
                    </a: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83232" y="2755736"/>
                    <a:ext cx="2236768" cy="1193019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8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3546603" y="3330456"/>
                <a:ext cx="266699" cy="177082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41" name="Rectangle 40"/>
            <p:cNvSpPr/>
            <p:nvPr/>
          </p:nvSpPr>
          <p:spPr>
            <a:xfrm>
              <a:off x="3505200" y="3048000"/>
              <a:ext cx="298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sym typeface="Symbol"/>
                </a:rPr>
                <a:t>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9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Electrets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" y="1676400"/>
            <a:ext cx="7239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Electrets</a:t>
            </a:r>
            <a:r>
              <a:rPr lang="en-US" sz="2400" dirty="0" smtClean="0"/>
              <a:t> are dielectric  materials having a      </a:t>
            </a:r>
            <a:r>
              <a:rPr lang="en-US" sz="2400" b="1" dirty="0" smtClean="0">
                <a:solidFill>
                  <a:schemeClr val="tx2"/>
                </a:solidFill>
              </a:rPr>
              <a:t>quasi-permanent</a:t>
            </a:r>
            <a:r>
              <a:rPr lang="en-US" sz="2400" dirty="0" smtClean="0"/>
              <a:t> electric charge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High </a:t>
            </a:r>
            <a:r>
              <a:rPr lang="en-US" sz="2400" b="1" dirty="0">
                <a:solidFill>
                  <a:schemeClr val="tx2"/>
                </a:solidFill>
              </a:rPr>
              <a:t>resistance </a:t>
            </a:r>
            <a:r>
              <a:rPr lang="en-US" sz="2400" dirty="0"/>
              <a:t>of </a:t>
            </a:r>
            <a:r>
              <a:rPr lang="en-US" sz="2400" dirty="0" smtClean="0"/>
              <a:t>electrets allow </a:t>
            </a:r>
            <a:r>
              <a:rPr lang="en-US" sz="2400" b="1" dirty="0" smtClean="0">
                <a:solidFill>
                  <a:schemeClr val="tx2"/>
                </a:solidFill>
              </a:rPr>
              <a:t>charge</a:t>
            </a:r>
            <a:r>
              <a:rPr lang="en-US" sz="2400" dirty="0" smtClean="0"/>
              <a:t> to       </a:t>
            </a:r>
            <a:r>
              <a:rPr lang="en-US" sz="2400" b="1" dirty="0" smtClean="0">
                <a:solidFill>
                  <a:schemeClr val="tx2"/>
                </a:solidFill>
              </a:rPr>
              <a:t>not decay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dirty="0" smtClean="0"/>
              <a:t> a hundred years!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</a:rPr>
              <a:t>lectrets</a:t>
            </a:r>
            <a:r>
              <a:rPr lang="en-US" sz="2400" dirty="0" smtClean="0"/>
              <a:t> </a:t>
            </a:r>
            <a:r>
              <a:rPr lang="en-US" sz="2400" dirty="0"/>
              <a:t>are made from synthetic </a:t>
            </a:r>
            <a:r>
              <a:rPr lang="en-US" sz="2400" b="1" dirty="0" smtClean="0">
                <a:solidFill>
                  <a:schemeClr val="tx2"/>
                </a:solidFill>
              </a:rPr>
              <a:t>polymers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/>
              <a:t>Fluoropolymers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/>
              <a:t>Teflon, Polypropylene(</a:t>
            </a:r>
            <a:r>
              <a:rPr lang="en-US" sz="2400" b="1" dirty="0" smtClean="0">
                <a:solidFill>
                  <a:schemeClr val="tx2"/>
                </a:solidFill>
              </a:rPr>
              <a:t>PP</a:t>
            </a:r>
            <a:r>
              <a:rPr lang="en-US" sz="2400" dirty="0" smtClean="0"/>
              <a:t>), etc.</a:t>
            </a:r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800" b="1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800" dirty="0"/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latin typeface="Arial" charset="0"/>
                <a:ea typeface="新細明體" pitchFamily="18" charset="-12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382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Mechanism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41714" y="6400800"/>
            <a:ext cx="64008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3886200"/>
            <a:ext cx="556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QED</a:t>
            </a:r>
            <a:r>
              <a:rPr lang="en-US" sz="2400" dirty="0" smtClean="0"/>
              <a:t> Charging by </a:t>
            </a:r>
            <a:r>
              <a:rPr lang="en-US" sz="2400" dirty="0" smtClean="0">
                <a:solidFill>
                  <a:schemeClr val="tx2"/>
                </a:solidFill>
              </a:rPr>
              <a:t>QM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QED</a:t>
            </a:r>
            <a:r>
              <a:rPr lang="en-US" sz="2400" dirty="0" smtClean="0"/>
              <a:t> = quantum electrodynamics</a:t>
            </a:r>
            <a:endParaRPr lang="en-US" sz="2400" dirty="0"/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QM</a:t>
            </a:r>
            <a:r>
              <a:rPr lang="en-US" sz="2400" dirty="0"/>
              <a:t> = quantum mechanics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5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8457" y="2459504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Manufactured by cooling after melting                      in a </a:t>
            </a:r>
            <a:r>
              <a:rPr lang="en-US" sz="2400" dirty="0">
                <a:solidFill>
                  <a:schemeClr val="tx2"/>
                </a:solidFill>
              </a:rPr>
              <a:t>strong electric field </a:t>
            </a:r>
          </a:p>
        </p:txBody>
      </p:sp>
    </p:spTree>
    <p:extLst>
      <p:ext uri="{BB962C8B-B14F-4D97-AF65-F5344CB8AC3E}">
        <p14:creationId xmlns:p14="http://schemas.microsoft.com/office/powerpoint/2010/main" val="9122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altLang="zh-HK" dirty="0" smtClean="0"/>
              <a:t>QED Charging 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838200"/>
            <a:ext cx="8534400" cy="1752600"/>
          </a:xfrm>
        </p:spPr>
        <p:txBody>
          <a:bodyPr/>
          <a:lstStyle/>
          <a:p>
            <a:r>
              <a:rPr lang="en-US" sz="2400" b="0" dirty="0" smtClean="0"/>
              <a:t>. </a:t>
            </a:r>
          </a:p>
          <a:p>
            <a:endParaRPr lang="en-US" sz="800" b="0" dirty="0"/>
          </a:p>
          <a:p>
            <a:r>
              <a:rPr lang="en-US" sz="2400" b="0" dirty="0" smtClean="0"/>
              <a:t>In </a:t>
            </a:r>
            <a:r>
              <a:rPr lang="en-US" sz="2400" dirty="0">
                <a:solidFill>
                  <a:schemeClr val="tx2"/>
                </a:solidFill>
              </a:rPr>
              <a:t>classical physics</a:t>
            </a:r>
            <a:r>
              <a:rPr lang="en-US" sz="2400" b="0" dirty="0"/>
              <a:t>, the </a:t>
            </a:r>
            <a:r>
              <a:rPr lang="en-US" sz="2400" dirty="0">
                <a:solidFill>
                  <a:schemeClr val="tx2"/>
                </a:solidFill>
              </a:rPr>
              <a:t>NP atoms </a:t>
            </a:r>
            <a:r>
              <a:rPr lang="en-US" sz="2400" b="0" dirty="0"/>
              <a:t>have </a:t>
            </a:r>
            <a:r>
              <a:rPr lang="en-US" sz="2400" dirty="0">
                <a:solidFill>
                  <a:schemeClr val="tx2"/>
                </a:solidFill>
              </a:rPr>
              <a:t>heat capacity </a:t>
            </a:r>
            <a:r>
              <a:rPr lang="en-US" sz="2400" b="0" dirty="0"/>
              <a:t>allowing </a:t>
            </a:r>
            <a:r>
              <a:rPr lang="en-US" sz="2400" b="0" dirty="0" smtClean="0"/>
              <a:t>atoms </a:t>
            </a:r>
            <a:r>
              <a:rPr lang="en-US" sz="2400" b="0" dirty="0"/>
              <a:t>to increase in temperature </a:t>
            </a:r>
            <a:r>
              <a:rPr lang="en-US" sz="2400" b="0" dirty="0" smtClean="0"/>
              <a:t>during thermal processing, </a:t>
            </a:r>
            <a:r>
              <a:rPr lang="en-US" sz="2400" dirty="0" smtClean="0">
                <a:solidFill>
                  <a:schemeClr val="tx2"/>
                </a:solidFill>
              </a:rPr>
              <a:t>but not by QM </a:t>
            </a:r>
          </a:p>
          <a:p>
            <a:endParaRPr lang="en-US" sz="800" b="0" dirty="0" smtClean="0"/>
          </a:p>
          <a:p>
            <a:r>
              <a:rPr lang="en-US" sz="2400" b="0" dirty="0" smtClean="0"/>
              <a:t> </a:t>
            </a:r>
            <a:r>
              <a:rPr lang="en-US" sz="2400" b="0" dirty="0"/>
              <a:t>By the </a:t>
            </a:r>
            <a:r>
              <a:rPr lang="en-US" sz="2400" dirty="0">
                <a:solidFill>
                  <a:schemeClr val="tx2"/>
                </a:solidFill>
              </a:rPr>
              <a:t>Planck law</a:t>
            </a:r>
            <a:r>
              <a:rPr lang="en-US" sz="2400" b="0" dirty="0"/>
              <a:t>, </a:t>
            </a:r>
            <a:r>
              <a:rPr lang="en-US" sz="2400" b="0" dirty="0" smtClean="0"/>
              <a:t>the NP atoms are precluded from </a:t>
            </a:r>
            <a:r>
              <a:rPr lang="en-US" sz="2400" b="0" dirty="0"/>
              <a:t>having the heat capacity to increase in temperature</a:t>
            </a:r>
            <a:r>
              <a:rPr lang="en-US" sz="2400" b="0" dirty="0" smtClean="0"/>
              <a:t>.</a:t>
            </a:r>
          </a:p>
          <a:p>
            <a:endParaRPr lang="en-US" sz="800" b="0" dirty="0" smtClean="0"/>
          </a:p>
          <a:p>
            <a:r>
              <a:rPr lang="en-US" sz="2400" b="0" dirty="0" smtClean="0"/>
              <a:t> </a:t>
            </a:r>
            <a:r>
              <a:rPr lang="en-US" sz="2400" b="0" dirty="0"/>
              <a:t>Instead, conservation of heat </a:t>
            </a:r>
            <a:r>
              <a:rPr lang="en-US" sz="2400" b="0" dirty="0" smtClean="0"/>
              <a:t>in thermal processing proceeds </a:t>
            </a:r>
            <a:r>
              <a:rPr lang="en-US" sz="2400" b="0" dirty="0"/>
              <a:t>by </a:t>
            </a:r>
            <a:r>
              <a:rPr lang="en-US" sz="2400" dirty="0">
                <a:solidFill>
                  <a:schemeClr val="tx2"/>
                </a:solidFill>
              </a:rPr>
              <a:t>QED</a:t>
            </a:r>
            <a:r>
              <a:rPr lang="en-US" sz="2400" b="0" dirty="0"/>
              <a:t> inducing the </a:t>
            </a:r>
            <a:r>
              <a:rPr lang="en-US" sz="2400" dirty="0">
                <a:solidFill>
                  <a:schemeClr val="tx2"/>
                </a:solidFill>
              </a:rPr>
              <a:t>NPs</a:t>
            </a:r>
            <a:r>
              <a:rPr lang="en-US" sz="2400" b="0" dirty="0"/>
              <a:t> to create </a:t>
            </a:r>
            <a:r>
              <a:rPr lang="en-US" sz="2400" dirty="0">
                <a:solidFill>
                  <a:schemeClr val="tx2"/>
                </a:solidFill>
              </a:rPr>
              <a:t>non-thermal</a:t>
            </a:r>
            <a:r>
              <a:rPr lang="en-US" sz="2400" b="0" dirty="0"/>
              <a:t> </a:t>
            </a:r>
            <a:r>
              <a:rPr lang="en-US" sz="2400" dirty="0">
                <a:solidFill>
                  <a:schemeClr val="tx2"/>
                </a:solidFill>
              </a:rPr>
              <a:t>EM</a:t>
            </a:r>
            <a:r>
              <a:rPr lang="en-US" sz="2400" b="0" dirty="0"/>
              <a:t> </a:t>
            </a:r>
            <a:r>
              <a:rPr lang="en-US" sz="2400" b="0" dirty="0" smtClean="0"/>
              <a:t>radiation</a:t>
            </a:r>
          </a:p>
          <a:p>
            <a:endParaRPr lang="en-US" sz="800" b="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b="0" dirty="0" smtClean="0"/>
              <a:t>= </a:t>
            </a:r>
            <a:r>
              <a:rPr lang="en-US" sz="2400" dirty="0" smtClean="0">
                <a:solidFill>
                  <a:schemeClr val="tx2"/>
                </a:solidFill>
              </a:rPr>
              <a:t>simple</a:t>
            </a:r>
            <a:r>
              <a:rPr lang="en-US" sz="2400" b="0" dirty="0" smtClean="0"/>
              <a:t> quantum electrodynamics </a:t>
            </a:r>
            <a:endParaRPr lang="en-US" sz="2400" b="0" dirty="0" smtClean="0">
              <a:solidFill>
                <a:schemeClr val="tx2"/>
              </a:solidFill>
            </a:endParaRPr>
          </a:p>
          <a:p>
            <a:r>
              <a:rPr lang="en-US" sz="2400" b="0" dirty="0" smtClean="0"/>
              <a:t>   </a:t>
            </a:r>
            <a:r>
              <a:rPr lang="en-US" sz="2400" dirty="0" smtClean="0">
                <a:solidFill>
                  <a:schemeClr val="tx2"/>
                </a:solidFill>
              </a:rPr>
              <a:t>EM</a:t>
            </a:r>
            <a:r>
              <a:rPr lang="en-US" sz="2400" b="0" dirty="0" smtClean="0"/>
              <a:t> =  </a:t>
            </a:r>
            <a:r>
              <a:rPr lang="en-US" sz="2400" b="0" dirty="0"/>
              <a:t>electromagnetic</a:t>
            </a:r>
            <a:r>
              <a:rPr lang="en-US" sz="2400" dirty="0"/>
              <a:t>.</a:t>
            </a:r>
            <a:endParaRPr lang="zh-HK" altLang="en-US" sz="2400" b="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latin typeface="Arial" charset="0"/>
                <a:ea typeface="新細明體" pitchFamily="18" charset="-120"/>
              </a:rPr>
              <a:t>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84201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b="0" dirty="0"/>
              <a:t>induced </a:t>
            </a:r>
            <a:r>
              <a:rPr lang="en-US" sz="2400" dirty="0">
                <a:solidFill>
                  <a:schemeClr val="tx2"/>
                </a:solidFill>
              </a:rPr>
              <a:t>EM</a:t>
            </a:r>
            <a:r>
              <a:rPr lang="en-US" sz="2400" b="0" dirty="0"/>
              <a:t> radiation </a:t>
            </a:r>
            <a:r>
              <a:rPr lang="en-US" sz="2400" dirty="0" smtClean="0">
                <a:solidFill>
                  <a:schemeClr val="tx2"/>
                </a:solidFill>
              </a:rPr>
              <a:t>ionizes</a:t>
            </a:r>
            <a:r>
              <a:rPr lang="en-US" sz="2400" b="0" dirty="0" smtClean="0"/>
              <a:t> the metal</a:t>
            </a:r>
            <a:r>
              <a:rPr lang="en-US" sz="2400" dirty="0" smtClean="0">
                <a:solidFill>
                  <a:schemeClr val="tx2"/>
                </a:solidFill>
              </a:rPr>
              <a:t> NP </a:t>
            </a:r>
            <a:r>
              <a:rPr lang="en-US" sz="2400" b="0" dirty="0" smtClean="0"/>
              <a:t>removing electrons leaving </a:t>
            </a:r>
            <a:r>
              <a:rPr lang="en-US" sz="2400" dirty="0" smtClean="0">
                <a:solidFill>
                  <a:schemeClr val="tx2"/>
                </a:solidFill>
              </a:rPr>
              <a:t>positive charged NPs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sym typeface="Symbol"/>
              </a:rPr>
              <a:t>EM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radiation </a:t>
            </a:r>
            <a:r>
              <a:rPr lang="en-US" sz="2400" b="0" dirty="0">
                <a:sym typeface="Symbol"/>
              </a:rPr>
              <a:t>at  =200 nm  E = hc/ 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6.21 eV </a:t>
            </a:r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 smtClean="0"/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EM</a:t>
            </a:r>
            <a:r>
              <a:rPr lang="en-US" sz="2400" b="0" dirty="0" smtClean="0"/>
              <a:t> radiation wavelength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2 nd</a:t>
            </a:r>
            <a:r>
              <a:rPr lang="en-US" sz="2400" b="0" dirty="0"/>
              <a:t>, where </a:t>
            </a:r>
            <a:r>
              <a:rPr lang="en-US" sz="2400" dirty="0">
                <a:solidFill>
                  <a:schemeClr val="tx2"/>
                </a:solidFill>
              </a:rPr>
              <a:t>n</a:t>
            </a:r>
            <a:r>
              <a:rPr lang="en-US" sz="2400" b="0" dirty="0"/>
              <a:t> and </a:t>
            </a:r>
            <a:r>
              <a:rPr lang="en-US" sz="2400" dirty="0">
                <a:solidFill>
                  <a:schemeClr val="tx2"/>
                </a:solidFill>
              </a:rPr>
              <a:t>d</a:t>
            </a:r>
            <a:r>
              <a:rPr lang="en-US" sz="2400" b="0" dirty="0"/>
              <a:t> are the </a:t>
            </a:r>
            <a:r>
              <a:rPr lang="en-US" sz="2400" dirty="0">
                <a:solidFill>
                  <a:schemeClr val="tx2"/>
                </a:solidFill>
              </a:rPr>
              <a:t>refractive index </a:t>
            </a:r>
            <a:r>
              <a:rPr lang="en-US" sz="2400" b="0" dirty="0"/>
              <a:t>and </a:t>
            </a:r>
            <a:r>
              <a:rPr lang="en-US" sz="2400" dirty="0">
                <a:solidFill>
                  <a:schemeClr val="tx2"/>
                </a:solidFill>
              </a:rPr>
              <a:t>diameter</a:t>
            </a:r>
            <a:r>
              <a:rPr lang="en-US" sz="2400" b="0" dirty="0"/>
              <a:t> of the NP. </a:t>
            </a:r>
            <a:endParaRPr lang="en-US" sz="2400" b="0" dirty="0" smtClean="0"/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For </a:t>
            </a:r>
            <a:r>
              <a:rPr lang="en-US" sz="2400" dirty="0" smtClean="0">
                <a:solidFill>
                  <a:schemeClr val="tx2"/>
                </a:solidFill>
              </a:rPr>
              <a:t>Fe NPs</a:t>
            </a:r>
            <a:r>
              <a:rPr lang="en-US" sz="2400" b="0" dirty="0" smtClean="0"/>
              <a:t>, n = 1.5  and d </a:t>
            </a:r>
            <a:r>
              <a:rPr lang="en-US" sz="2400" b="0" dirty="0" smtClean="0">
                <a:sym typeface="Symbol"/>
              </a:rPr>
              <a:t> 70 nm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 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NPs are charged</a:t>
            </a:r>
          </a:p>
          <a:p>
            <a:pPr marL="0" indent="0" algn="ctr">
              <a:buNone/>
            </a:pPr>
            <a:r>
              <a:rPr lang="en-US" sz="2400" b="0" dirty="0" smtClean="0"/>
              <a:t> </a:t>
            </a:r>
            <a:endParaRPr lang="en-US" sz="24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400" b="0" dirty="0"/>
          </a:p>
          <a:p>
            <a:pPr marL="0" indent="0" algn="ctr">
              <a:buNone/>
            </a:pPr>
            <a:endParaRPr lang="en-US" sz="24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171" y="533400"/>
            <a:ext cx="77724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hotoelectric Effect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smtClean="0">
                <a:latin typeface="Arial" charset="0"/>
                <a:ea typeface="新細明體" pitchFamily="18" charset="-120"/>
              </a:rPr>
              <a:t>7</a:t>
            </a:r>
            <a:endParaRPr lang="en-US" altLang="zh-TW" sz="2800" b="1">
              <a:latin typeface="Arial" charset="0"/>
              <a:ea typeface="新細明體" pitchFamily="18" charset="-12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/>
          <a:lstStyle/>
          <a:p>
            <a:r>
              <a:rPr lang="en-US" smtClean="0"/>
              <a:t>Theory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dirty="0" smtClean="0"/>
              <a:t>2nd Inter. Conference on Mechanics of Composites, Porto, July 11- 14, 2016 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2667000" y="289560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/>
              <a:t> Heat Capacity of the Atom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Conservation of Energy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EM Confinement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8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50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/>
        </p:nvSpPr>
        <p:spPr bwMode="auto">
          <a:xfrm>
            <a:off x="438150" y="465509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4400" b="1" dirty="0">
                <a:solidFill>
                  <a:srgbClr val="FFFF00"/>
                </a:solidFill>
                <a:ea typeface="新細明體" pitchFamily="18" charset="-120"/>
              </a:rPr>
              <a:t>Heat Capacity of the </a:t>
            </a: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Atom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zh-TW" altLang="en-US" sz="2800" b="1">
              <a:ea typeface="新細明體" pitchFamily="18" charset="-12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9</a:t>
            </a:r>
          </a:p>
        </p:txBody>
      </p:sp>
      <p:sp>
        <p:nvSpPr>
          <p:cNvPr id="19463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94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0" y="6477000"/>
            <a:ext cx="835342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zh-TW" smtClean="0">
                <a:solidFill>
                  <a:srgbClr val="FFFF00"/>
                </a:solidFill>
              </a:rPr>
              <a:t>2nd Inter. Conference on Mechanics of Composites, Porto, July 11- 14, 2016 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1143000"/>
            <a:ext cx="7696201" cy="4924425"/>
            <a:chOff x="419099" y="1443037"/>
            <a:chExt cx="8465821" cy="4924425"/>
          </a:xfrm>
        </p:grpSpPr>
        <p:grpSp>
          <p:nvGrpSpPr>
            <p:cNvPr id="18" name="Group 17"/>
            <p:cNvGrpSpPr/>
            <p:nvPr/>
          </p:nvGrpSpPr>
          <p:grpSpPr>
            <a:xfrm>
              <a:off x="419099" y="1443037"/>
              <a:ext cx="8465821" cy="4924425"/>
              <a:chOff x="419099" y="1443037"/>
              <a:chExt cx="8465821" cy="4924425"/>
            </a:xfrm>
          </p:grpSpPr>
          <p:graphicFrame>
            <p:nvGraphicFramePr>
              <p:cNvPr id="2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9839964"/>
                  </p:ext>
                </p:extLst>
              </p:nvPr>
            </p:nvGraphicFramePr>
            <p:xfrm>
              <a:off x="419099" y="1443037"/>
              <a:ext cx="8465821" cy="4924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7" name="Worksheet" r:id="rId4" imgW="7925487" imgH="4925995" progId="Excel.Sheet.8">
                      <p:embed/>
                    </p:oleObj>
                  </mc:Choice>
                  <mc:Fallback>
                    <p:oleObj name="Worksheet" r:id="rId4" imgW="7925487" imgH="4925995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99" y="1443037"/>
                            <a:ext cx="8465821" cy="492442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3665543"/>
                  </p:ext>
                </p:extLst>
              </p:nvPr>
            </p:nvGraphicFramePr>
            <p:xfrm>
              <a:off x="5105400" y="2667000"/>
              <a:ext cx="2286000" cy="148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8" name="Equation" r:id="rId6" imgW="1446840" imgH="941400" progId="Equation.3">
                      <p:embed/>
                    </p:oleObj>
                  </mc:Choice>
                  <mc:Fallback>
                    <p:oleObj name="Equation" r:id="rId6" imgW="1446840" imgH="941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2667000"/>
                            <a:ext cx="2286000" cy="1487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4343400" y="2166937"/>
              <a:ext cx="1524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 smtClean="0"/>
                <a:t>Classical Physics (</a:t>
              </a:r>
              <a:r>
                <a:rPr lang="en-US" altLang="en-US" sz="2000" dirty="0"/>
                <a:t>M</a:t>
              </a:r>
              <a:r>
                <a:rPr lang="en-US" altLang="en-US" sz="2000" dirty="0" smtClean="0"/>
                <a:t>D, </a:t>
              </a:r>
              <a:r>
                <a:rPr lang="en-US" altLang="en-US" sz="2000" dirty="0" err="1" smtClean="0"/>
                <a:t>Comsol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H="1">
              <a:off x="2818446" y="2419350"/>
              <a:ext cx="4038600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3124200" y="3124200"/>
              <a:ext cx="990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QM</a:t>
              </a:r>
            </a:p>
            <a:p>
              <a:pPr algn="ctr"/>
              <a:r>
                <a:rPr lang="en-US" altLang="en-US" sz="2000" dirty="0"/>
                <a:t>(kT = 0)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1143000"/>
            <a:ext cx="9096375" cy="4812516"/>
            <a:chOff x="-4067175" y="-1074692"/>
            <a:chExt cx="9096375" cy="4932363"/>
          </a:xfrm>
        </p:grpSpPr>
        <p:grpSp>
          <p:nvGrpSpPr>
            <p:cNvPr id="6" name="Group 5"/>
            <p:cNvGrpSpPr/>
            <p:nvPr/>
          </p:nvGrpSpPr>
          <p:grpSpPr>
            <a:xfrm>
              <a:off x="-4067175" y="-1074692"/>
              <a:ext cx="8610600" cy="4932363"/>
              <a:chOff x="609600" y="1086690"/>
              <a:chExt cx="8610600" cy="4932363"/>
            </a:xfrm>
          </p:grpSpPr>
          <p:sp>
            <p:nvSpPr>
              <p:cNvPr id="19466" name="Text Box 18"/>
              <p:cNvSpPr txBox="1">
                <a:spLocks noChangeArrowheads="1"/>
              </p:cNvSpPr>
              <p:nvPr/>
            </p:nvSpPr>
            <p:spPr bwMode="auto">
              <a:xfrm>
                <a:off x="7467600" y="1828800"/>
                <a:ext cx="1752600" cy="701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         kT        0.0258 eV   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609600" y="1086690"/>
                <a:ext cx="7924800" cy="4932363"/>
                <a:chOff x="209550" y="1266872"/>
                <a:chExt cx="7924800" cy="4932363"/>
              </a:xfrm>
            </p:grpSpPr>
            <p:graphicFrame>
              <p:nvGraphicFramePr>
                <p:cNvPr id="19459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88566648"/>
                    </p:ext>
                  </p:extLst>
                </p:nvPr>
              </p:nvGraphicFramePr>
              <p:xfrm>
                <a:off x="209550" y="1266872"/>
                <a:ext cx="7924800" cy="49323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29" name="Worksheet" r:id="rId8" imgW="7924732" imgH="4934040" progId="Excel.Sheet.8">
                        <p:embed/>
                      </p:oleObj>
                    </mc:Choice>
                    <mc:Fallback>
                      <p:oleObj name="Worksheet" r:id="rId8" imgW="7924732" imgH="4934040" progId="Excel.Shee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9550" y="1266872"/>
                              <a:ext cx="7924800" cy="49323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" name="Group 1"/>
                <p:cNvGrpSpPr/>
                <p:nvPr/>
              </p:nvGrpSpPr>
              <p:grpSpPr>
                <a:xfrm>
                  <a:off x="2419350" y="1932782"/>
                  <a:ext cx="5029200" cy="304800"/>
                  <a:chOff x="2419350" y="1932782"/>
                  <a:chExt cx="5029200" cy="304800"/>
                </a:xfrm>
              </p:grpSpPr>
              <p:sp>
                <p:nvSpPr>
                  <p:cNvPr id="1946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095750" y="1932782"/>
                    <a:ext cx="1524000" cy="228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2000" dirty="0" smtClean="0"/>
                      <a:t>Classical Physics (MD, </a:t>
                    </a:r>
                    <a:r>
                      <a:rPr lang="en-US" altLang="en-US" sz="2000" dirty="0" err="1" smtClean="0"/>
                      <a:t>Comsol</a:t>
                    </a:r>
                    <a:r>
                      <a:rPr lang="en-US" altLang="en-US" sz="2000" dirty="0" smtClean="0"/>
                      <a:t>)</a:t>
                    </a:r>
                    <a:endParaRPr lang="en-US" altLang="en-US" sz="2000" dirty="0"/>
                  </a:p>
                </p:txBody>
              </p:sp>
              <p:sp>
                <p:nvSpPr>
                  <p:cNvPr id="19468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9350" y="2237582"/>
                    <a:ext cx="5029200" cy="0"/>
                  </a:xfrm>
                  <a:prstGeom prst="line">
                    <a:avLst/>
                  </a:prstGeom>
                  <a:noFill/>
                  <a:ln w="222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" name="TextBox 23"/>
            <p:cNvSpPr txBox="1"/>
            <p:nvPr/>
          </p:nvSpPr>
          <p:spPr>
            <a:xfrm>
              <a:off x="-3381375" y="2438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Nanoscale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05200" y="25262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Macroscale</a:t>
              </a:r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581150" y="5459194"/>
            <a:ext cx="6707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ym typeface="Symbol"/>
              </a:rPr>
              <a:t>1950  Teller &amp; Metropolis  </a:t>
            </a:r>
            <a:r>
              <a:rPr lang="en-US" dirty="0"/>
              <a:t>MD </a:t>
            </a:r>
            <a:r>
              <a:rPr lang="en-US" dirty="0">
                <a:sym typeface="Symbol"/>
              </a:rPr>
              <a:t> PBC </a:t>
            </a:r>
            <a:r>
              <a:rPr lang="en-US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Symbol"/>
              </a:rPr>
              <a:t>valid </a:t>
            </a:r>
            <a:r>
              <a:rPr lang="en-US" dirty="0" smtClean="0">
                <a:sym typeface="Symbol"/>
              </a:rPr>
              <a:t>for  </a:t>
            </a:r>
            <a:r>
              <a:rPr lang="en-US" dirty="0">
                <a:sym typeface="Symbol"/>
              </a:rPr>
              <a:t>&gt; 100 </a:t>
            </a:r>
            <a:r>
              <a:rPr lang="en-US" dirty="0" smtClean="0">
                <a:sym typeface="Symbol"/>
              </a:rPr>
              <a:t>m</a:t>
            </a:r>
          </a:p>
          <a:p>
            <a:pPr algn="ctr"/>
            <a:r>
              <a:rPr lang="en-US" dirty="0" smtClean="0">
                <a:sym typeface="Symbol"/>
              </a:rPr>
              <a:t>Today, MD used in discrete nanostructures !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60173" y="5104290"/>
            <a:ext cx="671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1900 </a:t>
            </a:r>
            <a:r>
              <a:rPr lang="en-US" dirty="0" smtClean="0">
                <a:sym typeface="Symbol"/>
              </a:rPr>
              <a:t> Planck  derived the QM law</a:t>
            </a:r>
            <a:endParaRPr lang="en-US" dirty="0">
              <a:sym typeface="Symbol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5596" y="5104290"/>
            <a:ext cx="671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1912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Debye’s phonons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h</a:t>
            </a:r>
            <a:r>
              <a:rPr lang="en-US" dirty="0" smtClean="0">
                <a:sym typeface="Symbol"/>
              </a:rPr>
              <a:t> = kT </a:t>
            </a:r>
            <a:r>
              <a:rPr lang="en-US" b="1" dirty="0" smtClean="0">
                <a:solidFill>
                  <a:schemeClr val="tx2"/>
                </a:solidFill>
                <a:sym typeface="Symbol"/>
              </a:rPr>
              <a:t> valid </a:t>
            </a:r>
            <a:r>
              <a:rPr lang="en-US" dirty="0" smtClean="0">
                <a:sym typeface="Symbol"/>
              </a:rPr>
              <a:t>for  &gt; 100 m</a:t>
            </a:r>
            <a:endParaRPr lang="en-US" dirty="0">
              <a:sym typeface="Symbol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But, phonons used </a:t>
            </a:r>
            <a:r>
              <a:rPr lang="en-US" dirty="0" err="1" smtClean="0">
                <a:sym typeface="Symbol"/>
              </a:rPr>
              <a:t>used</a:t>
            </a:r>
            <a:r>
              <a:rPr lang="en-US" dirty="0" smtClean="0">
                <a:sym typeface="Symbol"/>
              </a:rPr>
              <a:t> in nanostructures  !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325" y="5556430"/>
            <a:ext cx="596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do </a:t>
            </a:r>
            <a:r>
              <a:rPr lang="en-US" dirty="0" err="1" smtClean="0">
                <a:solidFill>
                  <a:schemeClr val="tx2"/>
                </a:solidFill>
              </a:rPr>
              <a:t>nanostrucures</a:t>
            </a:r>
            <a:r>
              <a:rPr lang="en-US" dirty="0" smtClean="0">
                <a:solidFill>
                  <a:schemeClr val="tx2"/>
                </a:solidFill>
              </a:rPr>
              <a:t> provide high EM confinement?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9054</TotalTime>
  <Words>1572</Words>
  <Application>Microsoft Office PowerPoint</Application>
  <PresentationFormat>On-screen Show (4:3)</PresentationFormat>
  <Paragraphs>336</Paragraphs>
  <Slides>21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Worksheet</vt:lpstr>
      <vt:lpstr>Equation</vt:lpstr>
      <vt:lpstr>Nanocomposites  by Quantum Mechanics</vt:lpstr>
      <vt:lpstr>Introduction</vt:lpstr>
      <vt:lpstr>Enhanced Mechanical Properties</vt:lpstr>
      <vt:lpstr>Electrets</vt:lpstr>
      <vt:lpstr>Charging Mechanism</vt:lpstr>
      <vt:lpstr>QED Charging </vt:lpstr>
      <vt:lpstr>Photoelectric Effect</vt:lpstr>
      <vt:lpstr>Theory</vt:lpstr>
      <vt:lpstr>PowerPoint Presentation</vt:lpstr>
      <vt:lpstr>Conservation of Energy </vt:lpstr>
      <vt:lpstr>EM Confinement</vt:lpstr>
      <vt:lpstr>Purpose</vt:lpstr>
      <vt:lpstr>MD Simulation</vt:lpstr>
      <vt:lpstr>Simplification</vt:lpstr>
      <vt:lpstr>Model</vt:lpstr>
      <vt:lpstr>Lateral Constraint </vt:lpstr>
      <vt:lpstr>Results</vt:lpstr>
      <vt:lpstr>PP Results</vt:lpstr>
      <vt:lpstr>Conclusions</vt:lpstr>
      <vt:lpstr>NP Temperature 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682</cp:revision>
  <dcterms:created xsi:type="dcterms:W3CDTF">2011-07-17T19:05:40Z</dcterms:created>
  <dcterms:modified xsi:type="dcterms:W3CDTF">2016-07-21T18:13:57Z</dcterms:modified>
</cp:coreProperties>
</file>