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359" r:id="rId3"/>
    <p:sldId id="371" r:id="rId4"/>
    <p:sldId id="384" r:id="rId5"/>
    <p:sldId id="385" r:id="rId6"/>
    <p:sldId id="372" r:id="rId7"/>
    <p:sldId id="383" r:id="rId8"/>
    <p:sldId id="386" r:id="rId9"/>
    <p:sldId id="388" r:id="rId10"/>
    <p:sldId id="392" r:id="rId11"/>
    <p:sldId id="393" r:id="rId12"/>
    <p:sldId id="394" r:id="rId13"/>
    <p:sldId id="397" r:id="rId14"/>
    <p:sldId id="389" r:id="rId15"/>
    <p:sldId id="390" r:id="rId16"/>
    <p:sldId id="391" r:id="rId17"/>
    <p:sldId id="382" r:id="rId18"/>
    <p:sldId id="396" r:id="rId19"/>
    <p:sldId id="395" r:id="rId20"/>
    <p:sldId id="27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99"/>
    <a:srgbClr val="0000CC"/>
    <a:srgbClr val="000099"/>
    <a:srgbClr val="0033C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4" autoAdjust="0"/>
    <p:restoredTop sz="94671" autoAdjust="0"/>
  </p:normalViewPr>
  <p:slideViewPr>
    <p:cSldViewPr>
      <p:cViewPr>
        <p:scale>
          <a:sx n="66" d="100"/>
          <a:sy n="66" d="100"/>
        </p:scale>
        <p:origin x="-85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65225646872103"/>
          <c:y val="0.1404811756316752"/>
          <c:w val="0.71122994652406435"/>
          <c:h val="0.63485605804277856"/>
        </c:manualLayout>
      </c:layout>
      <c:scatterChart>
        <c:scatterStyle val="smoothMarker"/>
        <c:varyColors val="0"/>
        <c:ser>
          <c:idx val="0"/>
          <c:order val="0"/>
          <c:spPr>
            <a:ln w="4445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Sheet2!$A$1:$A$12</c:f>
              <c:numCache>
                <c:formatCode>General</c:formatCode>
                <c:ptCount val="12"/>
                <c:pt idx="0">
                  <c:v>0.1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20</c:v>
                </c:pt>
                <c:pt idx="5">
                  <c:v>30</c:v>
                </c:pt>
                <c:pt idx="6">
                  <c:v>50</c:v>
                </c:pt>
                <c:pt idx="7">
                  <c:v>70</c:v>
                </c:pt>
                <c:pt idx="8">
                  <c:v>100</c:v>
                </c:pt>
                <c:pt idx="9">
                  <c:v>200</c:v>
                </c:pt>
                <c:pt idx="10">
                  <c:v>500</c:v>
                </c:pt>
                <c:pt idx="11">
                  <c:v>1000</c:v>
                </c:pt>
              </c:numCache>
            </c:numRef>
          </c:xVal>
          <c:yVal>
            <c:numRef>
              <c:f>Sheet2!$B$1:$B$12</c:f>
              <c:numCache>
                <c:formatCode>General</c:formatCode>
                <c:ptCount val="12"/>
                <c:pt idx="0">
                  <c:v>4.5121595253656617E-208</c:v>
                </c:pt>
                <c:pt idx="1">
                  <c:v>1.7788850317712481E-21</c:v>
                </c:pt>
                <c:pt idx="2">
                  <c:v>1.6841714192322998E-5</c:v>
                </c:pt>
                <c:pt idx="3">
                  <c:v>1.0311336037545241E-3</c:v>
                </c:pt>
                <c:pt idx="4">
                  <c:v>6.1973365546722416E-3</c:v>
                </c:pt>
                <c:pt idx="5">
                  <c:v>1.0475149730031027E-2</c:v>
                </c:pt>
                <c:pt idx="6">
                  <c:v>1.5414817522314625E-2</c:v>
                </c:pt>
                <c:pt idx="7">
                  <c:v>1.8012171820662306E-2</c:v>
                </c:pt>
                <c:pt idx="8">
                  <c:v>2.0162534879552836E-2</c:v>
                </c:pt>
                <c:pt idx="9">
                  <c:v>2.2896751199405152E-2</c:v>
                </c:pt>
                <c:pt idx="10">
                  <c:v>2.4655549997575108E-2</c:v>
                </c:pt>
                <c:pt idx="11">
                  <c:v>2.5261650402904699E-2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642688"/>
        <c:axId val="22644608"/>
      </c:scatterChart>
      <c:valAx>
        <c:axId val="22642688"/>
        <c:scaling>
          <c:logBase val="10"/>
          <c:orientation val="minMax"/>
          <c:max val="1000"/>
          <c:min val="0.1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/>
                  <a:t>EM Wavelength </a:t>
                </a:r>
                <a:r>
                  <a:rPr lang="en-US" b="0" dirty="0" smtClean="0"/>
                  <a:t>- </a:t>
                </a:r>
                <a:r>
                  <a:rPr lang="en-US" b="0" dirty="0" smtClean="0">
                    <a:sym typeface="Symbol"/>
                  </a:rPr>
                  <a:t></a:t>
                </a:r>
                <a:r>
                  <a:rPr lang="en-US" b="0" dirty="0" smtClean="0"/>
                  <a:t>  </a:t>
                </a:r>
                <a:r>
                  <a:rPr lang="en-US" b="0" dirty="0"/>
                  <a:t>-  microns</a:t>
                </a:r>
              </a:p>
            </c:rich>
          </c:tx>
          <c:layout>
            <c:manualLayout>
              <c:xMode val="edge"/>
              <c:yMode val="edge"/>
              <c:x val="0.29581456818130242"/>
              <c:y val="0.8707791194545804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2644608"/>
        <c:crossesAt val="1E-4"/>
        <c:crossBetween val="midCat"/>
        <c:majorUnit val="10"/>
        <c:minorUnit val="10"/>
      </c:valAx>
      <c:valAx>
        <c:axId val="22644608"/>
        <c:scaling>
          <c:logBase val="10"/>
          <c:orientation val="minMax"/>
          <c:max val="0.1"/>
          <c:min val="1E-4"/>
        </c:scaling>
        <c:delete val="0"/>
        <c:axPos val="l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/>
                  <a:t>Planck Energy - &lt; E &gt; - eV</a:t>
                </a:r>
              </a:p>
            </c:rich>
          </c:tx>
          <c:layout>
            <c:manualLayout>
              <c:xMode val="edge"/>
              <c:yMode val="edge"/>
              <c:x val="2.2845937862418359E-2"/>
              <c:y val="0.120098960925111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2642688"/>
        <c:crossesAt val="0.1"/>
        <c:crossBetween val="midCat"/>
        <c:majorUnit val="10"/>
        <c:minorUnit val="1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0.5436</cdr:x>
      <cdr:y>0.32446</cdr:y>
    </cdr:from>
    <cdr:to>
      <cdr:x>0.63243</cdr:x>
      <cdr:y>0.41018</cdr:y>
    </cdr:to>
    <cdr:sp macro="" textlink="">
      <cdr:nvSpPr>
        <cdr:cNvPr id="56328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62350" y="1313188"/>
          <a:ext cx="582121" cy="3469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zh-TW" sz="1800" b="0" i="0" u="none" strike="noStrike" baseline="0" dirty="0">
              <a:solidFill>
                <a:schemeClr val="tx1"/>
              </a:solidFill>
              <a:latin typeface="Arial"/>
              <a:cs typeface="Arial"/>
            </a:rPr>
            <a:t>QM</a:t>
          </a:r>
        </a:p>
      </cdr:txBody>
    </cdr:sp>
  </cdr:relSizeAnchor>
  <cdr:relSizeAnchor xmlns:cdr="http://schemas.openxmlformats.org/drawingml/2006/chartDrawing">
    <cdr:from>
      <cdr:x>0.12664</cdr:x>
      <cdr:y>0.16554</cdr:y>
    </cdr:from>
    <cdr:to>
      <cdr:x>0.7844</cdr:x>
      <cdr:y>0.25267</cdr:y>
    </cdr:to>
    <cdr:sp macro="" textlink="">
      <cdr:nvSpPr>
        <cdr:cNvPr id="56329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5850" y="340226"/>
          <a:ext cx="2107959" cy="1790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zh-TW" sz="1800" b="0" i="0" u="none" strike="noStrike" baseline="0" dirty="0">
              <a:solidFill>
                <a:schemeClr val="tx1"/>
              </a:solidFill>
              <a:latin typeface="Arial"/>
              <a:cs typeface="Arial"/>
            </a:rPr>
            <a:t>Classical Physics </a:t>
          </a:r>
        </a:p>
      </cdr:txBody>
    </cdr:sp>
  </cdr:relSizeAnchor>
  <cdr:relSizeAnchor xmlns:cdr="http://schemas.openxmlformats.org/drawingml/2006/chartDrawing">
    <cdr:from>
      <cdr:x>0.92742</cdr:x>
      <cdr:y>0.20333</cdr:y>
    </cdr:from>
    <cdr:to>
      <cdr:x>1</cdr:x>
      <cdr:y>0.33354</cdr:y>
    </cdr:to>
    <cdr:sp macro="" textlink="">
      <cdr:nvSpPr>
        <cdr:cNvPr id="56333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77578" y="822915"/>
          <a:ext cx="475622" cy="5269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zh-TW" sz="1800" b="0" u="none" strike="noStrike" baseline="0" dirty="0">
              <a:solidFill>
                <a:schemeClr val="tx2"/>
              </a:solidFill>
              <a:latin typeface="Arial"/>
              <a:cs typeface="Arial"/>
            </a:rPr>
            <a:t>kT</a:t>
          </a:r>
        </a:p>
      </cdr:txBody>
    </cdr:sp>
  </cdr:relSizeAnchor>
  <cdr:relSizeAnchor xmlns:cdr="http://schemas.openxmlformats.org/drawingml/2006/chartDrawing">
    <cdr:from>
      <cdr:x>0.21944</cdr:x>
      <cdr:y>0.27771</cdr:y>
    </cdr:from>
    <cdr:to>
      <cdr:x>0.90174</cdr:x>
      <cdr:y>0.27771</cdr:y>
    </cdr:to>
    <cdr:sp macro="" textlink="">
      <cdr:nvSpPr>
        <cdr:cNvPr id="56337" name="Line 1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1385640" y="1123950"/>
          <a:ext cx="4308437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2700">
          <a:solidFill>
            <a:schemeClr val="tx1"/>
          </a:solidFill>
          <a:prstDash val="sysDot"/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0.69477</cdr:x>
      <cdr:y>0.57923</cdr:y>
    </cdr:from>
    <cdr:to>
      <cdr:x>0.86919</cdr:x>
      <cdr:y>0.68613</cdr:y>
    </cdr:to>
    <cdr:sp macro="" textlink="">
      <cdr:nvSpPr>
        <cdr:cNvPr id="6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52950" y="2344275"/>
          <a:ext cx="1143009" cy="4326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en-US" altLang="zh-TW" sz="1800" dirty="0" smtClean="0">
              <a:solidFill>
                <a:schemeClr val="tx1"/>
              </a:solidFill>
              <a:latin typeface="Arial"/>
              <a:cs typeface="Arial"/>
            </a:rPr>
            <a:t>T = 300 K</a:t>
          </a:r>
          <a:endParaRPr lang="en-US" altLang="zh-TW" sz="1800" b="0" i="0" u="none" strike="noStrike" baseline="0" dirty="0">
            <a:solidFill>
              <a:schemeClr val="tx1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0.75291</cdr:x>
      <cdr:y>0.32417</cdr:y>
    </cdr:from>
    <cdr:to>
      <cdr:x>0.92733</cdr:x>
      <cdr:y>0.5</cdr:y>
    </cdr:to>
    <cdr:sp macro="" textlink="">
      <cdr:nvSpPr>
        <cdr:cNvPr id="7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33950" y="1311984"/>
          <a:ext cx="1143009" cy="7116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en-US" altLang="zh-TW" sz="1800" dirty="0" smtClean="0">
              <a:solidFill>
                <a:schemeClr val="tx1"/>
              </a:solidFill>
              <a:latin typeface="Arial"/>
              <a:cs typeface="Arial"/>
            </a:rPr>
            <a:t>Classical Limit</a:t>
          </a:r>
          <a:endParaRPr lang="en-US" altLang="zh-TW" sz="1800" b="0" i="0" u="none" strike="noStrike" baseline="0" dirty="0">
            <a:solidFill>
              <a:schemeClr val="tx1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0.72965</cdr:x>
      <cdr:y>0.29839</cdr:y>
    </cdr:from>
    <cdr:to>
      <cdr:x>0.75291</cdr:x>
      <cdr:y>0.36732</cdr:y>
    </cdr:to>
    <cdr:cxnSp macro="">
      <cdr:nvCxnSpPr>
        <cdr:cNvPr id="3" name="Straight Connector 2"/>
        <cdr:cNvCxnSpPr/>
      </cdr:nvCxnSpPr>
      <cdr:spPr bwMode="auto">
        <a:xfrm xmlns:a="http://schemas.openxmlformats.org/drawingml/2006/main">
          <a:off x="4781550" y="1207662"/>
          <a:ext cx="152400" cy="278991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57BFFD-18D8-4F2B-9D39-19CA3973B3D9}" type="datetimeFigureOut">
              <a:rPr lang="en-US"/>
              <a:pPr>
                <a:defRPr/>
              </a:pPr>
              <a:t>3/6/2018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004D0C-7D6A-419B-82FB-E98D89C0C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22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7B86DA-D33F-47E6-99E6-9FE7F6D9C782}" type="slidenum">
              <a:rPr lang="zh-TW" alt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zh-TW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z="900" smtClean="0">
                <a:latin typeface="Arial" charset="0"/>
              </a:rPr>
              <a:t>Enter speaker notes here.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2EEE0-1581-4B47-A822-D00955997DA3}" type="slidenum">
              <a:rPr lang="zh-TW" altLang="en-US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altLang="zh-TW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z="900" smtClean="0">
                <a:latin typeface="Arial" charset="0"/>
              </a:rPr>
              <a:t>Enter speaker notes here.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3A4C8D1E-1FDE-4EB1-93A3-43F0FEA7309E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4441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C218A975-90E2-46A2-A0C7-E7B468B5D93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7814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1F95F4C0-78B0-4CB0-BDD6-BAF80E9AB864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06101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E4CE1AFA-A97D-44D1-92FB-ED245E62D31E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14029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B6C83872-5FB3-46AA-A49C-91B0C414DCCD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7754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98905-EDE7-4AAE-80A8-F02D1C8B5AC8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3087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8A9219BE-E441-471E-96AF-E824FE427A21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7975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3E379EAA-2477-4BD4-8C52-A29B864CCE46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800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2EBF116D-931A-4119-AD40-1937E8E1758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2403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A0B6F7EB-2CA7-4443-87D7-984A9BCF12B7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7232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09B5F633-53BB-4C5B-B9C1-F2601DFFA3F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1608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BA1026B8-3165-43CD-83E1-56585CFCDB1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5986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CE22CE89-B687-4953-9545-55531D57358B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6008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6078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40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i="1">
                <a:solidFill>
                  <a:srgbClr val="FFFF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CE0DFFD9-35C8-4DDC-AFCF-7C809277AEC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2" r:id="rId1"/>
    <p:sldLayoutId id="2147483861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qed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1828800"/>
            <a:ext cx="9525000" cy="1371600"/>
          </a:xfrm>
        </p:spPr>
        <p:txBody>
          <a:bodyPr/>
          <a:lstStyle/>
          <a:p>
            <a:r>
              <a:rPr lang="en-US" sz="4000" dirty="0"/>
              <a:t>Invalidity of Thermal </a:t>
            </a:r>
            <a:r>
              <a:rPr lang="en-US" sz="4000" dirty="0" smtClean="0"/>
              <a:t>Fluctuations      </a:t>
            </a:r>
            <a:r>
              <a:rPr lang="en-US" sz="4000" dirty="0"/>
              <a:t>at the Nanoscale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4114800"/>
            <a:ext cx="7772400" cy="14462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1800" b="0" dirty="0" smtClean="0">
                <a:solidFill>
                  <a:srgbClr val="FFFFFF"/>
                </a:solidFill>
                <a:ea typeface="新細明體" pitchFamily="18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1800" b="0" dirty="0" smtClean="0">
                <a:solidFill>
                  <a:srgbClr val="FFFFFF"/>
                </a:solidFill>
                <a:ea typeface="新細明體" pitchFamily="18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1800" b="0" dirty="0" smtClean="0">
                <a:solidFill>
                  <a:srgbClr val="FFFFFF"/>
                </a:solidFill>
                <a:ea typeface="新細明體" pitchFamily="18" charset="-120"/>
              </a:rPr>
              <a:t>Discovery Bay, Hong Kong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Bremen Workshop on Light Scattering 2018, Bremen, March 19 - 20, 2018</a:t>
            </a:r>
            <a:endParaRPr lang="en-US" altLang="zh-TW" dirty="0" smtClean="0">
              <a:solidFill>
                <a:srgbClr val="FFFF00"/>
              </a:solidFill>
            </a:endParaRPr>
          </a:p>
        </p:txBody>
      </p:sp>
      <p:sp>
        <p:nvSpPr>
          <p:cNvPr id="14341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571" y="609600"/>
            <a:ext cx="7772400" cy="1143000"/>
          </a:xfrm>
        </p:spPr>
        <p:txBody>
          <a:bodyPr/>
          <a:lstStyle/>
          <a:p>
            <a:r>
              <a:rPr lang="en-US" dirty="0" smtClean="0"/>
              <a:t>Simple QED - States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61722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Bremen Workshop on Light Scattering 2018, Bremen, March 19 - 20, 2018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478971" y="2133600"/>
            <a:ext cx="8229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Simple QED </a:t>
            </a:r>
            <a:r>
              <a:rPr lang="en-US" sz="2400" dirty="0" smtClean="0"/>
              <a:t>is observed in the absorption and emission </a:t>
            </a:r>
            <a:r>
              <a:rPr lang="en-US" sz="2400" dirty="0" smtClean="0">
                <a:solidFill>
                  <a:schemeClr val="tx2"/>
                </a:solidFill>
              </a:rPr>
              <a:t>spectra </a:t>
            </a:r>
            <a:r>
              <a:rPr lang="en-US" sz="2400" dirty="0"/>
              <a:t>of </a:t>
            </a:r>
            <a:r>
              <a:rPr lang="en-US" sz="2400" dirty="0" smtClean="0"/>
              <a:t>nanostructures, e.g., </a:t>
            </a:r>
            <a:r>
              <a:rPr lang="en-US" sz="2400" dirty="0" smtClean="0">
                <a:solidFill>
                  <a:schemeClr val="tx2"/>
                </a:solidFill>
              </a:rPr>
              <a:t>NPs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chemeClr val="tx2"/>
                </a:solidFill>
              </a:rPr>
              <a:t>bare atoms</a:t>
            </a:r>
            <a:r>
              <a:rPr lang="en-US" sz="2400" dirty="0" smtClean="0"/>
              <a:t>           having </a:t>
            </a:r>
            <a:r>
              <a:rPr lang="en-US" sz="2400" dirty="0" smtClean="0">
                <a:solidFill>
                  <a:schemeClr val="tx2"/>
                </a:solidFill>
              </a:rPr>
              <a:t>dimensions</a:t>
            </a:r>
            <a:r>
              <a:rPr lang="en-US" sz="2400" dirty="0" smtClean="0"/>
              <a:t> &lt; 100 nm.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Simple QED </a:t>
            </a:r>
            <a:r>
              <a:rPr lang="en-US" sz="2400" dirty="0" smtClean="0"/>
              <a:t>excites higher  </a:t>
            </a:r>
            <a:r>
              <a:rPr lang="en-US" sz="2400" dirty="0" smtClean="0">
                <a:solidFill>
                  <a:schemeClr val="tx2"/>
                </a:solidFill>
              </a:rPr>
              <a:t>frequencies</a:t>
            </a:r>
            <a:r>
              <a:rPr lang="en-US" sz="2400" dirty="0" smtClean="0"/>
              <a:t> than the            </a:t>
            </a:r>
            <a:r>
              <a:rPr lang="en-US" sz="2400" dirty="0" smtClean="0">
                <a:solidFill>
                  <a:schemeClr val="tx2"/>
                </a:solidFill>
              </a:rPr>
              <a:t>QM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states</a:t>
            </a:r>
            <a:r>
              <a:rPr lang="en-US" sz="2400" dirty="0" smtClean="0"/>
              <a:t> of atoms and molecules</a:t>
            </a: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/>
              <a:t>(1) </a:t>
            </a:r>
            <a:r>
              <a:rPr lang="en-US" sz="2400" dirty="0" smtClean="0">
                <a:solidFill>
                  <a:schemeClr val="tx2"/>
                </a:solidFill>
              </a:rPr>
              <a:t>NPs</a:t>
            </a:r>
            <a:r>
              <a:rPr lang="en-US" sz="2400" dirty="0" smtClean="0"/>
              <a:t> excited in </a:t>
            </a:r>
            <a:r>
              <a:rPr lang="en-US" sz="2400" dirty="0" smtClean="0">
                <a:solidFill>
                  <a:schemeClr val="tx2"/>
                </a:solidFill>
              </a:rPr>
              <a:t>EUV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/>
              <a:t>(2)</a:t>
            </a:r>
            <a:r>
              <a:rPr lang="en-US" sz="2400" dirty="0" smtClean="0">
                <a:solidFill>
                  <a:schemeClr val="tx2"/>
                </a:solidFill>
              </a:rPr>
              <a:t> Bare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chemeClr val="tx2"/>
                </a:solidFill>
              </a:rPr>
              <a:t>a</a:t>
            </a:r>
            <a:r>
              <a:rPr lang="en-US" sz="2400" dirty="0" smtClean="0">
                <a:solidFill>
                  <a:schemeClr val="tx2"/>
                </a:solidFill>
              </a:rPr>
              <a:t>toms</a:t>
            </a:r>
            <a:r>
              <a:rPr lang="en-US" sz="2400" dirty="0" smtClean="0"/>
              <a:t> excited in </a:t>
            </a:r>
            <a:r>
              <a:rPr lang="en-US" sz="2400" dirty="0" smtClean="0">
                <a:solidFill>
                  <a:schemeClr val="tx2"/>
                </a:solidFill>
              </a:rPr>
              <a:t>X-ray</a:t>
            </a:r>
            <a:r>
              <a:rPr lang="en-US" sz="2400" dirty="0" smtClean="0"/>
              <a:t> range </a:t>
            </a:r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5943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10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982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QED - NPs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67818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Bremen Workshop on Light Scattering 2018, Bremen, March 19 - 20, 2018</a:t>
            </a:r>
            <a:endParaRPr lang="en-US" altLang="zh-TW" dirty="0"/>
          </a:p>
        </p:txBody>
      </p:sp>
      <p:pic>
        <p:nvPicPr>
          <p:cNvPr id="2051" name="Picture 3" descr="C:\Users\Acer\Documents\2018\BREMEN\Simple QE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54200"/>
            <a:ext cx="397339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4495800"/>
            <a:ext cx="861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Simple QED state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chemeClr val="tx2"/>
                </a:solidFill>
              </a:rPr>
              <a:t>EUV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excites </a:t>
            </a:r>
            <a:r>
              <a:rPr lang="en-US" sz="2400" dirty="0">
                <a:solidFill>
                  <a:schemeClr val="tx2"/>
                </a:solidFill>
              </a:rPr>
              <a:t>QM states</a:t>
            </a:r>
            <a:r>
              <a:rPr lang="en-US" sz="2400" dirty="0"/>
              <a:t> </a:t>
            </a:r>
            <a:r>
              <a:rPr lang="en-US" sz="2400" dirty="0" smtClean="0"/>
              <a:t>by </a:t>
            </a:r>
            <a:r>
              <a:rPr lang="en-US" sz="2400" dirty="0">
                <a:solidFill>
                  <a:schemeClr val="tx2"/>
                </a:solidFill>
              </a:rPr>
              <a:t>fluorescence</a:t>
            </a: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Plasmon resonances </a:t>
            </a:r>
            <a:r>
              <a:rPr lang="en-US" sz="2400" dirty="0"/>
              <a:t>not  </a:t>
            </a:r>
            <a:r>
              <a:rPr lang="en-US" sz="2400" dirty="0">
                <a:solidFill>
                  <a:schemeClr val="tx2"/>
                </a:solidFill>
              </a:rPr>
              <a:t>directly </a:t>
            </a:r>
            <a:r>
              <a:rPr lang="en-US" sz="2400" dirty="0" smtClean="0"/>
              <a:t>excited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Simple </a:t>
            </a:r>
            <a:r>
              <a:rPr lang="en-US" sz="2400" dirty="0">
                <a:solidFill>
                  <a:schemeClr val="tx2"/>
                </a:solidFill>
              </a:rPr>
              <a:t>QED </a:t>
            </a:r>
            <a:r>
              <a:rPr lang="en-US" sz="2400" dirty="0" smtClean="0"/>
              <a:t>induced </a:t>
            </a:r>
            <a:r>
              <a:rPr lang="en-US" sz="2400" dirty="0" smtClean="0">
                <a:solidFill>
                  <a:schemeClr val="tx2"/>
                </a:solidFill>
              </a:rPr>
              <a:t>fluorescence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53976" y="2976211"/>
            <a:ext cx="984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  <a:sym typeface="Symbol" pitchFamily="18" charset="2"/>
              </a:rPr>
              <a:t> = 2nd</a:t>
            </a: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8458200" y="5943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11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619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Simple QED – Bare atoms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477000"/>
            <a:ext cx="67056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/>
          </a:p>
        </p:txBody>
      </p:sp>
      <p:pic>
        <p:nvPicPr>
          <p:cNvPr id="1026" name="Picture 2" descr="C:\Users\Acer\Documents\2018\BREMEN\3.5 keVXr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1143001"/>
            <a:ext cx="4191000" cy="300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43434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Perseus 3.5 keV X-rays </a:t>
            </a:r>
            <a:r>
              <a:rPr lang="en-US" sz="2400" dirty="0" smtClean="0"/>
              <a:t>from </a:t>
            </a:r>
            <a:r>
              <a:rPr lang="en-US" sz="2400" dirty="0" smtClean="0">
                <a:solidFill>
                  <a:schemeClr val="tx2"/>
                </a:solidFill>
              </a:rPr>
              <a:t>Dark Matter ? </a:t>
            </a:r>
          </a:p>
          <a:p>
            <a:pPr algn="ctr"/>
            <a:endParaRPr lang="en-US" sz="800" dirty="0" smtClean="0">
              <a:solidFill>
                <a:schemeClr val="tx2"/>
              </a:solidFill>
            </a:endParaRPr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No</a:t>
            </a:r>
            <a:r>
              <a:rPr lang="en-US" sz="2400" dirty="0"/>
              <a:t> known X-ray line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/>
              <a:t>Cosmic dust </a:t>
            </a:r>
            <a:r>
              <a:rPr lang="en-US" sz="2400" dirty="0" smtClean="0">
                <a:solidFill>
                  <a:schemeClr val="tx2"/>
                </a:solidFill>
              </a:rPr>
              <a:t>NPs + Q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 fragment  atoms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Simple QED </a:t>
            </a:r>
            <a:r>
              <a:rPr lang="en-US" sz="2400" dirty="0" smtClean="0"/>
              <a:t>of bare </a:t>
            </a:r>
            <a:r>
              <a:rPr lang="en-US" sz="2400" dirty="0" smtClean="0">
                <a:solidFill>
                  <a:schemeClr val="tx2"/>
                </a:solidFill>
              </a:rPr>
              <a:t>sulfur atoms: </a:t>
            </a:r>
            <a:r>
              <a:rPr lang="en-US" sz="2400" dirty="0" smtClean="0"/>
              <a:t>  </a:t>
            </a:r>
            <a:r>
              <a:rPr lang="en-US" sz="2400" dirty="0"/>
              <a:t>R</a:t>
            </a:r>
            <a:r>
              <a:rPr lang="en-US" sz="2400" dirty="0" smtClean="0"/>
              <a:t> = 88 pm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3.5 keV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7776" y="2273902"/>
            <a:ext cx="984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  <a:sym typeface="Symbol" pitchFamily="18" charset="2"/>
              </a:rPr>
              <a:t> = 2nd</a:t>
            </a: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8458200" y="5943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12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808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dirty="0"/>
              <a:t>Simple QED: A quantum state without electron energy levels?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61722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Bremen Workshop on Light Scattering 2018, Bremen, March 19 - 20, 2018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381000" y="2650391"/>
            <a:ext cx="86106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 </a:t>
            </a:r>
          </a:p>
          <a:p>
            <a:pPr algn="ctr"/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>
                <a:solidFill>
                  <a:schemeClr val="tx2"/>
                </a:solidFill>
              </a:rPr>
              <a:t>simple QED </a:t>
            </a:r>
            <a:r>
              <a:rPr lang="en-US" sz="2400" dirty="0"/>
              <a:t>transition from the ground </a:t>
            </a:r>
            <a:r>
              <a:rPr lang="en-US" sz="2400" dirty="0" smtClean="0"/>
              <a:t>to </a:t>
            </a:r>
            <a:r>
              <a:rPr lang="en-US" sz="2400" dirty="0" smtClean="0">
                <a:solidFill>
                  <a:schemeClr val="tx2"/>
                </a:solidFill>
              </a:rPr>
              <a:t>higher state </a:t>
            </a:r>
            <a:r>
              <a:rPr lang="en-US" sz="2400" dirty="0" smtClean="0"/>
              <a:t>is </a:t>
            </a:r>
            <a:r>
              <a:rPr lang="en-US" sz="2400" dirty="0"/>
              <a:t>created </a:t>
            </a:r>
            <a:r>
              <a:rPr lang="en-US" sz="2400" dirty="0" smtClean="0"/>
              <a:t>from </a:t>
            </a:r>
            <a:r>
              <a:rPr lang="en-US" sz="2400" dirty="0" smtClean="0">
                <a:solidFill>
                  <a:schemeClr val="tx2"/>
                </a:solidFill>
              </a:rPr>
              <a:t>heat </a:t>
            </a:r>
            <a:r>
              <a:rPr lang="en-US" sz="2400" dirty="0" smtClean="0"/>
              <a:t>and </a:t>
            </a:r>
            <a:r>
              <a:rPr lang="en-US" sz="2400" dirty="0">
                <a:solidFill>
                  <a:schemeClr val="tx2"/>
                </a:solidFill>
              </a:rPr>
              <a:t>depends </a:t>
            </a:r>
            <a:r>
              <a:rPr lang="en-US" sz="2400" dirty="0"/>
              <a:t>only on the</a:t>
            </a:r>
            <a:r>
              <a:rPr lang="en-US" sz="2400" dirty="0">
                <a:solidFill>
                  <a:schemeClr val="tx2"/>
                </a:solidFill>
              </a:rPr>
              <a:t> dimensions </a:t>
            </a:r>
            <a:r>
              <a:rPr lang="en-US" sz="2400" dirty="0"/>
              <a:t>of </a:t>
            </a:r>
            <a:r>
              <a:rPr lang="en-US" sz="2400" dirty="0" smtClean="0"/>
              <a:t>the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nanostructure </a:t>
            </a:r>
            <a:r>
              <a:rPr lang="en-US" sz="2400" dirty="0"/>
              <a:t>that </a:t>
            </a:r>
            <a:r>
              <a:rPr lang="en-US" sz="2400" dirty="0" smtClean="0"/>
              <a:t>defines </a:t>
            </a:r>
            <a:r>
              <a:rPr lang="en-US" sz="2400" dirty="0"/>
              <a:t>the </a:t>
            </a:r>
            <a:r>
              <a:rPr lang="en-US" sz="2400" dirty="0" smtClean="0">
                <a:solidFill>
                  <a:schemeClr val="tx2"/>
                </a:solidFill>
              </a:rPr>
              <a:t>EM energy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en-US" sz="2400" dirty="0" smtClean="0"/>
              <a:t>                         the </a:t>
            </a:r>
            <a:r>
              <a:rPr lang="en-US" sz="2400" dirty="0" smtClean="0">
                <a:solidFill>
                  <a:schemeClr val="tx2"/>
                </a:solidFill>
              </a:rPr>
              <a:t>standing </a:t>
            </a:r>
            <a:r>
              <a:rPr lang="en-US" sz="2400" dirty="0" smtClean="0">
                <a:solidFill>
                  <a:schemeClr val="tx2"/>
                </a:solidFill>
              </a:rPr>
              <a:t>photon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Once the </a:t>
            </a:r>
            <a:r>
              <a:rPr lang="en-US" sz="2400" dirty="0" smtClean="0">
                <a:solidFill>
                  <a:schemeClr val="tx2"/>
                </a:solidFill>
              </a:rPr>
              <a:t>heat </a:t>
            </a:r>
            <a:r>
              <a:rPr lang="en-US" sz="2400" dirty="0" smtClean="0"/>
              <a:t>is </a:t>
            </a:r>
            <a:r>
              <a:rPr lang="en-US" sz="2400" dirty="0" smtClean="0">
                <a:solidFill>
                  <a:schemeClr val="tx2"/>
                </a:solidFill>
              </a:rPr>
              <a:t>used up </a:t>
            </a:r>
            <a:r>
              <a:rPr lang="en-US" sz="2400" dirty="0" smtClean="0"/>
              <a:t>in creating the </a:t>
            </a:r>
            <a:r>
              <a:rPr lang="en-US" sz="2400" dirty="0"/>
              <a:t>standing </a:t>
            </a:r>
            <a:r>
              <a:rPr lang="en-US" sz="2400" dirty="0" smtClean="0"/>
              <a:t>photon, the </a:t>
            </a:r>
            <a:r>
              <a:rPr lang="en-US" sz="2400" dirty="0" smtClean="0">
                <a:solidFill>
                  <a:schemeClr val="tx2"/>
                </a:solidFill>
              </a:rPr>
              <a:t>EM confinement </a:t>
            </a:r>
            <a:r>
              <a:rPr lang="en-US" sz="2400" dirty="0" smtClean="0"/>
              <a:t>vanishes and the  </a:t>
            </a:r>
            <a:r>
              <a:rPr lang="en-US" sz="2400" dirty="0" smtClean="0">
                <a:solidFill>
                  <a:schemeClr val="tx2"/>
                </a:solidFill>
              </a:rPr>
              <a:t>photon is emitted</a:t>
            </a:r>
            <a:r>
              <a:rPr lang="en-US" sz="2400" dirty="0" smtClean="0"/>
              <a:t>. </a:t>
            </a:r>
          </a:p>
          <a:p>
            <a:pPr algn="ctr"/>
            <a:endParaRPr lang="en-US" sz="800" dirty="0">
              <a:sym typeface="Symbol"/>
            </a:endParaRPr>
          </a:p>
          <a:p>
            <a:pPr algn="ctr"/>
            <a:r>
              <a:rPr lang="en-US" sz="2400" dirty="0" smtClean="0">
                <a:solidFill>
                  <a:schemeClr val="tx2"/>
                </a:solidFill>
                <a:sym typeface="Symbol"/>
              </a:rPr>
              <a:t>No electron energy levels !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305800" y="5943600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err="1" smtClean="0">
                <a:ea typeface="新細明體" pitchFamily="18" charset="-120"/>
              </a:rPr>
              <a:t>12a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967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571" y="838200"/>
            <a:ext cx="7772400" cy="1143000"/>
          </a:xfrm>
        </p:spPr>
        <p:txBody>
          <a:bodyPr/>
          <a:lstStyle/>
          <a:p>
            <a:r>
              <a:rPr lang="en-US" dirty="0" smtClean="0"/>
              <a:t>Validity of FDT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02229" y="6477000"/>
            <a:ext cx="6193971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Bremen Workshop on Light Scattering 2018, Bremen, March 19 - 20, 2018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2307771" y="24384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Casimir Force</a:t>
            </a:r>
          </a:p>
          <a:p>
            <a:pPr algn="ctr"/>
            <a:endParaRPr lang="en-US" sz="2400" dirty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Transformative Optics</a:t>
            </a:r>
          </a:p>
          <a:p>
            <a:pPr algn="ctr"/>
            <a:endParaRPr lang="en-US" sz="2400" dirty="0" smtClean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Near field Heat Transfer</a:t>
            </a:r>
          </a:p>
          <a:p>
            <a:pPr algn="ctr"/>
            <a:endParaRPr lang="en-US" sz="2400" dirty="0" smtClean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Maxwell Solutions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5943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13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206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457" y="0"/>
            <a:ext cx="7772400" cy="1143000"/>
          </a:xfrm>
        </p:spPr>
        <p:txBody>
          <a:bodyPr/>
          <a:lstStyle/>
          <a:p>
            <a:r>
              <a:rPr lang="en-US" dirty="0" smtClean="0"/>
              <a:t>Casimir Force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71600" y="6477000"/>
            <a:ext cx="6248400" cy="4572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Bremen Workshop on Light Scattering 2018, Bremen, March 19 - 20, 2018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399143" y="3048000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Casimir used </a:t>
            </a:r>
            <a:r>
              <a:rPr lang="en-US" sz="2400" dirty="0" smtClean="0">
                <a:solidFill>
                  <a:schemeClr val="tx2"/>
                </a:solidFill>
              </a:rPr>
              <a:t>ZPE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chemeClr val="tx2"/>
                </a:solidFill>
              </a:rPr>
              <a:t>not the FDT</a:t>
            </a:r>
            <a:r>
              <a:rPr lang="en-US" sz="2400" dirty="0" smtClean="0"/>
              <a:t> for thermal fluctuations, but if </a:t>
            </a:r>
            <a:r>
              <a:rPr lang="en-US" sz="2400" dirty="0" smtClean="0">
                <a:solidFill>
                  <a:schemeClr val="tx2"/>
                </a:solidFill>
              </a:rPr>
              <a:t>ZPE is not physical</a:t>
            </a:r>
            <a:r>
              <a:rPr lang="en-US" sz="2400" dirty="0" smtClean="0"/>
              <a:t>, the </a:t>
            </a:r>
            <a:r>
              <a:rPr lang="en-US" sz="2400" dirty="0" smtClean="0">
                <a:solidFill>
                  <a:schemeClr val="tx2"/>
                </a:solidFill>
              </a:rPr>
              <a:t>Casimir force does not exist</a:t>
            </a:r>
            <a:r>
              <a:rPr lang="en-US" sz="2400" dirty="0"/>
              <a:t>?</a:t>
            </a:r>
            <a:endParaRPr lang="en-US" sz="2400" dirty="0" smtClean="0"/>
          </a:p>
          <a:p>
            <a:endParaRPr lang="en-US" sz="800" dirty="0" smtClean="0"/>
          </a:p>
          <a:p>
            <a:r>
              <a:rPr lang="en-US" sz="2400" dirty="0" smtClean="0"/>
              <a:t>Jacobson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General relativity </a:t>
            </a:r>
            <a:r>
              <a:rPr lang="en-US" sz="2400" dirty="0" smtClean="0">
                <a:sym typeface="Symbol"/>
              </a:rPr>
              <a:t>derived from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thermodynamics</a:t>
            </a:r>
          </a:p>
          <a:p>
            <a:endParaRPr lang="en-US" sz="800" dirty="0">
              <a:solidFill>
                <a:schemeClr val="tx2"/>
              </a:solidFill>
              <a:sym typeface="Symbol"/>
            </a:endParaRPr>
          </a:p>
          <a:p>
            <a:pPr algn="ctr"/>
            <a:r>
              <a:rPr lang="en-US" sz="2400" dirty="0">
                <a:sym typeface="Symbol"/>
              </a:rPr>
              <a:t>T</a:t>
            </a:r>
            <a:r>
              <a:rPr lang="en-US" sz="2400" dirty="0" smtClean="0">
                <a:sym typeface="Symbol"/>
              </a:rPr>
              <a:t>herefore</a:t>
            </a:r>
            <a:endParaRPr lang="en-US" sz="2400" dirty="0" smtClean="0"/>
          </a:p>
          <a:p>
            <a:endParaRPr lang="en-US" sz="8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QM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invalidates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Casimir force</a:t>
            </a:r>
            <a:r>
              <a:rPr lang="en-US" sz="2400" dirty="0" smtClean="0"/>
              <a:t> as </a:t>
            </a:r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</a:rPr>
              <a:t>atoms</a:t>
            </a:r>
            <a:r>
              <a:rPr lang="en-US" sz="2400" dirty="0"/>
              <a:t> in the gap </a:t>
            </a:r>
            <a:r>
              <a:rPr lang="en-US" sz="2400" dirty="0" smtClean="0"/>
              <a:t>  surfaces are </a:t>
            </a:r>
            <a:r>
              <a:rPr lang="en-US" sz="2400" dirty="0">
                <a:solidFill>
                  <a:schemeClr val="tx2"/>
                </a:solidFill>
              </a:rPr>
              <a:t>precluded</a:t>
            </a:r>
            <a:r>
              <a:rPr lang="en-US" sz="2400" dirty="0"/>
              <a:t> from </a:t>
            </a:r>
            <a:r>
              <a:rPr lang="en-US" sz="2400" dirty="0">
                <a:solidFill>
                  <a:schemeClr val="tx2"/>
                </a:solidFill>
              </a:rPr>
              <a:t>thermal </a:t>
            </a:r>
            <a:r>
              <a:rPr lang="en-US" sz="2400" dirty="0" smtClean="0">
                <a:solidFill>
                  <a:schemeClr val="tx2"/>
                </a:solidFill>
              </a:rPr>
              <a:t>fluctuations</a:t>
            </a:r>
            <a:r>
              <a:rPr lang="en-US" sz="24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62857" y="2038529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srgbClr val="FFFFFF"/>
                </a:solidFill>
              </a:rPr>
              <a:t>In 2017, “The </a:t>
            </a:r>
            <a:r>
              <a:rPr lang="en-US" sz="2400" dirty="0">
                <a:solidFill>
                  <a:schemeClr val="tx2"/>
                </a:solidFill>
              </a:rPr>
              <a:t>existence</a:t>
            </a:r>
            <a:r>
              <a:rPr lang="en-US" sz="2400" dirty="0">
                <a:solidFill>
                  <a:srgbClr val="FFFFFF"/>
                </a:solidFill>
              </a:rPr>
              <a:t> of this force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rgbClr val="FFFFFF"/>
                </a:solidFill>
              </a:rPr>
              <a:t>is </a:t>
            </a:r>
            <a:r>
              <a:rPr lang="en-US" sz="2400" dirty="0">
                <a:solidFill>
                  <a:srgbClr val="FFFFFF"/>
                </a:solidFill>
              </a:rPr>
              <a:t>one of the few direct </a:t>
            </a:r>
            <a:r>
              <a:rPr lang="en-US" sz="2400" dirty="0">
                <a:solidFill>
                  <a:schemeClr val="tx2"/>
                </a:solidFill>
              </a:rPr>
              <a:t>macroscopic</a:t>
            </a:r>
            <a:r>
              <a:rPr lang="en-US" sz="2400" dirty="0">
                <a:solidFill>
                  <a:srgbClr val="FFFFFF"/>
                </a:solidFill>
              </a:rPr>
              <a:t> manifestations of </a:t>
            </a:r>
            <a:r>
              <a:rPr lang="en-US" sz="2400" dirty="0">
                <a:solidFill>
                  <a:schemeClr val="tx2"/>
                </a:solidFill>
              </a:rPr>
              <a:t>quantum </a:t>
            </a:r>
            <a:r>
              <a:rPr lang="en-US" sz="2400" dirty="0" smtClean="0">
                <a:solidFill>
                  <a:schemeClr val="tx2"/>
                </a:solidFill>
              </a:rPr>
              <a:t>mechanics</a:t>
            </a:r>
            <a:r>
              <a:rPr lang="en-US" sz="2400" dirty="0" smtClean="0">
                <a:solidFill>
                  <a:srgbClr val="FFFFFF"/>
                </a:solidFill>
              </a:rPr>
              <a:t>” </a:t>
            </a:r>
            <a:r>
              <a:rPr lang="en-US" sz="2400" dirty="0" smtClean="0">
                <a:solidFill>
                  <a:schemeClr val="tx2"/>
                </a:solidFill>
              </a:rPr>
              <a:t>*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7599" y="5867399"/>
            <a:ext cx="68834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*A</a:t>
            </a:r>
            <a:r>
              <a:rPr lang="en-US" sz="1600" dirty="0">
                <a:solidFill>
                  <a:schemeClr val="tx2"/>
                </a:solidFill>
              </a:rPr>
              <a:t>. I. </a:t>
            </a:r>
            <a:r>
              <a:rPr lang="en-US" sz="1600" dirty="0" err="1">
                <a:solidFill>
                  <a:schemeClr val="tx2"/>
                </a:solidFill>
              </a:rPr>
              <a:t>Volokitin</a:t>
            </a:r>
            <a:r>
              <a:rPr lang="en-US" sz="1600" dirty="0">
                <a:solidFill>
                  <a:schemeClr val="tx2"/>
                </a:solidFill>
              </a:rPr>
              <a:t> ,</a:t>
            </a:r>
            <a:r>
              <a:rPr lang="en-US" sz="1600" dirty="0" smtClean="0">
                <a:solidFill>
                  <a:schemeClr val="tx2"/>
                </a:solidFill>
              </a:rPr>
              <a:t>  </a:t>
            </a:r>
            <a:r>
              <a:rPr lang="en-US" sz="1600" i="1" dirty="0">
                <a:solidFill>
                  <a:schemeClr val="tx2"/>
                </a:solidFill>
              </a:rPr>
              <a:t>Electromagnetic Fluctuations at the </a:t>
            </a:r>
            <a:r>
              <a:rPr lang="en-US" sz="1600" i="1" dirty="0" smtClean="0">
                <a:solidFill>
                  <a:schemeClr val="tx2"/>
                </a:solidFill>
              </a:rPr>
              <a:t>Nanoscale, 2017</a:t>
            </a:r>
            <a:r>
              <a:rPr lang="en-US" sz="1600" dirty="0" smtClean="0">
                <a:solidFill>
                  <a:schemeClr val="tx2"/>
                </a:solidFill>
              </a:rPr>
              <a:t>. 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1457" y="8382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In 1948, Casimir predicted  </a:t>
            </a:r>
            <a:r>
              <a:rPr lang="en-US" sz="2400" dirty="0" smtClean="0">
                <a:solidFill>
                  <a:schemeClr val="tx2"/>
                </a:solidFill>
              </a:rPr>
              <a:t>two macroscopic  </a:t>
            </a:r>
            <a:r>
              <a:rPr lang="en-US" sz="2400" dirty="0" smtClean="0"/>
              <a:t>non-magnetic bodies with </a:t>
            </a:r>
            <a:r>
              <a:rPr lang="en-US" sz="2400" dirty="0" smtClean="0">
                <a:solidFill>
                  <a:schemeClr val="tx2"/>
                </a:solidFill>
              </a:rPr>
              <a:t>no net electrical charge</a:t>
            </a:r>
            <a:r>
              <a:rPr lang="en-US" sz="2400" dirty="0" smtClean="0"/>
              <a:t> can experience an  </a:t>
            </a:r>
            <a:r>
              <a:rPr lang="en-US" sz="2400" dirty="0" smtClean="0">
                <a:solidFill>
                  <a:schemeClr val="tx2"/>
                </a:solidFill>
              </a:rPr>
              <a:t>attractive force </a:t>
            </a:r>
            <a:r>
              <a:rPr lang="en-US" sz="2400" dirty="0" smtClean="0"/>
              <a:t>much </a:t>
            </a:r>
            <a:r>
              <a:rPr lang="en-US" sz="2400" dirty="0" smtClean="0">
                <a:solidFill>
                  <a:schemeClr val="tx2"/>
                </a:solidFill>
              </a:rPr>
              <a:t>stronger than gravity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8458200" y="5943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14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68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Transformative Optics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6248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Bremen Workshop on Light Scattering 2018, Bremen, March 19 - 20, 2018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14514" y="2057400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Transformative </a:t>
            </a:r>
            <a:r>
              <a:rPr lang="en-US" sz="2400" dirty="0" smtClean="0">
                <a:solidFill>
                  <a:schemeClr val="tx2"/>
                </a:solidFill>
              </a:rPr>
              <a:t>Optics* </a:t>
            </a:r>
            <a:r>
              <a:rPr lang="en-US" sz="2400" dirty="0" smtClean="0"/>
              <a:t> theory relies </a:t>
            </a:r>
            <a:r>
              <a:rPr lang="en-US" sz="2400" dirty="0"/>
              <a:t>on </a:t>
            </a:r>
            <a:r>
              <a:rPr lang="en-US" sz="2400" dirty="0">
                <a:solidFill>
                  <a:schemeClr val="tx2"/>
                </a:solidFill>
              </a:rPr>
              <a:t>evanescent waves </a:t>
            </a:r>
            <a:r>
              <a:rPr lang="en-US" sz="2400" dirty="0"/>
              <a:t>in </a:t>
            </a:r>
            <a:r>
              <a:rPr lang="en-US" sz="2400" dirty="0">
                <a:solidFill>
                  <a:schemeClr val="tx2"/>
                </a:solidFill>
              </a:rPr>
              <a:t>meta-materials </a:t>
            </a:r>
            <a:r>
              <a:rPr lang="en-US" sz="2400" dirty="0"/>
              <a:t>having negative permittivity in contact with a </a:t>
            </a:r>
            <a:r>
              <a:rPr lang="en-US" sz="2400" dirty="0">
                <a:solidFill>
                  <a:schemeClr val="tx2"/>
                </a:solidFill>
              </a:rPr>
              <a:t>dielectric</a:t>
            </a:r>
            <a:r>
              <a:rPr lang="en-US" sz="2400" dirty="0"/>
              <a:t> with a permittivity of equal and positive </a:t>
            </a:r>
            <a:r>
              <a:rPr lang="en-US" sz="2400" dirty="0" smtClean="0"/>
              <a:t>sign,</a:t>
            </a:r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 but</a:t>
            </a:r>
            <a:endParaRPr lang="en-US" sz="2400" dirty="0"/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cannot </a:t>
            </a:r>
            <a:r>
              <a:rPr lang="en-US" sz="2400" dirty="0"/>
              <a:t>explain the enhanced image quality of a </a:t>
            </a:r>
            <a:r>
              <a:rPr lang="en-US" sz="2400" dirty="0">
                <a:solidFill>
                  <a:schemeClr val="tx2"/>
                </a:solidFill>
              </a:rPr>
              <a:t>silver superlens </a:t>
            </a:r>
            <a:r>
              <a:rPr lang="en-US" sz="2400" dirty="0"/>
              <a:t>not only </a:t>
            </a:r>
            <a:r>
              <a:rPr lang="en-US" sz="2400" dirty="0">
                <a:solidFill>
                  <a:schemeClr val="tx2"/>
                </a:solidFill>
              </a:rPr>
              <a:t>because matched permittivity</a:t>
            </a:r>
            <a:r>
              <a:rPr lang="en-US" sz="2400" dirty="0"/>
              <a:t> is not required but because </a:t>
            </a:r>
            <a:r>
              <a:rPr lang="en-US" sz="2400" dirty="0">
                <a:solidFill>
                  <a:schemeClr val="tx2"/>
                </a:solidFill>
              </a:rPr>
              <a:t>evanescent waves cannot </a:t>
            </a:r>
            <a:r>
              <a:rPr lang="en-US" sz="2400" dirty="0" smtClean="0">
                <a:solidFill>
                  <a:schemeClr val="tx2"/>
                </a:solidFill>
              </a:rPr>
              <a:t>exist </a:t>
            </a:r>
            <a:r>
              <a:rPr lang="en-US" sz="2400" dirty="0" smtClean="0"/>
              <a:t>in </a:t>
            </a:r>
            <a:r>
              <a:rPr lang="en-US" sz="2400" dirty="0"/>
              <a:t>nanoscale </a:t>
            </a:r>
            <a:r>
              <a:rPr lang="en-US" sz="2400" dirty="0" smtClean="0"/>
              <a:t>films</a:t>
            </a:r>
            <a:r>
              <a:rPr lang="en-US" sz="2400" dirty="0"/>
              <a:t>.  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828800" y="5791200"/>
            <a:ext cx="5943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 smtClean="0">
                <a:solidFill>
                  <a:schemeClr val="tx2"/>
                </a:solidFill>
              </a:rPr>
              <a:t>*J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  <a:r>
              <a:rPr lang="en-US" sz="1600" dirty="0" smtClean="0">
                <a:solidFill>
                  <a:schemeClr val="tx2"/>
                </a:solidFill>
              </a:rPr>
              <a:t>Pendry, </a:t>
            </a:r>
            <a:r>
              <a:rPr lang="en-US" sz="1600" dirty="0">
                <a:solidFill>
                  <a:schemeClr val="tx2"/>
                </a:solidFill>
              </a:rPr>
              <a:t>Controlling Light on the </a:t>
            </a:r>
            <a:r>
              <a:rPr lang="en-US" sz="1600" dirty="0" smtClean="0">
                <a:solidFill>
                  <a:schemeClr val="tx2"/>
                </a:solidFill>
              </a:rPr>
              <a:t>Nanoscale, 2014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8458200" y="5943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15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297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254705"/>
            <a:ext cx="7772400" cy="134760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Near-Field Heat Transfer 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76400" y="64770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16</a:t>
            </a:r>
            <a:endParaRPr lang="en-US" altLang="zh-TW" sz="2800" b="1" dirty="0">
              <a:ea typeface="新細明體" pitchFamily="18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900059"/>
            <a:ext cx="79248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8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Based on </a:t>
            </a:r>
            <a:r>
              <a:rPr lang="en-US" sz="2400" dirty="0" smtClean="0">
                <a:solidFill>
                  <a:schemeClr val="tx2"/>
                </a:solidFill>
              </a:rPr>
              <a:t>classical physics</a:t>
            </a:r>
            <a:r>
              <a:rPr lang="en-US" sz="2400" dirty="0" smtClean="0"/>
              <a:t>, surface temperatures </a:t>
            </a:r>
            <a:r>
              <a:rPr lang="en-US" sz="2400" dirty="0" smtClean="0">
                <a:solidFill>
                  <a:schemeClr val="tx2"/>
                </a:solidFill>
              </a:rPr>
              <a:t>do not change</a:t>
            </a:r>
            <a:r>
              <a:rPr lang="en-US" sz="2400" dirty="0" smtClean="0"/>
              <a:t> as the gap</a:t>
            </a:r>
            <a:r>
              <a:rPr lang="en-US" sz="2400" dirty="0" smtClean="0">
                <a:solidFill>
                  <a:schemeClr val="tx2"/>
                </a:solidFill>
              </a:rPr>
              <a:t> d </a:t>
            </a:r>
            <a:r>
              <a:rPr lang="en-US" sz="2400" dirty="0" smtClean="0"/>
              <a:t>vanishes,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Q 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is</a:t>
            </a:r>
            <a:r>
              <a:rPr lang="en-US" sz="2400" dirty="0" smtClean="0">
                <a:solidFill>
                  <a:schemeClr val="tx2"/>
                </a:solidFill>
              </a:rPr>
              <a:t> enhanced ?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QM differs </a:t>
            </a:r>
            <a:r>
              <a:rPr lang="en-US" sz="2400" dirty="0" smtClean="0"/>
              <a:t>as temperatures cannot fluctuate as atoms in the surfaces have vanishing heat capacity</a:t>
            </a:r>
            <a:r>
              <a:rPr lang="en-US" sz="2400" dirty="0" smtClean="0">
                <a:sym typeface="Symbol"/>
              </a:rPr>
              <a:t> </a:t>
            </a:r>
          </a:p>
          <a:p>
            <a:pPr algn="ctr"/>
            <a:r>
              <a:rPr lang="en-US" sz="2400" dirty="0" smtClean="0">
                <a:sym typeface="Symbol"/>
              </a:rPr>
              <a:t> </a:t>
            </a:r>
            <a:endParaRPr lang="en-US" sz="2400" dirty="0" smtClean="0">
              <a:solidFill>
                <a:schemeClr val="tx2"/>
              </a:solidFill>
              <a:sym typeface="Symbol"/>
            </a:endParaRPr>
          </a:p>
          <a:p>
            <a:pPr algn="ctr"/>
            <a:r>
              <a:rPr lang="en-US" sz="2400" dirty="0" smtClean="0">
                <a:sym typeface="Symbol"/>
              </a:rPr>
              <a:t>By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QM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smtClean="0"/>
              <a:t>near field heat transfer is </a:t>
            </a:r>
            <a:r>
              <a:rPr lang="en-US" sz="2400" dirty="0" smtClean="0">
                <a:solidFill>
                  <a:schemeClr val="tx2"/>
                </a:solidFill>
              </a:rPr>
              <a:t>not enhanced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1100" y="497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noFill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122714" y="2114550"/>
            <a:ext cx="5448300" cy="1009650"/>
            <a:chOff x="2057400" y="2419350"/>
            <a:chExt cx="5448300" cy="1009650"/>
          </a:xfrm>
        </p:grpSpPr>
        <p:sp>
          <p:nvSpPr>
            <p:cNvPr id="31" name="TextBox 30"/>
            <p:cNvSpPr txBox="1"/>
            <p:nvPr/>
          </p:nvSpPr>
          <p:spPr>
            <a:xfrm>
              <a:off x="2057400" y="2542461"/>
              <a:ext cx="2895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T</a:t>
              </a:r>
              <a:r>
                <a:rPr lang="en-US" dirty="0" err="1" smtClean="0"/>
                <a:t>hot</a:t>
              </a:r>
              <a:r>
                <a:rPr lang="en-US" dirty="0" smtClean="0"/>
                <a:t>  &gt;</a:t>
              </a:r>
              <a:r>
                <a:rPr lang="en-US" sz="3200" dirty="0" smtClean="0"/>
                <a:t> </a:t>
              </a:r>
              <a:r>
                <a:rPr lang="en-US" sz="2400" dirty="0" err="1" smtClean="0"/>
                <a:t>T</a:t>
              </a:r>
              <a:r>
                <a:rPr lang="en-US" dirty="0" err="1" smtClean="0"/>
                <a:t>cold</a:t>
              </a:r>
              <a:r>
                <a:rPr lang="en-US" dirty="0"/>
                <a:t> </a:t>
              </a:r>
              <a:r>
                <a:rPr lang="en-US" dirty="0" smtClean="0"/>
                <a:t>        </a:t>
              </a:r>
              <a:r>
                <a:rPr lang="en-US" sz="2400" dirty="0" smtClean="0">
                  <a:solidFill>
                    <a:schemeClr val="tx2"/>
                  </a:solidFill>
                </a:rPr>
                <a:t>Q</a:t>
              </a:r>
              <a:r>
                <a:rPr lang="en-US" dirty="0" smtClean="0">
                  <a:solidFill>
                    <a:schemeClr val="tx2"/>
                  </a:solidFill>
                </a:rPr>
                <a:t> </a:t>
              </a:r>
              <a:r>
                <a:rPr lang="en-US" dirty="0" smtClean="0">
                  <a:solidFill>
                    <a:schemeClr val="tx2"/>
                  </a:solidFill>
                  <a:sym typeface="Symbol"/>
                </a:rPr>
                <a:t></a:t>
              </a:r>
              <a:endParaRPr lang="en-US" dirty="0" smtClean="0">
                <a:solidFill>
                  <a:schemeClr val="tx2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4819650" y="2419350"/>
              <a:ext cx="2686050" cy="1009650"/>
              <a:chOff x="4629150" y="2419350"/>
              <a:chExt cx="2686050" cy="1009650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4629150" y="2419350"/>
                <a:ext cx="1066800" cy="36933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/>
                    </a:solidFill>
                  </a:rPr>
                  <a:t>     Hot</a:t>
                </a:r>
                <a:endParaRPr lang="en-US" dirty="0">
                  <a:noFill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648200" y="3059668"/>
                <a:ext cx="1066800" cy="36933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/>
                    </a:solidFill>
                  </a:rPr>
                  <a:t>   Cold</a:t>
                </a:r>
                <a:endParaRPr lang="en-US" dirty="0">
                  <a:noFill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657850" y="2788682"/>
                <a:ext cx="165735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/>
                    </a:solidFill>
                  </a:rPr>
                  <a:t>     d &lt; 100 nm</a:t>
                </a:r>
                <a:endParaRPr lang="en-US" dirty="0">
                  <a:noFill/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361950" y="1248229"/>
            <a:ext cx="8001000" cy="5001485"/>
            <a:chOff x="457200" y="1283553"/>
            <a:chExt cx="8001000" cy="5001485"/>
          </a:xfrm>
        </p:grpSpPr>
        <p:sp>
          <p:nvSpPr>
            <p:cNvPr id="7" name="Rectangle 6"/>
            <p:cNvSpPr/>
            <p:nvPr/>
          </p:nvSpPr>
          <p:spPr>
            <a:xfrm>
              <a:off x="933450" y="5423264"/>
              <a:ext cx="7429500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dirty="0">
                <a:solidFill>
                  <a:schemeClr val="tx2"/>
                </a:solidFill>
              </a:endParaRPr>
            </a:p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*C</a:t>
              </a:r>
              <a:r>
                <a:rPr lang="en-US" sz="1600" dirty="0" smtClean="0">
                  <a:solidFill>
                    <a:schemeClr val="tx2"/>
                  </a:solidFill>
                </a:rPr>
                <a:t>. L. Tien</a:t>
              </a:r>
              <a:r>
                <a:rPr lang="en-US" sz="1600" dirty="0">
                  <a:solidFill>
                    <a:schemeClr val="tx2"/>
                  </a:solidFill>
                </a:rPr>
                <a:t>, “Effect of Small spacings on radiative heat transfer </a:t>
              </a:r>
              <a:r>
                <a:rPr lang="en-US" sz="1600" dirty="0" smtClean="0">
                  <a:solidFill>
                    <a:schemeClr val="tx2"/>
                  </a:solidFill>
                </a:rPr>
                <a:t>                 between </a:t>
              </a:r>
              <a:r>
                <a:rPr lang="en-US" sz="1600" dirty="0">
                  <a:solidFill>
                    <a:schemeClr val="tx2"/>
                  </a:solidFill>
                </a:rPr>
                <a:t>Two Dielectrics,” , ASME Trans., 1967.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200" y="1283553"/>
              <a:ext cx="8001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2"/>
                  </a:solidFill>
                </a:rPr>
                <a:t>Near-field</a:t>
              </a:r>
              <a:r>
                <a:rPr lang="en-US" sz="2400" dirty="0"/>
                <a:t> heat transfer</a:t>
              </a:r>
              <a:r>
                <a:rPr lang="en-US" sz="2400" dirty="0">
                  <a:solidFill>
                    <a:schemeClr val="tx2"/>
                  </a:solidFill>
                </a:rPr>
                <a:t>*</a:t>
              </a:r>
              <a:r>
                <a:rPr lang="en-US" sz="2400" dirty="0"/>
                <a:t> began </a:t>
              </a:r>
              <a:r>
                <a:rPr lang="en-US" sz="2400" dirty="0">
                  <a:solidFill>
                    <a:schemeClr val="tx2"/>
                  </a:solidFill>
                </a:rPr>
                <a:t>50 years ago </a:t>
              </a:r>
              <a:r>
                <a:rPr lang="en-US" sz="2400" dirty="0"/>
                <a:t>on the conjecture </a:t>
              </a:r>
              <a:r>
                <a:rPr lang="en-US" sz="2400" dirty="0">
                  <a:solidFill>
                    <a:schemeClr val="tx2"/>
                  </a:solidFill>
                </a:rPr>
                <a:t>BB</a:t>
              </a:r>
              <a:r>
                <a:rPr lang="en-US" sz="2400" dirty="0"/>
                <a:t> heat </a:t>
              </a:r>
              <a:r>
                <a:rPr lang="en-US" sz="2400" dirty="0">
                  <a:solidFill>
                    <a:schemeClr val="tx2"/>
                  </a:solidFill>
                </a:rPr>
                <a:t>Q</a:t>
              </a:r>
              <a:r>
                <a:rPr lang="en-US" sz="2400" dirty="0"/>
                <a:t> is greatest at </a:t>
              </a:r>
              <a:r>
                <a:rPr lang="en-US" sz="2400" dirty="0">
                  <a:solidFill>
                    <a:schemeClr val="tx2"/>
                  </a:solidFill>
                </a:rPr>
                <a:t>zero spacing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740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371" y="228600"/>
            <a:ext cx="7772400" cy="990600"/>
          </a:xfrm>
        </p:spPr>
        <p:txBody>
          <a:bodyPr/>
          <a:lstStyle/>
          <a:p>
            <a:r>
              <a:rPr lang="en-US" dirty="0" smtClean="0"/>
              <a:t>Maxwell’s Solutions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47800" y="6477000"/>
            <a:ext cx="63246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Bremen Workshop on Light Scattering 2018, Bremen, March 19 - 20, 2018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624114" y="1578159"/>
            <a:ext cx="8229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>
                <a:solidFill>
                  <a:schemeClr val="tx2"/>
                </a:solidFill>
              </a:rPr>
              <a:t>QM </a:t>
            </a:r>
            <a:r>
              <a:rPr lang="en-US" sz="2000" dirty="0"/>
              <a:t>validity of the </a:t>
            </a:r>
            <a:r>
              <a:rPr lang="en-US" sz="2000" dirty="0">
                <a:solidFill>
                  <a:schemeClr val="tx2"/>
                </a:solidFill>
              </a:rPr>
              <a:t>FDT</a:t>
            </a:r>
            <a:r>
              <a:rPr lang="en-US" sz="2000" dirty="0"/>
              <a:t> in </a:t>
            </a:r>
            <a:r>
              <a:rPr lang="en-US" sz="2000" dirty="0" smtClean="0">
                <a:solidFill>
                  <a:schemeClr val="tx2"/>
                </a:solidFill>
              </a:rPr>
              <a:t>Maxwell’s solutions </a:t>
            </a:r>
            <a:r>
              <a:rPr lang="en-US" sz="2000" dirty="0" smtClean="0"/>
              <a:t>was questioned because of </a:t>
            </a:r>
            <a:r>
              <a:rPr lang="en-US" sz="2000" dirty="0" smtClean="0">
                <a:solidFill>
                  <a:schemeClr val="tx2"/>
                </a:solidFill>
              </a:rPr>
              <a:t>claims</a:t>
            </a:r>
            <a:r>
              <a:rPr lang="en-US" sz="2000" dirty="0" smtClean="0"/>
              <a:t> of </a:t>
            </a:r>
            <a:r>
              <a:rPr lang="en-US" sz="2000" dirty="0"/>
              <a:t>enhanced </a:t>
            </a:r>
            <a:r>
              <a:rPr lang="en-US" sz="2000" dirty="0">
                <a:solidFill>
                  <a:schemeClr val="tx2"/>
                </a:solidFill>
              </a:rPr>
              <a:t>heat transfer </a:t>
            </a:r>
            <a:r>
              <a:rPr lang="en-US" sz="2000" dirty="0" smtClean="0"/>
              <a:t>across </a:t>
            </a:r>
            <a:r>
              <a:rPr lang="en-US" sz="2000" dirty="0" smtClean="0">
                <a:solidFill>
                  <a:schemeClr val="tx2"/>
                </a:solidFill>
              </a:rPr>
              <a:t>nanoscale gaps</a:t>
            </a:r>
          </a:p>
          <a:p>
            <a:pPr algn="ctr"/>
            <a:endParaRPr lang="en-US" sz="800" dirty="0"/>
          </a:p>
          <a:p>
            <a:pPr algn="ctr"/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>
                <a:solidFill>
                  <a:schemeClr val="tx2"/>
                </a:solidFill>
              </a:rPr>
              <a:t>Planck law </a:t>
            </a:r>
            <a:r>
              <a:rPr lang="en-US" sz="2000" dirty="0" smtClean="0"/>
              <a:t>was used to define </a:t>
            </a:r>
            <a:r>
              <a:rPr lang="en-US" sz="2000" dirty="0"/>
              <a:t>the </a:t>
            </a:r>
            <a:r>
              <a:rPr lang="en-US" sz="2000" dirty="0">
                <a:solidFill>
                  <a:schemeClr val="tx2"/>
                </a:solidFill>
              </a:rPr>
              <a:t>dominant NIR wavelengths </a:t>
            </a:r>
            <a:r>
              <a:rPr lang="en-US" sz="2000" dirty="0"/>
              <a:t>of </a:t>
            </a:r>
            <a:r>
              <a:rPr lang="en-US" sz="2000" dirty="0">
                <a:solidFill>
                  <a:schemeClr val="tx2"/>
                </a:solidFill>
              </a:rPr>
              <a:t>thermal radiation </a:t>
            </a:r>
            <a:r>
              <a:rPr lang="en-US" sz="2000" dirty="0"/>
              <a:t>of macroscopic bodies given by </a:t>
            </a:r>
            <a:r>
              <a:rPr lang="en-US" sz="2000" dirty="0">
                <a:solidFill>
                  <a:schemeClr val="tx2"/>
                </a:solidFill>
              </a:rPr>
              <a:t>Wien’s law</a:t>
            </a:r>
            <a:r>
              <a:rPr lang="en-US" sz="2000" dirty="0"/>
              <a:t>, i.e., 3.6 and 14.5 microns for body temperatures of </a:t>
            </a:r>
            <a:r>
              <a:rPr lang="en-US" sz="2000" dirty="0">
                <a:solidFill>
                  <a:schemeClr val="tx2"/>
                </a:solidFill>
              </a:rPr>
              <a:t>800 and 200 </a:t>
            </a:r>
            <a:r>
              <a:rPr lang="en-US" sz="2000" dirty="0" smtClean="0">
                <a:solidFill>
                  <a:schemeClr val="tx2"/>
                </a:solidFill>
              </a:rPr>
              <a:t>K</a:t>
            </a:r>
            <a:r>
              <a:rPr lang="en-US" sz="2000" dirty="0" smtClean="0"/>
              <a:t>. </a:t>
            </a:r>
          </a:p>
          <a:p>
            <a:pPr algn="ctr"/>
            <a:endParaRPr lang="en-US" sz="800" dirty="0"/>
          </a:p>
          <a:p>
            <a:pPr algn="ctr"/>
            <a:r>
              <a:rPr lang="en-US" sz="2000" dirty="0" smtClean="0"/>
              <a:t>But </a:t>
            </a:r>
            <a:r>
              <a:rPr lang="en-US" sz="2000" dirty="0"/>
              <a:t>the </a:t>
            </a:r>
            <a:r>
              <a:rPr lang="en-US" sz="2000" dirty="0">
                <a:solidFill>
                  <a:schemeClr val="tx2"/>
                </a:solidFill>
              </a:rPr>
              <a:t>validity</a:t>
            </a:r>
            <a:r>
              <a:rPr lang="en-US" sz="2000" dirty="0"/>
              <a:t> of the </a:t>
            </a:r>
            <a:r>
              <a:rPr lang="en-US" sz="2000" dirty="0">
                <a:solidFill>
                  <a:schemeClr val="tx2"/>
                </a:solidFill>
              </a:rPr>
              <a:t>FDT</a:t>
            </a:r>
            <a:r>
              <a:rPr lang="en-US" sz="2000" dirty="0"/>
              <a:t> </a:t>
            </a:r>
            <a:r>
              <a:rPr lang="en-US" sz="2000" dirty="0" smtClean="0"/>
              <a:t>depends </a:t>
            </a:r>
            <a:r>
              <a:rPr lang="en-US" sz="2000" dirty="0"/>
              <a:t>on the wavelengths of </a:t>
            </a:r>
            <a:r>
              <a:rPr lang="en-US" sz="2000" dirty="0">
                <a:solidFill>
                  <a:schemeClr val="tx2"/>
                </a:solidFill>
              </a:rPr>
              <a:t>EM waves standing across the gap</a:t>
            </a:r>
            <a:r>
              <a:rPr lang="en-US" sz="2000" dirty="0"/>
              <a:t> – not </a:t>
            </a:r>
            <a:r>
              <a:rPr lang="en-US" sz="2000" dirty="0" smtClean="0"/>
              <a:t>macroscopic </a:t>
            </a:r>
            <a:r>
              <a:rPr lang="en-US" sz="2000" dirty="0" smtClean="0">
                <a:solidFill>
                  <a:schemeClr val="tx2"/>
                </a:solidFill>
              </a:rPr>
              <a:t>temperatures</a:t>
            </a:r>
            <a:r>
              <a:rPr lang="en-US" sz="2000" dirty="0" smtClean="0"/>
              <a:t> of </a:t>
            </a:r>
            <a:r>
              <a:rPr lang="en-US" sz="2000" dirty="0"/>
              <a:t>the </a:t>
            </a:r>
            <a:r>
              <a:rPr lang="en-US" sz="2000" dirty="0" smtClean="0"/>
              <a:t>bodies</a:t>
            </a:r>
            <a:r>
              <a:rPr lang="en-US" sz="2000" dirty="0"/>
              <a:t>. </a:t>
            </a:r>
            <a:endParaRPr lang="en-US" sz="2000" dirty="0" smtClean="0"/>
          </a:p>
          <a:p>
            <a:pPr algn="ctr"/>
            <a:endParaRPr lang="en-US" sz="800" dirty="0"/>
          </a:p>
          <a:p>
            <a:pPr algn="ctr"/>
            <a:r>
              <a:rPr lang="en-US" sz="2000" dirty="0" smtClean="0"/>
              <a:t>By </a:t>
            </a:r>
            <a:r>
              <a:rPr lang="en-US" sz="2000" dirty="0">
                <a:solidFill>
                  <a:schemeClr val="tx2"/>
                </a:solidFill>
              </a:rPr>
              <a:t>simple QED</a:t>
            </a:r>
            <a:r>
              <a:rPr lang="en-US" sz="2000" dirty="0"/>
              <a:t>, </a:t>
            </a:r>
            <a:r>
              <a:rPr lang="en-US" sz="2000" dirty="0">
                <a:solidFill>
                  <a:schemeClr val="tx2"/>
                </a:solidFill>
              </a:rPr>
              <a:t>atoms</a:t>
            </a:r>
            <a:r>
              <a:rPr lang="en-US" sz="2000" dirty="0"/>
              <a:t> on surfaces of </a:t>
            </a:r>
            <a:r>
              <a:rPr lang="en-US" sz="2000" dirty="0">
                <a:solidFill>
                  <a:schemeClr val="tx2"/>
                </a:solidFill>
              </a:rPr>
              <a:t>nanoscale gaps </a:t>
            </a:r>
            <a:r>
              <a:rPr lang="en-US" sz="2000" dirty="0"/>
              <a:t>between macroscopic bodies </a:t>
            </a:r>
            <a:r>
              <a:rPr lang="en-US" sz="2000" dirty="0">
                <a:solidFill>
                  <a:schemeClr val="tx2"/>
                </a:solidFill>
              </a:rPr>
              <a:t>lack heat capacity</a:t>
            </a:r>
            <a:r>
              <a:rPr lang="en-US" sz="2000" dirty="0"/>
              <a:t>. </a:t>
            </a:r>
            <a:r>
              <a:rPr lang="en-US" sz="2000" dirty="0" smtClean="0"/>
              <a:t>For </a:t>
            </a:r>
            <a:r>
              <a:rPr lang="en-US" sz="2000" dirty="0">
                <a:solidFill>
                  <a:schemeClr val="tx2"/>
                </a:solidFill>
              </a:rPr>
              <a:t>standing EM radiation </a:t>
            </a:r>
            <a:r>
              <a:rPr lang="en-US" sz="2000" dirty="0" smtClean="0"/>
              <a:t>in    &lt; 50  nm gaps, the EM confinement </a:t>
            </a:r>
            <a:r>
              <a:rPr lang="en-US" sz="2000" dirty="0">
                <a:sym typeface="Symbol"/>
              </a:rPr>
              <a:t></a:t>
            </a:r>
            <a:r>
              <a:rPr lang="en-US" sz="2000" dirty="0"/>
              <a:t> &lt; </a:t>
            </a:r>
            <a:r>
              <a:rPr lang="en-US" sz="2000" dirty="0" smtClean="0"/>
              <a:t>100 nm, the </a:t>
            </a:r>
            <a:r>
              <a:rPr lang="en-US" sz="2000" dirty="0" smtClean="0">
                <a:solidFill>
                  <a:schemeClr val="tx2"/>
                </a:solidFill>
              </a:rPr>
              <a:t>surface atom temperatures do not fluctuate 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invalid</a:t>
            </a:r>
            <a:r>
              <a:rPr lang="en-US" sz="2000" dirty="0" smtClean="0"/>
              <a:t> FDT and </a:t>
            </a:r>
            <a:r>
              <a:rPr lang="en-US" sz="2000" dirty="0" smtClean="0">
                <a:solidFill>
                  <a:schemeClr val="tx2"/>
                </a:solidFill>
              </a:rPr>
              <a:t>Maxwell solutions</a:t>
            </a:r>
            <a:endParaRPr lang="en-US" sz="2000" dirty="0" smtClean="0"/>
          </a:p>
          <a:p>
            <a:pPr algn="ctr"/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97543" y="57150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M</a:t>
            </a:r>
            <a:r>
              <a:rPr lang="en-US" sz="1600" dirty="0">
                <a:solidFill>
                  <a:schemeClr val="tx2"/>
                </a:solidFill>
              </a:rPr>
              <a:t>. Pinar </a:t>
            </a:r>
            <a:r>
              <a:rPr lang="en-US" sz="1600" dirty="0" smtClean="0">
                <a:solidFill>
                  <a:schemeClr val="tx2"/>
                </a:solidFill>
              </a:rPr>
              <a:t>Mengüç,</a:t>
            </a:r>
            <a:r>
              <a:rPr lang="en-US" sz="1600" b="1" dirty="0" smtClean="0">
                <a:solidFill>
                  <a:schemeClr val="tx2"/>
                </a:solidFill>
              </a:rPr>
              <a:t> “</a:t>
            </a:r>
            <a:r>
              <a:rPr lang="en-US" sz="1600" dirty="0" smtClean="0">
                <a:solidFill>
                  <a:schemeClr val="tx2"/>
                </a:solidFill>
              </a:rPr>
              <a:t>Role </a:t>
            </a:r>
            <a:r>
              <a:rPr lang="en-US" sz="1600" dirty="0">
                <a:solidFill>
                  <a:schemeClr val="tx2"/>
                </a:solidFill>
              </a:rPr>
              <a:t>of </a:t>
            </a:r>
            <a:r>
              <a:rPr lang="en-US" sz="1600" dirty="0" err="1">
                <a:solidFill>
                  <a:schemeClr val="tx2"/>
                </a:solidFill>
              </a:rPr>
              <a:t>fluctuational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electrodynamics                                                           </a:t>
            </a:r>
            <a:r>
              <a:rPr lang="en-US" sz="1600" dirty="0">
                <a:solidFill>
                  <a:schemeClr val="tx2"/>
                </a:solidFill>
              </a:rPr>
              <a:t>in near-field radiative heat </a:t>
            </a:r>
            <a:r>
              <a:rPr lang="en-US" sz="1600" dirty="0" smtClean="0">
                <a:solidFill>
                  <a:schemeClr val="tx2"/>
                </a:solidFill>
              </a:rPr>
              <a:t>transfer,” </a:t>
            </a:r>
            <a:r>
              <a:rPr lang="en-US" sz="1600" dirty="0">
                <a:solidFill>
                  <a:schemeClr val="tx2"/>
                </a:solidFill>
              </a:rPr>
              <a:t>2008</a:t>
            </a: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17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113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343" y="228600"/>
            <a:ext cx="7772400" cy="1143000"/>
          </a:xfrm>
        </p:spPr>
        <p:txBody>
          <a:bodyPr/>
          <a:lstStyle/>
          <a:p>
            <a:r>
              <a:rPr lang="en-US" dirty="0" smtClean="0"/>
              <a:t>FDT Analysis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76400" y="6477000"/>
            <a:ext cx="64008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Bremen Workshop on Light Scattering 2018, Bremen, March 19 - 20, 2018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8534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Modifications</a:t>
            </a:r>
            <a:r>
              <a:rPr lang="en-US" sz="2400" dirty="0"/>
              <a:t> are suggested to current </a:t>
            </a:r>
            <a:r>
              <a:rPr lang="en-US" sz="2400" dirty="0">
                <a:solidFill>
                  <a:schemeClr val="tx2"/>
                </a:solidFill>
              </a:rPr>
              <a:t>EM radiation heat transfer </a:t>
            </a:r>
            <a:r>
              <a:rPr lang="en-US" sz="2400" dirty="0"/>
              <a:t>consistent with</a:t>
            </a:r>
            <a:r>
              <a:rPr lang="en-US" sz="2400" dirty="0">
                <a:solidFill>
                  <a:schemeClr val="tx2"/>
                </a:solidFill>
              </a:rPr>
              <a:t> QM</a:t>
            </a:r>
            <a:r>
              <a:rPr lang="en-US" sz="2400" dirty="0"/>
              <a:t>. </a:t>
            </a:r>
            <a:endParaRPr lang="en-US" sz="2400" dirty="0" smtClean="0"/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A </a:t>
            </a:r>
            <a:r>
              <a:rPr lang="en-US" sz="2400" dirty="0">
                <a:solidFill>
                  <a:schemeClr val="tx2"/>
                </a:solidFill>
              </a:rPr>
              <a:t>first </a:t>
            </a:r>
            <a:r>
              <a:rPr lang="en-US" sz="2400" dirty="0" smtClean="0">
                <a:solidFill>
                  <a:schemeClr val="tx2"/>
                </a:solidFill>
              </a:rPr>
              <a:t>solution </a:t>
            </a:r>
            <a:r>
              <a:rPr lang="en-US" sz="2400" dirty="0"/>
              <a:t>including the </a:t>
            </a:r>
            <a:r>
              <a:rPr lang="en-US" sz="2400" dirty="0">
                <a:solidFill>
                  <a:schemeClr val="tx2"/>
                </a:solidFill>
              </a:rPr>
              <a:t>FDT</a:t>
            </a:r>
            <a:r>
              <a:rPr lang="en-US" sz="2400" dirty="0"/>
              <a:t> is obtained for </a:t>
            </a:r>
            <a:r>
              <a:rPr lang="en-US" sz="2400" dirty="0">
                <a:solidFill>
                  <a:schemeClr val="tx2"/>
                </a:solidFill>
              </a:rPr>
              <a:t>macroscopic regions</a:t>
            </a:r>
            <a:r>
              <a:rPr lang="en-US" sz="2400" dirty="0"/>
              <a:t> of the structure, but the </a:t>
            </a:r>
            <a:r>
              <a:rPr lang="en-US" sz="2400" dirty="0">
                <a:solidFill>
                  <a:schemeClr val="tx2"/>
                </a:solidFill>
              </a:rPr>
              <a:t>FDT is excluded</a:t>
            </a:r>
            <a:r>
              <a:rPr lang="en-US" sz="2400" dirty="0"/>
              <a:t> at all </a:t>
            </a:r>
            <a:r>
              <a:rPr lang="en-US" sz="2400" dirty="0">
                <a:solidFill>
                  <a:schemeClr val="tx2"/>
                </a:solidFill>
              </a:rPr>
              <a:t>nanoscopic entities</a:t>
            </a:r>
            <a:r>
              <a:rPr lang="en-US" sz="2400" dirty="0"/>
              <a:t>, </a:t>
            </a:r>
            <a:endParaRPr lang="en-US" sz="2400" dirty="0" smtClean="0"/>
          </a:p>
          <a:p>
            <a:pPr algn="ctr"/>
            <a:r>
              <a:rPr lang="en-US" sz="2400" dirty="0" smtClean="0"/>
              <a:t>e.g</a:t>
            </a:r>
            <a:r>
              <a:rPr lang="en-US" sz="2400" dirty="0"/>
              <a:t>., </a:t>
            </a:r>
            <a:r>
              <a:rPr lang="en-US" sz="2400" dirty="0" smtClean="0">
                <a:solidFill>
                  <a:schemeClr val="tx2"/>
                </a:solidFill>
              </a:rPr>
              <a:t>NPs</a:t>
            </a:r>
            <a:r>
              <a:rPr lang="en-US" sz="2400" dirty="0" smtClean="0"/>
              <a:t> </a:t>
            </a:r>
            <a:r>
              <a:rPr lang="en-US" sz="2400" dirty="0"/>
              <a:t>and surfaces exposed to </a:t>
            </a:r>
            <a:r>
              <a:rPr lang="en-US" sz="2400" dirty="0">
                <a:solidFill>
                  <a:schemeClr val="tx2"/>
                </a:solidFill>
              </a:rPr>
              <a:t>nanoscale gaps</a:t>
            </a:r>
            <a:r>
              <a:rPr lang="en-US" sz="2400" dirty="0"/>
              <a:t>. </a:t>
            </a:r>
            <a:endParaRPr lang="en-US" sz="2400" dirty="0" smtClean="0"/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The </a:t>
            </a:r>
            <a:r>
              <a:rPr lang="en-US" sz="2400" dirty="0">
                <a:solidFill>
                  <a:schemeClr val="tx2"/>
                </a:solidFill>
              </a:rPr>
              <a:t>first solution </a:t>
            </a:r>
            <a:r>
              <a:rPr lang="en-US" sz="2400" dirty="0"/>
              <a:t>gives the local </a:t>
            </a:r>
            <a:r>
              <a:rPr lang="en-US" sz="2400" dirty="0">
                <a:solidFill>
                  <a:schemeClr val="tx2"/>
                </a:solidFill>
              </a:rPr>
              <a:t>heat flow</a:t>
            </a:r>
            <a:r>
              <a:rPr lang="en-US" sz="2400" dirty="0"/>
              <a:t> into each </a:t>
            </a:r>
            <a:r>
              <a:rPr lang="en-US" sz="2400" dirty="0" smtClean="0">
                <a:solidFill>
                  <a:schemeClr val="tx2"/>
                </a:solidFill>
              </a:rPr>
              <a:t>nanoscopic entity </a:t>
            </a:r>
            <a:r>
              <a:rPr lang="en-US" sz="2400" dirty="0" smtClean="0"/>
              <a:t>that is specified as an </a:t>
            </a:r>
            <a:r>
              <a:rPr lang="en-US" sz="2400" dirty="0" smtClean="0">
                <a:solidFill>
                  <a:schemeClr val="tx2"/>
                </a:solidFill>
              </a:rPr>
              <a:t>EM radiation</a:t>
            </a:r>
            <a:r>
              <a:rPr lang="en-US" sz="2400" dirty="0" smtClean="0"/>
              <a:t> input to a </a:t>
            </a:r>
            <a:r>
              <a:rPr lang="en-US" sz="2400" dirty="0" smtClean="0">
                <a:solidFill>
                  <a:schemeClr val="tx2"/>
                </a:solidFill>
              </a:rPr>
              <a:t>second </a:t>
            </a:r>
            <a:r>
              <a:rPr lang="en-US" sz="2400" dirty="0">
                <a:solidFill>
                  <a:schemeClr val="tx2"/>
                </a:solidFill>
              </a:rPr>
              <a:t>solution</a:t>
            </a:r>
            <a:r>
              <a:rPr lang="en-US" sz="2400" dirty="0"/>
              <a:t>, the </a:t>
            </a:r>
            <a:r>
              <a:rPr lang="en-US" sz="2400" dirty="0">
                <a:solidFill>
                  <a:schemeClr val="tx2"/>
                </a:solidFill>
              </a:rPr>
              <a:t>EM radiation</a:t>
            </a:r>
            <a:r>
              <a:rPr lang="en-US" sz="2400" dirty="0"/>
              <a:t> given by </a:t>
            </a:r>
            <a:r>
              <a:rPr lang="en-US" sz="2400" dirty="0">
                <a:solidFill>
                  <a:schemeClr val="tx2"/>
                </a:solidFill>
              </a:rPr>
              <a:t>simple QED</a:t>
            </a:r>
            <a:r>
              <a:rPr lang="en-US" sz="2400" dirty="0"/>
              <a:t>. </a:t>
            </a:r>
            <a:endParaRPr lang="en-US" sz="2400" dirty="0" smtClean="0"/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/>
              <a:t>The </a:t>
            </a:r>
            <a:r>
              <a:rPr lang="en-US" sz="2400" dirty="0">
                <a:solidFill>
                  <a:schemeClr val="tx2"/>
                </a:solidFill>
              </a:rPr>
              <a:t>process</a:t>
            </a:r>
            <a:r>
              <a:rPr lang="en-US" sz="2400" dirty="0"/>
              <a:t> is repeated until </a:t>
            </a:r>
            <a:r>
              <a:rPr lang="en-US" sz="2400" dirty="0">
                <a:solidFill>
                  <a:schemeClr val="tx2"/>
                </a:solidFill>
              </a:rPr>
              <a:t>temperatures converge</a:t>
            </a:r>
            <a:r>
              <a:rPr lang="en-US" sz="2400" dirty="0"/>
              <a:t>. </a:t>
            </a: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5943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18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786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31022" y="6429376"/>
            <a:ext cx="6817627" cy="228600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685800" y="2234148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Thermal fluctuations </a:t>
            </a:r>
            <a:r>
              <a:rPr lang="en-US" sz="2400" dirty="0" smtClean="0"/>
              <a:t>and</a:t>
            </a:r>
            <a:r>
              <a:rPr lang="en-US" sz="2400" dirty="0" smtClean="0">
                <a:solidFill>
                  <a:schemeClr val="tx2"/>
                </a:solidFill>
              </a:rPr>
              <a:t> evanescent waves </a:t>
            </a:r>
          </a:p>
          <a:p>
            <a:pPr algn="ctr"/>
            <a:r>
              <a:rPr lang="en-US" sz="2400" dirty="0" smtClean="0"/>
              <a:t>in electrodynamics based on </a:t>
            </a:r>
            <a:r>
              <a:rPr lang="en-US" sz="2400" dirty="0"/>
              <a:t>the </a:t>
            </a:r>
            <a:r>
              <a:rPr lang="en-US" sz="2400" dirty="0" smtClean="0">
                <a:solidFill>
                  <a:schemeClr val="tx2"/>
                </a:solidFill>
              </a:rPr>
              <a:t>FDT</a:t>
            </a:r>
            <a:r>
              <a:rPr lang="en-US" sz="2400" dirty="0" smtClean="0"/>
              <a:t>                                are </a:t>
            </a:r>
            <a:r>
              <a:rPr lang="en-US" sz="2400" dirty="0" smtClean="0">
                <a:solidFill>
                  <a:schemeClr val="tx2"/>
                </a:solidFill>
              </a:rPr>
              <a:t>valid</a:t>
            </a:r>
            <a:r>
              <a:rPr lang="en-US" sz="2400" dirty="0" smtClean="0"/>
              <a:t> </a:t>
            </a:r>
            <a:r>
              <a:rPr lang="en-US" sz="2400" dirty="0"/>
              <a:t>for macroscopic structures </a:t>
            </a:r>
            <a:endParaRPr lang="en-US" sz="2400" dirty="0" smtClean="0"/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FDT</a:t>
            </a:r>
            <a:r>
              <a:rPr lang="en-US" sz="2400" dirty="0" smtClean="0"/>
              <a:t> = fluctuation </a:t>
            </a:r>
            <a:r>
              <a:rPr lang="en-US" sz="2400" dirty="0"/>
              <a:t>dissipation theorem</a:t>
            </a:r>
            <a:r>
              <a:rPr lang="en-US" sz="2400" dirty="0" smtClean="0"/>
              <a:t> 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However, at the </a:t>
            </a:r>
            <a:r>
              <a:rPr lang="en-US" sz="2400" dirty="0" smtClean="0">
                <a:solidFill>
                  <a:schemeClr val="tx2"/>
                </a:solidFill>
              </a:rPr>
              <a:t>nanoscale</a:t>
            </a:r>
          </a:p>
          <a:p>
            <a:pPr algn="ctr"/>
            <a:endParaRPr lang="en-US" sz="800" dirty="0"/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/>
              <a:t> Is the </a:t>
            </a:r>
            <a:r>
              <a:rPr lang="en-US" sz="2400" dirty="0" smtClean="0">
                <a:solidFill>
                  <a:schemeClr val="tx2"/>
                </a:solidFill>
              </a:rPr>
              <a:t>FDT valid ? </a:t>
            </a:r>
            <a:endParaRPr lang="en-US" sz="2400" dirty="0">
              <a:solidFill>
                <a:schemeClr val="tx2"/>
              </a:solidFill>
            </a:endParaRPr>
          </a:p>
          <a:p>
            <a:pPr algn="ctr"/>
            <a:endParaRPr lang="en-US" sz="2400" dirty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/>
              <a:t>          </a:t>
            </a:r>
            <a:endParaRPr lang="en-US" sz="2400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0085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71600"/>
            <a:ext cx="7772400" cy="61118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      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Questions &amp; Papers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382000" cy="1066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dirty="0" smtClean="0">
                <a:solidFill>
                  <a:schemeClr val="tx2"/>
                </a:solidFill>
                <a:ea typeface="SimSun" pitchFamily="2" charset="-122"/>
              </a:rPr>
              <a:t>        </a:t>
            </a:r>
            <a:r>
              <a:rPr lang="en-US" altLang="zh-CN" sz="2800" b="0" dirty="0" smtClean="0">
                <a:ea typeface="SimSun" pitchFamily="2" charset="-122"/>
              </a:rPr>
              <a:t>Email: nanoqed@gmail.com</a:t>
            </a:r>
          </a:p>
          <a:p>
            <a:pPr algn="ctr">
              <a:buFontTx/>
              <a:buNone/>
            </a:pPr>
            <a:endParaRPr lang="en-US" altLang="zh-CN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b="0" dirty="0" smtClean="0">
                <a:ea typeface="SimSun" pitchFamily="2" charset="-122"/>
              </a:rPr>
              <a:t>     </a:t>
            </a:r>
            <a:r>
              <a:rPr lang="en-US" altLang="zh-CN" sz="2800" b="0" dirty="0" smtClean="0">
                <a:solidFill>
                  <a:schemeClr val="tx2"/>
                </a:solidFill>
                <a:ea typeface="SimSun" pitchFamily="2" charset="-122"/>
                <a:hlinkClick r:id="rId3"/>
              </a:rPr>
              <a:t>http://www.nanoqed.org</a:t>
            </a:r>
            <a:endParaRPr lang="en-US" altLang="zh-CN" sz="2800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sz="2800" b="0" dirty="0" smtClean="0">
                <a:ea typeface="SimSun" pitchFamily="2" charset="-122"/>
              </a:rPr>
              <a:t>     </a:t>
            </a:r>
            <a:endParaRPr lang="en-US" altLang="zh-CN" sz="2800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sz="2800" b="0" dirty="0" smtClean="0">
                <a:solidFill>
                  <a:schemeClr val="tx2"/>
                </a:solidFill>
                <a:ea typeface="SimSun" pitchFamily="2" charset="-122"/>
              </a:rPr>
              <a:t>     </a:t>
            </a:r>
            <a:endParaRPr lang="en-US" altLang="zh-CN" sz="2800" b="0" dirty="0" smtClean="0">
              <a:ea typeface="SimSun" pitchFamily="2" charset="-122"/>
            </a:endParaRPr>
          </a:p>
        </p:txBody>
      </p:sp>
      <p:sp>
        <p:nvSpPr>
          <p:cNvPr id="37893" name="Footer Placeholder 1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Bremen Workshop on Light Scattering 2018, Bremen, March 19 - 20, 2018</a:t>
            </a:r>
            <a:endParaRPr lang="en-US" altLang="zh-TW" dirty="0" smtClean="0">
              <a:solidFill>
                <a:srgbClr val="FFFF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534400" y="61102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19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456099"/>
            <a:ext cx="7772400" cy="1143000"/>
          </a:xfrm>
        </p:spPr>
        <p:txBody>
          <a:bodyPr/>
          <a:lstStyle/>
          <a:p>
            <a:r>
              <a:rPr lang="en-US" dirty="0" smtClean="0"/>
              <a:t>Argument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71600" y="6429315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742950" y="1570070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>
                <a:solidFill>
                  <a:schemeClr val="tx2"/>
                </a:solidFill>
              </a:rPr>
              <a:t>Planck law </a:t>
            </a:r>
            <a:r>
              <a:rPr lang="en-US" sz="2400" dirty="0"/>
              <a:t>of </a:t>
            </a:r>
            <a:r>
              <a:rPr lang="en-US" sz="2400" dirty="0">
                <a:solidFill>
                  <a:schemeClr val="tx2"/>
                </a:solidFill>
              </a:rPr>
              <a:t>QM</a:t>
            </a:r>
            <a:r>
              <a:rPr lang="en-US" sz="2400" dirty="0"/>
              <a:t> precludes </a:t>
            </a:r>
            <a:r>
              <a:rPr lang="en-US" sz="2400" dirty="0">
                <a:solidFill>
                  <a:schemeClr val="tx2"/>
                </a:solidFill>
              </a:rPr>
              <a:t>temperature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2"/>
                </a:solidFill>
              </a:rPr>
              <a:t>fluctuations</a:t>
            </a:r>
            <a:r>
              <a:rPr lang="en-US" sz="2400" dirty="0"/>
              <a:t> in </a:t>
            </a:r>
            <a:r>
              <a:rPr lang="en-US" sz="2400" dirty="0">
                <a:solidFill>
                  <a:schemeClr val="tx2"/>
                </a:solidFill>
              </a:rPr>
              <a:t>nanoscale </a:t>
            </a:r>
            <a:r>
              <a:rPr lang="en-US" sz="2400" dirty="0"/>
              <a:t>films because the heat capacity of the atom vanishes</a:t>
            </a:r>
            <a:r>
              <a:rPr lang="en-US" sz="2400" dirty="0" smtClean="0"/>
              <a:t>.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QM</a:t>
            </a:r>
            <a:r>
              <a:rPr lang="en-US" sz="2400" dirty="0" smtClean="0"/>
              <a:t> = quantum mechanics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Evanescent waves </a:t>
            </a:r>
            <a:r>
              <a:rPr lang="en-US" sz="2400" dirty="0" smtClean="0"/>
              <a:t>requiring a thermal origin are therefore also precluded at the </a:t>
            </a:r>
            <a:r>
              <a:rPr lang="en-US" sz="2400" dirty="0" smtClean="0">
                <a:solidFill>
                  <a:schemeClr val="tx2"/>
                </a:solidFill>
              </a:rPr>
              <a:t>nanoscale</a:t>
            </a:r>
            <a:endParaRPr lang="en-US" sz="2400" dirty="0">
              <a:solidFill>
                <a:schemeClr val="tx2"/>
              </a:solidFill>
            </a:endParaRPr>
          </a:p>
          <a:p>
            <a:pPr algn="ctr"/>
            <a:endParaRPr lang="en-US" sz="2400" dirty="0" smtClean="0"/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 The </a:t>
            </a:r>
            <a:r>
              <a:rPr lang="en-US" sz="2400" dirty="0" smtClean="0">
                <a:solidFill>
                  <a:schemeClr val="tx2"/>
                </a:solidFill>
              </a:rPr>
              <a:t>FDT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chemeClr val="tx2"/>
                </a:solidFill>
              </a:rPr>
              <a:t>invalid </a:t>
            </a:r>
            <a:r>
              <a:rPr lang="en-US" sz="2400" dirty="0" smtClean="0"/>
              <a:t>at the </a:t>
            </a:r>
            <a:r>
              <a:rPr lang="en-US" sz="2400" dirty="0" smtClean="0">
                <a:solidFill>
                  <a:schemeClr val="tx2"/>
                </a:solidFill>
              </a:rPr>
              <a:t>nanoscale</a:t>
            </a: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9580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Planck Law of QM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Footer Placeholder 2"/>
              <p:cNvSpPr>
                <a:spLocks noGrp="1"/>
              </p:cNvSpPr>
              <p:nvPr>
                <p:ph type="ftr" sz="quarter" idx="11"/>
              </p:nvPr>
            </p:nvSpPr>
            <p:spPr>
              <a:xfrm>
                <a:off x="1371600" y="6457950"/>
                <a:ext cx="7772400" cy="381000"/>
              </a:xfrm>
            </p:spPr>
            <p:txBody>
              <a:bodyPr/>
              <a:lstStyle/>
              <a:p>
                <a:pPr>
                  <a:defRPr/>
                </a:pPr>
                <a:r>
                  <a:rPr lang="en-US" altLang="zh-TW" smtClean="0"/>
                  <a:t>Bremen Workshop on Light Scattering 2018, Bremen, March 19 - 20, 2018</a:t>
                </a:r>
                <a:endParaRPr lang="en-US" altLang="zh-TW" dirty="0"/>
              </a:p>
            </p:txBody>
          </p:sp>
        </mc:Choice>
        <mc:Fallback xmlns="">
          <p:sp>
            <p:nvSpPr>
              <p:cNvPr id="3" name="Footer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ftr" sz="quarter" idx="11"/>
              </p:nvPr>
            </p:nvSpPr>
            <p:spPr>
              <a:xfrm>
                <a:off x="1371600" y="6457950"/>
                <a:ext cx="7772400" cy="381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33180" y="2394448"/>
                <a:ext cx="2743200" cy="1073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E</m:t>
                      </m:r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hc</m:t>
                              </m:r>
                            </m:num>
                            <m:den>
                              <m:r>
                                <a:rPr lang="en-US" b="0" i="0" smtClean="0">
                                  <a:latin typeface="Cambria Math"/>
                                  <a:sym typeface="Symbol"/>
                                </a:rPr>
                                <m:t></m:t>
                              </m:r>
                            </m:den>
                          </m:f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exp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hc</m:t>
                                  </m:r>
                                </m:num>
                                <m:den>
                                  <m:r>
                                    <a:rPr lang="en-US">
                                      <a:latin typeface="Cambria Math"/>
                                      <a:sym typeface="Symbol"/>
                                    </a:rPr>
                                    <m:t>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  <a:sym typeface="Symbol"/>
                                    </a:rPr>
                                    <m:t>kT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0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3180" y="2394448"/>
                <a:ext cx="2743200" cy="10739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128855"/>
            <a:ext cx="8115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At macroscale 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 &gt; 100 microns, atoms  have kT energy </a:t>
            </a:r>
          </a:p>
          <a:p>
            <a:pPr algn="ctr"/>
            <a:endParaRPr lang="en-US" sz="800" dirty="0" smtClean="0">
              <a:solidFill>
                <a:schemeClr val="tx2"/>
              </a:solidFill>
              <a:sym typeface="Symbol"/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For </a:t>
            </a:r>
            <a:r>
              <a:rPr lang="en-US" dirty="0">
                <a:solidFill>
                  <a:schemeClr val="tx2"/>
                </a:solidFill>
                <a:sym typeface="Symbol"/>
              </a:rPr>
              <a:t>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&lt; </a:t>
            </a:r>
            <a:r>
              <a:rPr lang="en-US" dirty="0">
                <a:solidFill>
                  <a:schemeClr val="tx2"/>
                </a:solidFill>
                <a:sym typeface="Symbol"/>
              </a:rPr>
              <a:t>100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microns, kT energy decreases</a:t>
            </a:r>
          </a:p>
          <a:p>
            <a:pPr algn="ctr"/>
            <a:endParaRPr lang="en-US" sz="800" dirty="0" smtClean="0">
              <a:solidFill>
                <a:schemeClr val="tx2"/>
              </a:solidFill>
              <a:sym typeface="Symbol"/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  <a:sym typeface="Symbol"/>
              </a:rPr>
              <a:t> Nanoscale  &lt; 0.1 micron, the kT energy vanishes</a:t>
            </a:r>
            <a:endParaRPr lang="en-US" sz="800" dirty="0">
              <a:solidFill>
                <a:schemeClr val="tx2"/>
              </a:solidFill>
            </a:endParaRP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har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154782"/>
              </p:ext>
            </p:extLst>
          </p:nvPr>
        </p:nvGraphicFramePr>
        <p:xfrm>
          <a:off x="1466850" y="907795"/>
          <a:ext cx="6553200" cy="4047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6096000" y="1963057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86594"/>
            <a:ext cx="7772400" cy="1143000"/>
          </a:xfrm>
        </p:spPr>
        <p:txBody>
          <a:bodyPr/>
          <a:lstStyle/>
          <a:p>
            <a:r>
              <a:rPr lang="en-US" altLang="zh-HK" dirty="0" smtClean="0"/>
              <a:t>Classical FDT limit </a:t>
            </a:r>
            <a:endParaRPr lang="zh-HK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76400" y="64770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4300" y="1529594"/>
                <a:ext cx="8686800" cy="50385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hangingPunct="0"/>
                <a:r>
                  <a:rPr lang="en-US" altLang="zh-HK" sz="2400" dirty="0" smtClean="0"/>
                  <a:t>The </a:t>
                </a:r>
                <a:r>
                  <a:rPr lang="en-US" altLang="zh-HK" sz="2400" dirty="0" smtClean="0">
                    <a:solidFill>
                      <a:schemeClr val="tx2"/>
                    </a:solidFill>
                  </a:rPr>
                  <a:t>FDT</a:t>
                </a:r>
                <a:r>
                  <a:rPr lang="en-US" altLang="zh-HK" sz="2400" dirty="0" smtClean="0"/>
                  <a:t> is usually </a:t>
                </a:r>
                <a:r>
                  <a:rPr lang="en-US" altLang="zh-HK" sz="2400" dirty="0" smtClean="0">
                    <a:solidFill>
                      <a:schemeClr val="tx2"/>
                    </a:solidFill>
                  </a:rPr>
                  <a:t>described* </a:t>
                </a:r>
                <a:r>
                  <a:rPr lang="en-US" altLang="zh-HK" sz="2400" dirty="0" smtClean="0"/>
                  <a:t>in relation to the </a:t>
                </a:r>
                <a:r>
                  <a:rPr lang="en-US" altLang="zh-HK" sz="2400" dirty="0" smtClean="0">
                    <a:solidFill>
                      <a:schemeClr val="tx2"/>
                    </a:solidFill>
                  </a:rPr>
                  <a:t>classical</a:t>
                </a:r>
                <a:r>
                  <a:rPr lang="en-US" altLang="zh-HK" sz="2400" dirty="0" smtClean="0"/>
                  <a:t> limit.</a:t>
                </a:r>
              </a:p>
              <a:p>
                <a:pPr algn="ctr" hangingPunct="0"/>
                <a:endParaRPr lang="en-US" altLang="zh-HK" sz="800" dirty="0"/>
              </a:p>
              <a:p>
                <a:pPr algn="ctr" hangingPunct="0"/>
                <a:r>
                  <a:rPr lang="en-US" altLang="zh-HK" sz="2400" dirty="0" smtClean="0"/>
                  <a:t>h</a:t>
                </a:r>
                <a:r>
                  <a:rPr lang="en-US" altLang="zh-HK" sz="2400" dirty="0" smtClean="0">
                    <a:sym typeface="Symbol"/>
                  </a:rPr>
                  <a:t> &lt;&lt; kT   or   hc/ &lt;&lt; kT</a:t>
                </a:r>
              </a:p>
              <a:p>
                <a:pPr algn="ctr" hangingPunct="0"/>
                <a:endParaRPr lang="en-US" altLang="zh-HK" sz="800" dirty="0" smtClean="0">
                  <a:sym typeface="Symbol"/>
                </a:endParaRPr>
              </a:p>
              <a:p>
                <a:pPr algn="ctr" hangingPunct="0"/>
                <a:r>
                  <a:rPr lang="en-US" altLang="zh-HK" sz="2400" dirty="0" smtClean="0">
                    <a:sym typeface="Symbol"/>
                  </a:rPr>
                  <a:t> &gt;&gt; hc/kT</a:t>
                </a:r>
                <a:endParaRPr lang="en-US" altLang="zh-HK" sz="2400" dirty="0">
                  <a:sym typeface="Symbol"/>
                </a:endParaRPr>
              </a:p>
              <a:p>
                <a:pPr algn="ctr" hangingPunct="0"/>
                <a:endParaRPr lang="en-US" altLang="zh-HK" sz="800" dirty="0" smtClean="0">
                  <a:sym typeface="Symbol"/>
                </a:endParaRPr>
              </a:p>
              <a:p>
                <a:pPr algn="ctr" hangingPunct="0"/>
                <a:r>
                  <a:rPr lang="en-US" altLang="zh-HK" sz="2400" dirty="0" smtClean="0">
                    <a:sym typeface="Symbol"/>
                  </a:rPr>
                  <a:t>At 300 K,  &gt;&gt; 48 microns</a:t>
                </a:r>
              </a:p>
              <a:p>
                <a:pPr algn="ctr" hangingPunct="0"/>
                <a:endParaRPr lang="en-US" altLang="zh-HK" sz="800" dirty="0" smtClean="0">
                  <a:sym typeface="Symbol"/>
                </a:endParaRPr>
              </a:p>
              <a:p>
                <a:pPr marL="342900" indent="-342900" algn="ctr" hangingPunct="0">
                  <a:buFont typeface="Symbol"/>
                  <a:buChar char="l"/>
                </a:pPr>
                <a:endParaRPr lang="en-US" altLang="zh-HK" sz="800" dirty="0">
                  <a:sym typeface="Symbol"/>
                </a:endParaRPr>
              </a:p>
              <a:p>
                <a:pPr algn="ctr" hangingPunct="0"/>
                <a:r>
                  <a:rPr lang="en-US" altLang="zh-HK" sz="2400" dirty="0" smtClean="0">
                    <a:sym typeface="Symbol"/>
                  </a:rPr>
                  <a:t>The </a:t>
                </a:r>
                <a:r>
                  <a:rPr lang="en-US" altLang="zh-HK" sz="2400" dirty="0" smtClean="0">
                    <a:solidFill>
                      <a:schemeClr val="tx2"/>
                    </a:solidFill>
                    <a:sym typeface="Symbol"/>
                  </a:rPr>
                  <a:t>classical</a:t>
                </a:r>
                <a:r>
                  <a:rPr lang="en-US" altLang="zh-HK" sz="2400" dirty="0" smtClean="0">
                    <a:sym typeface="Symbol"/>
                  </a:rPr>
                  <a:t> limit of the </a:t>
                </a:r>
                <a:r>
                  <a:rPr lang="en-US" altLang="zh-HK" sz="2400" dirty="0" smtClean="0">
                    <a:solidFill>
                      <a:schemeClr val="tx2"/>
                    </a:solidFill>
                    <a:sym typeface="Symbol"/>
                  </a:rPr>
                  <a:t>Planck law</a:t>
                </a:r>
                <a:r>
                  <a:rPr lang="en-US" altLang="zh-HK" sz="2400" dirty="0" smtClean="0">
                    <a:sym typeface="Symbol"/>
                  </a:rPr>
                  <a:t> as h  0</a:t>
                </a:r>
              </a:p>
              <a:p>
                <a:pPr algn="ctr" hangingPunct="0"/>
                <a:endParaRPr lang="en-US" altLang="zh-HK" sz="800" dirty="0" smtClean="0">
                  <a:sym typeface="Symbol"/>
                </a:endParaRPr>
              </a:p>
              <a:p>
                <a:pPr algn="ctr" hangingPunct="0"/>
                <a:r>
                  <a:rPr lang="en-US" altLang="zh-HK" sz="2800" b="0" dirty="0" smtClean="0">
                    <a:sym typeface="Symbol"/>
                  </a:rPr>
                  <a:t>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HK" sz="2800" b="0" i="1" smtClean="0">
                            <a:latin typeface="Cambria Math"/>
                            <a:sym typeface="Symbol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HK" sz="2800" b="0" i="1" smtClean="0">
                                <a:latin typeface="Cambria Math"/>
                                <a:sym typeface="Symbol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HK" sz="2800" b="0" i="0" smtClean="0">
                                <a:latin typeface="Cambria Math"/>
                                <a:sym typeface="Symbol"/>
                              </a:rPr>
                              <m:t>lim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US" altLang="zh-HK" sz="2800" b="0" i="0" smtClean="0">
                                <a:latin typeface="Cambria Math"/>
                                <a:sym typeface="Symbol"/>
                              </a:rPr>
                              <m:t>h</m:t>
                            </m:r>
                            <m:r>
                              <a:rPr lang="en-US" altLang="zh-HK" sz="2800" b="0" i="1" smtClean="0">
                                <a:latin typeface="Cambria Math"/>
                                <a:sym typeface="Symbol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altLang="zh-HK" sz="2800" i="1">
                                <a:latin typeface="Cambria Math"/>
                                <a:sym typeface="Symbol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altLang="zh-HK" sz="2800" i="1">
                                    <a:latin typeface="Cambria Math"/>
                                    <a:sym typeface="Symbol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altLang="zh-HK" sz="2800">
                                    <a:latin typeface="Cambria Math"/>
                                    <a:sym typeface="Symbol"/>
                                  </a:rPr>
                                  <m:t>hc</m:t>
                                </m:r>
                              </m:num>
                              <m:den>
                                <m:r>
                                  <a:rPr lang="en-US" altLang="zh-HK" sz="2800">
                                    <a:latin typeface="Cambria Math"/>
                                    <a:sym typeface="Symbol"/>
                                  </a:rPr>
                                  <m:t></m:t>
                                </m:r>
                              </m:den>
                            </m:f>
                          </m:num>
                          <m:den>
                            <m:sSup>
                              <m:sSupPr>
                                <m:ctrlPr>
                                  <a:rPr lang="en-US" altLang="zh-HK" sz="2800" i="1">
                                    <a:latin typeface="Cambria Math"/>
                                    <a:sym typeface="Symbol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HK" sz="2800">
                                    <a:latin typeface="Cambria Math"/>
                                    <a:sym typeface="Symbol"/>
                                  </a:rPr>
                                  <m:t>e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altLang="zh-HK" sz="2800" i="1">
                                        <a:latin typeface="Cambria Math"/>
                                        <a:sym typeface="Symbol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altLang="zh-HK" sz="2800">
                                        <a:latin typeface="Cambria Math"/>
                                        <a:sym typeface="Symbol"/>
                                      </a:rPr>
                                      <m:t>hc</m:t>
                                    </m:r>
                                  </m:num>
                                  <m:den>
                                    <m:r>
                                      <a:rPr lang="en-US" altLang="zh-HK" sz="2800">
                                        <a:latin typeface="Cambria Math"/>
                                        <a:sym typeface="Symbol"/>
                                      </a:rPr>
                                      <m:t>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HK" sz="2800">
                                        <a:latin typeface="Cambria Math"/>
                                        <a:sym typeface="Symbol"/>
                                      </a:rPr>
                                      <m:t>kT</m:t>
                                    </m:r>
                                    <m:r>
                                      <a:rPr lang="en-US" altLang="zh-HK" sz="2800">
                                        <a:latin typeface="Cambria Math"/>
                                        <a:sym typeface="Symbol"/>
                                      </a:rPr>
                                      <m:t> −1</m:t>
                                    </m:r>
                                  </m:den>
                                </m:f>
                              </m:sup>
                            </m:sSup>
                          </m:den>
                        </m:f>
                      </m:e>
                    </m:func>
                  </m:oMath>
                </a14:m>
                <a:r>
                  <a:rPr lang="en-US" altLang="zh-HK" sz="2400" dirty="0" smtClean="0">
                    <a:sym typeface="Symbol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K" sz="2400">
                        <a:latin typeface="Cambria Math"/>
                        <a:sym typeface="Symbol"/>
                      </a:rPr>
                      <m:t></m:t>
                    </m:r>
                  </m:oMath>
                </a14:m>
                <a:r>
                  <a:rPr lang="en-US" altLang="zh-HK" sz="2400" dirty="0">
                    <a:sym typeface="Symbol"/>
                  </a:rPr>
                  <a:t> </a:t>
                </a:r>
                <a:r>
                  <a:rPr lang="en-US" altLang="zh-HK" sz="2000" dirty="0">
                    <a:sym typeface="Symbol"/>
                  </a:rPr>
                  <a:t>kT</a:t>
                </a:r>
                <a:endParaRPr lang="en-US" altLang="zh-HK" sz="2400" dirty="0" smtClean="0">
                  <a:sym typeface="Symbol"/>
                </a:endParaRPr>
              </a:p>
              <a:p>
                <a:pPr algn="ctr" hangingPunct="0"/>
                <a:endParaRPr lang="en-US" altLang="zh-HK" dirty="0" smtClean="0">
                  <a:sym typeface="Symbol"/>
                </a:endParaRPr>
              </a:p>
              <a:p>
                <a:pPr algn="ctr" hangingPunct="0"/>
                <a:r>
                  <a:rPr lang="en-US" altLang="zh-HK" dirty="0" smtClean="0">
                    <a:solidFill>
                      <a:schemeClr val="tx2"/>
                    </a:solidFill>
                    <a:sym typeface="Symbol"/>
                  </a:rPr>
                  <a:t>* A. </a:t>
                </a:r>
                <a:r>
                  <a:rPr lang="en-US" altLang="zh-HK" dirty="0" err="1" smtClean="0">
                    <a:solidFill>
                      <a:schemeClr val="tx2"/>
                    </a:solidFill>
                    <a:sym typeface="Symbol"/>
                  </a:rPr>
                  <a:t>Taflove</a:t>
                </a:r>
                <a:r>
                  <a:rPr lang="en-US" altLang="zh-HK" dirty="0" smtClean="0">
                    <a:solidFill>
                      <a:schemeClr val="tx2"/>
                    </a:solidFill>
                    <a:sym typeface="Symbol"/>
                  </a:rPr>
                  <a:t>, et al., Advances in FDTD Computational Electrodynamics,              </a:t>
                </a:r>
                <a:r>
                  <a:rPr lang="en-US" altLang="zh-HK" dirty="0" err="1" smtClean="0">
                    <a:solidFill>
                      <a:schemeClr val="tx2"/>
                    </a:solidFill>
                    <a:sym typeface="Symbol"/>
                  </a:rPr>
                  <a:t>Artech</a:t>
                </a:r>
                <a:r>
                  <a:rPr lang="en-US" altLang="zh-HK" dirty="0" smtClean="0">
                    <a:solidFill>
                      <a:schemeClr val="tx2"/>
                    </a:solidFill>
                    <a:sym typeface="Symbol"/>
                  </a:rPr>
                  <a:t> House, 2013, pp. 93  </a:t>
                </a:r>
              </a:p>
              <a:p>
                <a:pPr algn="ctr" hangingPunct="0"/>
                <a:endParaRPr lang="en-US" altLang="zh-HK" sz="2400" dirty="0" smtClean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" y="1529594"/>
                <a:ext cx="8686800" cy="5038559"/>
              </a:xfrm>
              <a:prstGeom prst="rect">
                <a:avLst/>
              </a:prstGeom>
              <a:blipFill rotWithShape="1">
                <a:blip r:embed="rId2"/>
                <a:stretch>
                  <a:fillRect t="-847" r="-2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5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425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771" y="533400"/>
            <a:ext cx="7772400" cy="1143000"/>
          </a:xfrm>
        </p:spPr>
        <p:txBody>
          <a:bodyPr/>
          <a:lstStyle/>
          <a:p>
            <a:r>
              <a:rPr lang="en-US" dirty="0" smtClean="0"/>
              <a:t>FDT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4770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Bremen Workshop on Light Scattering 2018, Bremen, March 19 - 20, 2018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237671" y="16764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</a:rPr>
              <a:t>FDT</a:t>
            </a:r>
            <a:r>
              <a:rPr lang="en-US" sz="2400" dirty="0"/>
              <a:t> states any process that </a:t>
            </a:r>
            <a:r>
              <a:rPr lang="en-US" sz="2400" dirty="0">
                <a:solidFill>
                  <a:schemeClr val="tx2"/>
                </a:solidFill>
              </a:rPr>
              <a:t>dissipates energy </a:t>
            </a:r>
            <a:r>
              <a:rPr lang="en-US" sz="2400" dirty="0"/>
              <a:t>by conversion into </a:t>
            </a:r>
            <a:r>
              <a:rPr lang="en-US" sz="2400" dirty="0">
                <a:solidFill>
                  <a:schemeClr val="tx2"/>
                </a:solidFill>
              </a:rPr>
              <a:t>heat</a:t>
            </a:r>
            <a:r>
              <a:rPr lang="en-US" sz="2400" dirty="0"/>
              <a:t> there is a fluctuation that converts the corresponding </a:t>
            </a:r>
            <a:r>
              <a:rPr lang="en-US" sz="2400" dirty="0">
                <a:solidFill>
                  <a:schemeClr val="tx2"/>
                </a:solidFill>
              </a:rPr>
              <a:t>temperature fluctuations </a:t>
            </a:r>
            <a:r>
              <a:rPr lang="en-US" sz="2400" dirty="0"/>
              <a:t>into </a:t>
            </a:r>
            <a:r>
              <a:rPr lang="en-US" sz="2400" dirty="0">
                <a:solidFill>
                  <a:schemeClr val="tx2"/>
                </a:solidFill>
              </a:rPr>
              <a:t>thermal radiation</a:t>
            </a:r>
            <a:r>
              <a:rPr lang="en-US" sz="2400" dirty="0" smtClean="0"/>
              <a:t>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5943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6</a:t>
            </a:r>
            <a:endParaRPr lang="en-US" altLang="zh-TW" sz="2800" b="1" dirty="0">
              <a:ea typeface="新細明體" pitchFamily="18" charset="-12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37079" y="3124200"/>
            <a:ext cx="7239000" cy="646331"/>
            <a:chOff x="762000" y="3928080"/>
            <a:chExt cx="7239000" cy="646331"/>
          </a:xfrm>
        </p:grpSpPr>
        <p:sp>
          <p:nvSpPr>
            <p:cNvPr id="7" name="TextBox 6"/>
            <p:cNvSpPr txBox="1"/>
            <p:nvPr/>
          </p:nvSpPr>
          <p:spPr>
            <a:xfrm>
              <a:off x="762000" y="4066579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Energy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67000" y="4066579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Heat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67200" y="3928080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Temperature</a:t>
              </a:r>
            </a:p>
            <a:p>
              <a:pPr algn="ctr"/>
              <a:r>
                <a:rPr lang="en-US" dirty="0" smtClean="0"/>
                <a:t>Fluctuations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29400" y="3928080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Thermal</a:t>
              </a:r>
            </a:p>
            <a:p>
              <a:pPr algn="ctr"/>
              <a:r>
                <a:rPr lang="en-US" dirty="0" smtClean="0"/>
                <a:t>Radiation</a:t>
              </a:r>
              <a:endParaRPr lang="en-US" dirty="0"/>
            </a:p>
          </p:txBody>
        </p:sp>
        <p:sp>
          <p:nvSpPr>
            <p:cNvPr id="11" name="Right Arrow 10"/>
            <p:cNvSpPr/>
            <p:nvPr/>
          </p:nvSpPr>
          <p:spPr bwMode="auto">
            <a:xfrm>
              <a:off x="1905000" y="4134639"/>
              <a:ext cx="457200" cy="233212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657600" y="4134639"/>
              <a:ext cx="457200" cy="233212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6096000" y="4134639"/>
              <a:ext cx="457200" cy="233212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362200" y="4114800"/>
            <a:ext cx="47779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Athermal Systems ? 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Independent of temperature </a:t>
            </a:r>
            <a:r>
              <a:rPr lang="en-US" dirty="0" smtClean="0"/>
              <a:t>- Granular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975179" y="5105399"/>
            <a:ext cx="7239000" cy="646331"/>
            <a:chOff x="762000" y="3928080"/>
            <a:chExt cx="7239000" cy="646331"/>
          </a:xfrm>
        </p:grpSpPr>
        <p:sp>
          <p:nvSpPr>
            <p:cNvPr id="17" name="TextBox 16"/>
            <p:cNvSpPr txBox="1"/>
            <p:nvPr/>
          </p:nvSpPr>
          <p:spPr>
            <a:xfrm>
              <a:off x="762000" y="4066579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Energy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667000" y="4066579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Heat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67200" y="3928080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Temperature</a:t>
              </a:r>
            </a:p>
            <a:p>
              <a:pPr algn="ctr"/>
              <a:r>
                <a:rPr lang="en-US" dirty="0" smtClean="0"/>
                <a:t>Fluctuations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29400" y="3928080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Thermal</a:t>
              </a:r>
            </a:p>
            <a:p>
              <a:pPr algn="ctr"/>
              <a:r>
                <a:rPr lang="en-US" dirty="0" smtClean="0"/>
                <a:t>Radiation</a:t>
              </a:r>
              <a:endParaRPr lang="en-US" dirty="0"/>
            </a:p>
          </p:txBody>
        </p:sp>
        <p:sp>
          <p:nvSpPr>
            <p:cNvPr id="21" name="Right Arrow 20"/>
            <p:cNvSpPr/>
            <p:nvPr/>
          </p:nvSpPr>
          <p:spPr bwMode="auto">
            <a:xfrm>
              <a:off x="1905000" y="4134639"/>
              <a:ext cx="457200" cy="233212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ight Arrow 21"/>
            <p:cNvSpPr/>
            <p:nvPr/>
          </p:nvSpPr>
          <p:spPr bwMode="auto">
            <a:xfrm>
              <a:off x="3657600" y="4134639"/>
              <a:ext cx="457200" cy="233212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ight Arrow 22"/>
            <p:cNvSpPr/>
            <p:nvPr/>
          </p:nvSpPr>
          <p:spPr bwMode="auto">
            <a:xfrm>
              <a:off x="6096000" y="4134639"/>
              <a:ext cx="457200" cy="233212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876800" y="5105399"/>
            <a:ext cx="2955017" cy="679326"/>
            <a:chOff x="6198961" y="4271077"/>
            <a:chExt cx="2955017" cy="679326"/>
          </a:xfrm>
        </p:grpSpPr>
        <p:sp>
          <p:nvSpPr>
            <p:cNvPr id="24" name="&quot;No&quot; Symbol 23"/>
            <p:cNvSpPr/>
            <p:nvPr/>
          </p:nvSpPr>
          <p:spPr bwMode="auto">
            <a:xfrm>
              <a:off x="6198961" y="4271078"/>
              <a:ext cx="739321" cy="679325"/>
            </a:xfrm>
            <a:prstGeom prst="noSmoking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&quot;No&quot; Symbol 24"/>
            <p:cNvSpPr/>
            <p:nvPr/>
          </p:nvSpPr>
          <p:spPr bwMode="auto">
            <a:xfrm>
              <a:off x="8414657" y="4271077"/>
              <a:ext cx="739321" cy="679325"/>
            </a:xfrm>
            <a:prstGeom prst="noSmoking">
              <a:avLst/>
            </a:pr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234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214" y="228600"/>
            <a:ext cx="7772400" cy="1143000"/>
          </a:xfrm>
        </p:spPr>
        <p:txBody>
          <a:bodyPr/>
          <a:lstStyle/>
          <a:p>
            <a:r>
              <a:rPr lang="en-US" dirty="0" smtClean="0"/>
              <a:t>Athermal Systems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71600" y="64770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Bremen Workshop on Light Scattering 2018, Bremen, March 19 - 20, 2018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446314" y="1668637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Granular materials aside, </a:t>
            </a:r>
            <a:r>
              <a:rPr lang="en-US" sz="2400" dirty="0" smtClean="0">
                <a:solidFill>
                  <a:schemeClr val="tx2"/>
                </a:solidFill>
              </a:rPr>
              <a:t>athermal </a:t>
            </a:r>
            <a:r>
              <a:rPr lang="en-US" sz="2400" dirty="0" smtClean="0"/>
              <a:t>systems make </a:t>
            </a:r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</a:rPr>
              <a:t>heat capacity </a:t>
            </a:r>
            <a:r>
              <a:rPr lang="en-US" sz="2400" dirty="0"/>
              <a:t>of a material vanish, say by operation at a </a:t>
            </a:r>
            <a:r>
              <a:rPr lang="en-US" sz="2400" dirty="0">
                <a:solidFill>
                  <a:schemeClr val="tx2"/>
                </a:solidFill>
              </a:rPr>
              <a:t>temperature of absolute zero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algn="ctr"/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Athermal</a:t>
            </a:r>
            <a:r>
              <a:rPr lang="en-US" sz="2400" dirty="0" smtClean="0"/>
              <a:t> </a:t>
            </a:r>
            <a:r>
              <a:rPr lang="en-US" sz="2400" dirty="0"/>
              <a:t>conditions </a:t>
            </a:r>
            <a:r>
              <a:rPr lang="en-US" sz="2400" dirty="0" smtClean="0"/>
              <a:t>at the </a:t>
            </a:r>
            <a:r>
              <a:rPr lang="en-US" sz="2400" dirty="0" smtClean="0">
                <a:solidFill>
                  <a:schemeClr val="tx2"/>
                </a:solidFill>
              </a:rPr>
              <a:t>nanoscale</a:t>
            </a:r>
            <a:r>
              <a:rPr lang="en-US" sz="2400" dirty="0" smtClean="0"/>
              <a:t> occur under EM confinement in liquid flow through </a:t>
            </a:r>
            <a:r>
              <a:rPr lang="en-US" sz="2400" dirty="0" smtClean="0">
                <a:solidFill>
                  <a:schemeClr val="tx2"/>
                </a:solidFill>
              </a:rPr>
              <a:t>physical </a:t>
            </a:r>
            <a:r>
              <a:rPr lang="en-US" sz="2400" dirty="0" smtClean="0"/>
              <a:t>channels.</a:t>
            </a:r>
          </a:p>
          <a:p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360541" y="4153670"/>
            <a:ext cx="3868229" cy="2417974"/>
            <a:chOff x="2590800" y="4611465"/>
            <a:chExt cx="3868229" cy="2417974"/>
          </a:xfrm>
        </p:grpSpPr>
        <p:grpSp>
          <p:nvGrpSpPr>
            <p:cNvPr id="10" name="Group 9"/>
            <p:cNvGrpSpPr/>
            <p:nvPr/>
          </p:nvGrpSpPr>
          <p:grpSpPr>
            <a:xfrm>
              <a:off x="2590800" y="5084957"/>
              <a:ext cx="3868229" cy="1944482"/>
              <a:chOff x="2151571" y="5063531"/>
              <a:chExt cx="3868229" cy="1944482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151571" y="5124763"/>
                <a:ext cx="167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N(hc/</a:t>
                </a:r>
                <a:r>
                  <a:rPr lang="en-US" dirty="0" smtClean="0">
                    <a:sym typeface="Symbol"/>
                  </a:rPr>
                  <a:t></a:t>
                </a:r>
                <a:r>
                  <a:rPr lang="en-US" sz="1200" dirty="0" smtClean="0">
                    <a:sym typeface="Symbol"/>
                  </a:rPr>
                  <a:t>o</a:t>
                </a:r>
                <a:r>
                  <a:rPr lang="en-US" dirty="0" smtClean="0">
                    <a:sym typeface="Symbol"/>
                  </a:rPr>
                  <a:t>) </a:t>
                </a:r>
                <a:endParaRPr lang="en-US" dirty="0"/>
              </a:p>
            </p:txBody>
          </p:sp>
          <p:sp>
            <p:nvSpPr>
              <p:cNvPr id="7" name="Flowchart: Direct Access Storage 6"/>
              <p:cNvSpPr/>
              <p:nvPr/>
            </p:nvSpPr>
            <p:spPr bwMode="auto">
              <a:xfrm rot="10311302">
                <a:off x="3668943" y="5063531"/>
                <a:ext cx="513653" cy="407665"/>
              </a:xfrm>
              <a:prstGeom prst="flowChartMagneticDrum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343400" y="5084957"/>
                <a:ext cx="167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Symbol"/>
                  </a:rPr>
                  <a:t> </a:t>
                </a:r>
                <a:r>
                  <a:rPr lang="en-US" dirty="0" smtClean="0"/>
                  <a:t>N(hc/</a:t>
                </a:r>
                <a:r>
                  <a:rPr lang="en-US" dirty="0" smtClean="0">
                    <a:sym typeface="Symbol"/>
                  </a:rPr>
                  <a:t></a:t>
                </a:r>
                <a:r>
                  <a:rPr lang="en-US" sz="1200" dirty="0" smtClean="0">
                    <a:sym typeface="Symbol"/>
                  </a:rPr>
                  <a:t>o</a:t>
                </a:r>
                <a:r>
                  <a:rPr lang="en-US" dirty="0" smtClean="0">
                    <a:sym typeface="Symbol"/>
                  </a:rPr>
                  <a:t>)</a:t>
                </a:r>
                <a:endParaRPr lang="en-US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692953" y="5684574"/>
                <a:ext cx="1527982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dirty="0" smtClean="0">
                    <a:sym typeface="Symbol"/>
                  </a:rPr>
                  <a:t>Inside channel</a:t>
                </a:r>
              </a:p>
              <a:p>
                <a:pPr algn="ctr"/>
                <a:r>
                  <a:rPr lang="en-US" sz="1600" dirty="0" smtClean="0">
                    <a:sym typeface="Symbol"/>
                  </a:rPr>
                  <a:t>Standing wave</a:t>
                </a:r>
              </a:p>
              <a:p>
                <a:pPr algn="ctr"/>
                <a:r>
                  <a:rPr lang="en-US" sz="1600" dirty="0" smtClean="0">
                    <a:sym typeface="Symbol"/>
                  </a:rPr>
                  <a:t>/2 = d</a:t>
                </a:r>
              </a:p>
              <a:p>
                <a:pPr algn="ctr"/>
                <a:r>
                  <a:rPr lang="en-US" sz="1600" dirty="0" smtClean="0">
                    <a:sym typeface="Symbol"/>
                  </a:rPr>
                  <a:t>E = hc/2d</a:t>
                </a:r>
                <a:endParaRPr lang="en-US" sz="1600" dirty="0">
                  <a:sym typeface="Symbol"/>
                </a:endParaRPr>
              </a:p>
              <a:p>
                <a:pPr algn="ctr"/>
                <a:endParaRPr lang="en-US" sz="1600" dirty="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3293237" y="4611465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/>
                </a:rPr>
                <a:t>d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3606143" y="4796131"/>
              <a:ext cx="475741" cy="49265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Rectangle 18"/>
          <p:cNvSpPr/>
          <p:nvPr/>
        </p:nvSpPr>
        <p:spPr>
          <a:xfrm>
            <a:off x="5486400" y="4695651"/>
            <a:ext cx="34181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ym typeface="Symbol"/>
              </a:rPr>
              <a:t> E = hc/2d = N(hc/</a:t>
            </a:r>
            <a:r>
              <a:rPr lang="en-US" sz="1200" dirty="0" smtClean="0">
                <a:sym typeface="Symbol"/>
              </a:rPr>
              <a:t>o</a:t>
            </a:r>
            <a:r>
              <a:rPr lang="en-US" dirty="0" smtClean="0">
                <a:sym typeface="Symbol"/>
              </a:rPr>
              <a:t>) &gt;  5 eV</a:t>
            </a:r>
          </a:p>
          <a:p>
            <a:pPr algn="ctr"/>
            <a:endParaRPr lang="en-US" sz="800" dirty="0" smtClean="0">
              <a:sym typeface="Symbol"/>
            </a:endParaRPr>
          </a:p>
          <a:p>
            <a:pPr algn="ctr"/>
            <a:r>
              <a:rPr lang="en-US" sz="1600" dirty="0" smtClean="0">
                <a:sym typeface="Symbol"/>
              </a:rPr>
              <a:t>Charge / Recombine</a:t>
            </a:r>
          </a:p>
          <a:p>
            <a:pPr algn="ctr"/>
            <a:endParaRPr lang="en-US" sz="1600" dirty="0" smtClean="0">
              <a:sym typeface="Symbol"/>
            </a:endParaRPr>
          </a:p>
          <a:p>
            <a:pPr algn="ctr"/>
            <a:r>
              <a:rPr lang="en-US" sz="1600" dirty="0">
                <a:sym typeface="Symbol"/>
              </a:rPr>
              <a:t>N = </a:t>
            </a:r>
            <a:r>
              <a:rPr lang="en-US" sz="1100" dirty="0">
                <a:sym typeface="Symbol"/>
              </a:rPr>
              <a:t>o </a:t>
            </a:r>
            <a:r>
              <a:rPr lang="en-US" sz="1600" dirty="0">
                <a:sym typeface="Symbol"/>
              </a:rPr>
              <a:t>/ 2d</a:t>
            </a:r>
          </a:p>
          <a:p>
            <a:pPr algn="ctr"/>
            <a:r>
              <a:rPr lang="en-US" sz="1600" dirty="0" smtClean="0"/>
              <a:t>N =  1 micron/2(50) nm </a:t>
            </a:r>
            <a:r>
              <a:rPr lang="en-US" sz="1600" dirty="0" smtClean="0">
                <a:sym typeface="Symbol"/>
              </a:rPr>
              <a:t>  10</a:t>
            </a:r>
            <a:endParaRPr lang="en-US" sz="1600" dirty="0"/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8458200" y="5943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61170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Natural Athermal Systems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64008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Bremen Workshop on Light Scattering 2018, Bremen, March 19 - 20, 2018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613229" y="1524000"/>
            <a:ext cx="8001000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Without physical walls, EM confinement of </a:t>
            </a:r>
            <a:r>
              <a:rPr lang="en-US" sz="2400" dirty="0"/>
              <a:t>atoms in </a:t>
            </a:r>
            <a:r>
              <a:rPr lang="en-US" sz="2400" dirty="0">
                <a:solidFill>
                  <a:schemeClr val="tx2"/>
                </a:solidFill>
              </a:rPr>
              <a:t>nanostructures</a:t>
            </a:r>
            <a:r>
              <a:rPr lang="en-US" sz="2400" dirty="0"/>
              <a:t> </a:t>
            </a:r>
            <a:r>
              <a:rPr lang="en-US" sz="2400" dirty="0" smtClean="0"/>
              <a:t>occurs naturally because of high </a:t>
            </a:r>
            <a:r>
              <a:rPr lang="en-US" sz="2400" dirty="0" smtClean="0">
                <a:solidFill>
                  <a:schemeClr val="tx2"/>
                </a:solidFill>
              </a:rPr>
              <a:t>S/V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ratios</a:t>
            </a:r>
            <a:r>
              <a:rPr lang="en-US" sz="2400" dirty="0" smtClean="0"/>
              <a:t> as </a:t>
            </a:r>
            <a:r>
              <a:rPr lang="en-US" sz="2400" dirty="0"/>
              <a:t>any heat absorbed is almost totally deposited in the </a:t>
            </a:r>
            <a:r>
              <a:rPr lang="en-US" sz="2400" dirty="0" smtClean="0"/>
              <a:t>surface.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S/V</a:t>
            </a:r>
            <a:r>
              <a:rPr lang="en-US" sz="2400" dirty="0" smtClean="0"/>
              <a:t> = surface-to-volume</a:t>
            </a:r>
          </a:p>
          <a:p>
            <a:endParaRPr lang="en-US" sz="2400" dirty="0"/>
          </a:p>
          <a:p>
            <a:r>
              <a:rPr lang="en-US" sz="2400" dirty="0" smtClean="0"/>
              <a:t>Since thermal expansion does not occur, the </a:t>
            </a:r>
            <a:r>
              <a:rPr lang="en-US" sz="2400" dirty="0" smtClean="0">
                <a:solidFill>
                  <a:schemeClr val="tx2"/>
                </a:solidFill>
              </a:rPr>
              <a:t>heat</a:t>
            </a:r>
            <a:r>
              <a:rPr lang="en-US" sz="2400" dirty="0" smtClean="0"/>
              <a:t> acts as a </a:t>
            </a:r>
            <a:r>
              <a:rPr lang="en-US" sz="2400" dirty="0" smtClean="0">
                <a:solidFill>
                  <a:schemeClr val="tx2"/>
                </a:solidFill>
              </a:rPr>
              <a:t>potential barrier</a:t>
            </a:r>
            <a:r>
              <a:rPr lang="en-US" sz="2400" dirty="0" smtClean="0"/>
              <a:t> to provide the </a:t>
            </a:r>
            <a:r>
              <a:rPr lang="en-US" sz="2400" dirty="0" smtClean="0">
                <a:solidFill>
                  <a:schemeClr val="tx2"/>
                </a:solidFill>
              </a:rPr>
              <a:t>EM </a:t>
            </a:r>
            <a:r>
              <a:rPr lang="en-US" sz="2400" dirty="0">
                <a:solidFill>
                  <a:schemeClr val="tx2"/>
                </a:solidFill>
              </a:rPr>
              <a:t>confinement</a:t>
            </a:r>
            <a:r>
              <a:rPr lang="en-US" sz="2400" dirty="0"/>
              <a:t> </a:t>
            </a:r>
            <a:r>
              <a:rPr lang="en-US" sz="2400" dirty="0" smtClean="0"/>
              <a:t>for:</a:t>
            </a:r>
          </a:p>
          <a:p>
            <a:endParaRPr lang="en-US" sz="900" dirty="0" smtClean="0"/>
          </a:p>
          <a:p>
            <a:pPr algn="ctr"/>
            <a:r>
              <a:rPr lang="en-US" sz="2400" dirty="0" smtClean="0"/>
              <a:t>(1) </a:t>
            </a:r>
            <a:r>
              <a:rPr lang="en-US" sz="2400" dirty="0" smtClean="0">
                <a:solidFill>
                  <a:schemeClr val="tx2"/>
                </a:solidFill>
              </a:rPr>
              <a:t>Heat </a:t>
            </a:r>
            <a:r>
              <a:rPr lang="en-US" sz="2400" dirty="0">
                <a:solidFill>
                  <a:schemeClr val="tx2"/>
                </a:solidFill>
              </a:rPr>
              <a:t>capacity </a:t>
            </a:r>
            <a:r>
              <a:rPr lang="en-US" sz="2400" dirty="0"/>
              <a:t>of </a:t>
            </a:r>
            <a:r>
              <a:rPr lang="en-US" sz="2400" dirty="0" smtClean="0"/>
              <a:t>internal atoms </a:t>
            </a:r>
            <a:r>
              <a:rPr lang="en-US" sz="2400" dirty="0"/>
              <a:t>to </a:t>
            </a:r>
            <a:r>
              <a:rPr lang="en-US" sz="2400" dirty="0" smtClean="0"/>
              <a:t>vanish, and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/>
              <a:t>(2) the </a:t>
            </a:r>
            <a:r>
              <a:rPr lang="en-US" sz="2400" dirty="0" smtClean="0">
                <a:solidFill>
                  <a:schemeClr val="tx2"/>
                </a:solidFill>
              </a:rPr>
              <a:t>boundary</a:t>
            </a:r>
            <a:r>
              <a:rPr lang="en-US" sz="2400" dirty="0" smtClean="0"/>
              <a:t> for creating standing waves</a:t>
            </a:r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The process called </a:t>
            </a:r>
            <a:r>
              <a:rPr lang="en-US" sz="2400" dirty="0" smtClean="0">
                <a:solidFill>
                  <a:schemeClr val="tx2"/>
                </a:solidFill>
              </a:rPr>
              <a:t>simple QED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5943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7202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949812" y="3773675"/>
            <a:ext cx="838200" cy="1304672"/>
            <a:chOff x="2743200" y="4107450"/>
            <a:chExt cx="838200" cy="1304672"/>
          </a:xfrm>
        </p:grpSpPr>
        <p:sp>
          <p:nvSpPr>
            <p:cNvPr id="2" name="Oval 1"/>
            <p:cNvSpPr/>
            <p:nvPr/>
          </p:nvSpPr>
          <p:spPr bwMode="auto">
            <a:xfrm>
              <a:off x="2743200" y="4572000"/>
              <a:ext cx="838200" cy="840122"/>
            </a:xfrm>
            <a:prstGeom prst="ellipse">
              <a:avLst/>
            </a:prstGeom>
            <a:solidFill>
              <a:schemeClr val="tx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4302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9567" y="4107450"/>
              <a:ext cx="506235" cy="49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Oval 24"/>
          <p:cNvSpPr/>
          <p:nvPr/>
        </p:nvSpPr>
        <p:spPr bwMode="auto">
          <a:xfrm>
            <a:off x="3980196" y="4238225"/>
            <a:ext cx="838200" cy="840122"/>
          </a:xfrm>
          <a:prstGeom prst="ellipse">
            <a:avLst/>
          </a:pr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ctrTitle"/>
          </p:nvPr>
        </p:nvSpPr>
        <p:spPr>
          <a:xfrm>
            <a:off x="685800" y="53975"/>
            <a:ext cx="7772400" cy="1470025"/>
          </a:xfrm>
        </p:spPr>
        <p:txBody>
          <a:bodyPr/>
          <a:lstStyle/>
          <a:p>
            <a:r>
              <a:rPr lang="en-US" altLang="zh-HK" dirty="0" smtClean="0">
                <a:ea typeface="新細明體" charset="-120"/>
              </a:rPr>
              <a:t>Simple QED </a:t>
            </a:r>
            <a:endParaRPr lang="zh-HK" altLang="en-US" dirty="0" smtClean="0">
              <a:ea typeface="新細明體" charset="-120"/>
            </a:endParaRPr>
          </a:p>
        </p:txBody>
      </p:sp>
      <p:sp>
        <p:nvSpPr>
          <p:cNvPr id="430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4582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zh-TW" sz="1400" smtClean="0">
                <a:solidFill>
                  <a:srgbClr val="FFFF00"/>
                </a:solidFill>
                <a:ea typeface="新細明體" charset="-120"/>
              </a:rPr>
              <a:t>Bremen Workshop on Light Scattering 2018, Bremen, March 19 - 20, 2018</a:t>
            </a:r>
            <a:endParaRPr lang="en-US" altLang="zh-TW" sz="1400" dirty="0" smtClean="0">
              <a:solidFill>
                <a:srgbClr val="FFFF00"/>
              </a:solidFill>
              <a:ea typeface="新細明體" charset="-120"/>
            </a:endParaRPr>
          </a:p>
        </p:txBody>
      </p:sp>
      <p:sp>
        <p:nvSpPr>
          <p:cNvPr id="43013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ea typeface="新細明體" charset="-120"/>
                <a:cs typeface="Arial" charset="0"/>
              </a:rPr>
              <a:t>9</a:t>
            </a:r>
            <a:endParaRPr lang="en-US" altLang="zh-TW" sz="2800" dirty="0">
              <a:solidFill>
                <a:srgbClr val="FFFFFF"/>
              </a:solidFill>
              <a:ea typeface="新細明體" charset="-120"/>
              <a:cs typeface="Arial" charset="0"/>
            </a:endParaRP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089848" y="4014541"/>
            <a:ext cx="2083722" cy="923330"/>
            <a:chOff x="5207651" y="4497586"/>
            <a:chExt cx="2083308" cy="922735"/>
          </a:xfrm>
        </p:grpSpPr>
        <p:grpSp>
          <p:nvGrpSpPr>
            <p:cNvPr id="43022" name="Group 10"/>
            <p:cNvGrpSpPr>
              <a:grpSpLocks/>
            </p:cNvGrpSpPr>
            <p:nvPr/>
          </p:nvGrpSpPr>
          <p:grpSpPr bwMode="auto">
            <a:xfrm rot="4178089">
              <a:off x="5356207" y="4511255"/>
              <a:ext cx="493735" cy="790847"/>
              <a:chOff x="5315524" y="4443305"/>
              <a:chExt cx="535151" cy="882898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 rot="10264380" flipH="1" flipV="1">
                <a:off x="5315524" y="4601487"/>
                <a:ext cx="490074" cy="724716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ysClr val="window" lastClr="FFFFFF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kern="0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4" name="AutoShape 32"/>
              <p:cNvSpPr>
                <a:spLocks noChangeArrowheads="1"/>
              </p:cNvSpPr>
              <p:nvPr/>
            </p:nvSpPr>
            <p:spPr bwMode="auto">
              <a:xfrm rot="12448810" flipH="1" flipV="1">
                <a:off x="5738905" y="4443305"/>
                <a:ext cx="111770" cy="209087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b="0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  <p:sp>
          <p:nvSpPr>
            <p:cNvPr id="43023" name="TextBox 18"/>
            <p:cNvSpPr txBox="1">
              <a:spLocks noChangeArrowheads="1"/>
            </p:cNvSpPr>
            <p:nvPr/>
          </p:nvSpPr>
          <p:spPr bwMode="auto">
            <a:xfrm>
              <a:off x="5953988" y="4497586"/>
              <a:ext cx="1336971" cy="922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 smtClean="0">
                  <a:solidFill>
                    <a:srgbClr val="FFFF00"/>
                  </a:solidFill>
                </a:rPr>
                <a:t>EM</a:t>
              </a:r>
              <a:endParaRPr lang="en-US" altLang="en-US" sz="1800" b="0" dirty="0">
                <a:solidFill>
                  <a:srgbClr val="FFFF00"/>
                </a:solidFill>
                <a:cs typeface="Arial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 smtClean="0">
                  <a:solidFill>
                    <a:srgbClr val="FFFF00"/>
                  </a:solidFill>
                </a:rPr>
                <a:t>Radiation</a:t>
              </a:r>
              <a:endParaRPr lang="en-US" altLang="en-US" sz="1800" b="0" dirty="0">
                <a:solidFill>
                  <a:srgbClr val="FFFF00"/>
                </a:solidFill>
                <a:cs typeface="Arial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0" dirty="0" smtClean="0">
                  <a:solidFill>
                    <a:schemeClr val="tx2"/>
                  </a:solidFill>
                  <a:sym typeface="Symbol" pitchFamily="18" charset="2"/>
                </a:rPr>
                <a:t> = 2nd</a:t>
              </a:r>
              <a:endParaRPr lang="en-US" altLang="en-US" sz="1600" b="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081843" y="4415146"/>
            <a:ext cx="603996" cy="441324"/>
            <a:chOff x="2062107" y="4018695"/>
            <a:chExt cx="603996" cy="441324"/>
          </a:xfrm>
        </p:grpSpPr>
        <p:sp>
          <p:nvSpPr>
            <p:cNvPr id="15" name="Arc 14"/>
            <p:cNvSpPr/>
            <p:nvPr/>
          </p:nvSpPr>
          <p:spPr bwMode="auto">
            <a:xfrm>
              <a:off x="2092639" y="4018695"/>
              <a:ext cx="533400" cy="441324"/>
            </a:xfrm>
            <a:prstGeom prst="arc">
              <a:avLst>
                <a:gd name="adj1" fmla="val 10696734"/>
                <a:gd name="adj2" fmla="val 0"/>
              </a:avLst>
            </a:pr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algn="ctr">
                <a:defRPr/>
              </a:pPr>
              <a:endParaRPr lang="en-US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21" name="TextBox 20"/>
            <p:cNvSpPr txBox="1">
              <a:spLocks noChangeArrowheads="1"/>
            </p:cNvSpPr>
            <p:nvPr/>
          </p:nvSpPr>
          <p:spPr bwMode="auto">
            <a:xfrm>
              <a:off x="2062107" y="4090232"/>
              <a:ext cx="603996" cy="369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>
                  <a:solidFill>
                    <a:schemeClr val="bg2"/>
                  </a:solidFill>
                  <a:cs typeface="Arial" charset="0"/>
                  <a:sym typeface="Symbol" pitchFamily="18" charset="2"/>
                </a:rPr>
                <a:t>/2</a:t>
              </a:r>
              <a:endParaRPr lang="en-US" altLang="en-US" sz="1800" b="0" dirty="0">
                <a:solidFill>
                  <a:schemeClr val="bg2"/>
                </a:solidFill>
                <a:cs typeface="Arial" charset="0"/>
              </a:endParaRPr>
            </a:p>
          </p:txBody>
        </p:sp>
      </p:grpSp>
      <p:sp>
        <p:nvSpPr>
          <p:cNvPr id="26" name="TextBox 18"/>
          <p:cNvSpPr txBox="1">
            <a:spLocks noChangeArrowheads="1"/>
          </p:cNvSpPr>
          <p:nvPr/>
        </p:nvSpPr>
        <p:spPr bwMode="auto">
          <a:xfrm>
            <a:off x="3578894" y="5299603"/>
            <a:ext cx="1615629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No</a:t>
            </a:r>
          </a:p>
          <a:p>
            <a:pPr algn="ctr">
              <a:buNone/>
            </a:pPr>
            <a:r>
              <a:rPr lang="en-US" altLang="en-US" sz="1200" b="0" dirty="0" smtClean="0">
                <a:solidFill>
                  <a:schemeClr val="tx2"/>
                </a:solidFill>
                <a:sym typeface="Symbol" pitchFamily="18" charset="2"/>
              </a:rPr>
              <a:t>Temperature</a:t>
            </a:r>
            <a:endParaRPr lang="en-US" altLang="en-US" sz="1200" b="0" dirty="0">
              <a:solidFill>
                <a:schemeClr val="tx2"/>
              </a:solidFill>
              <a:sym typeface="Symbol" pitchFamily="18" charset="2"/>
            </a:endParaRPr>
          </a:p>
          <a:p>
            <a:pPr algn="ctr">
              <a:buNone/>
            </a:pP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Change</a:t>
            </a:r>
          </a:p>
        </p:txBody>
      </p:sp>
      <p:sp>
        <p:nvSpPr>
          <p:cNvPr id="28" name="Subtitle 2"/>
          <p:cNvSpPr>
            <a:spLocks noGrp="1"/>
          </p:cNvSpPr>
          <p:nvPr>
            <p:ph type="subTitle" idx="1"/>
          </p:nvPr>
        </p:nvSpPr>
        <p:spPr>
          <a:xfrm>
            <a:off x="-23214" y="771741"/>
            <a:ext cx="9091014" cy="2885859"/>
          </a:xfrm>
        </p:spPr>
        <p:txBody>
          <a:bodyPr/>
          <a:lstStyle/>
          <a:p>
            <a:endParaRPr lang="en-US" altLang="en-US" sz="2400" b="0" dirty="0" smtClean="0"/>
          </a:p>
          <a:p>
            <a:r>
              <a:rPr lang="en-US" sz="2400" b="0" dirty="0" smtClean="0">
                <a:solidFill>
                  <a:schemeClr val="tx2"/>
                </a:solidFill>
              </a:rPr>
              <a:t>Simple QED </a:t>
            </a:r>
            <a:r>
              <a:rPr lang="en-US" sz="2400" b="0" dirty="0" smtClean="0"/>
              <a:t>is a </a:t>
            </a:r>
            <a:r>
              <a:rPr lang="en-US" sz="2400" b="0" dirty="0" smtClean="0">
                <a:solidFill>
                  <a:schemeClr val="tx2"/>
                </a:solidFill>
              </a:rPr>
              <a:t>quantum state </a:t>
            </a:r>
            <a:r>
              <a:rPr lang="en-US" sz="2400" b="0" dirty="0" smtClean="0"/>
              <a:t>depending on                             the </a:t>
            </a:r>
            <a:r>
              <a:rPr lang="en-US" sz="2400" b="0" dirty="0" smtClean="0">
                <a:solidFill>
                  <a:schemeClr val="tx2"/>
                </a:solidFill>
              </a:rPr>
              <a:t>dimensions</a:t>
            </a:r>
            <a:r>
              <a:rPr lang="en-US" sz="2400" b="0" dirty="0" smtClean="0"/>
              <a:t> of the nanostructure</a:t>
            </a:r>
          </a:p>
          <a:p>
            <a:endParaRPr lang="en-US" sz="800" b="0" dirty="0" smtClean="0"/>
          </a:p>
          <a:p>
            <a:r>
              <a:rPr lang="en-US" sz="2400" b="0" dirty="0" smtClean="0"/>
              <a:t>Under the</a:t>
            </a:r>
            <a:r>
              <a:rPr lang="en-US" sz="2400" b="0" dirty="0" smtClean="0">
                <a:solidFill>
                  <a:schemeClr val="tx2"/>
                </a:solidFill>
              </a:rPr>
              <a:t> QM restriction </a:t>
            </a:r>
            <a:r>
              <a:rPr lang="en-US" sz="2400" b="0" dirty="0" smtClean="0"/>
              <a:t>that the</a:t>
            </a:r>
            <a:r>
              <a:rPr lang="en-US" sz="2400" b="0" dirty="0" smtClean="0">
                <a:solidFill>
                  <a:schemeClr val="tx2"/>
                </a:solidFill>
              </a:rPr>
              <a:t> heat capacity o</a:t>
            </a:r>
            <a:r>
              <a:rPr lang="en-US" sz="2400" b="0" dirty="0" smtClean="0"/>
              <a:t>f the atom vanishes, the heat </a:t>
            </a:r>
            <a:r>
              <a:rPr lang="en-US" sz="2400" b="0" dirty="0" smtClean="0">
                <a:solidFill>
                  <a:schemeClr val="tx2"/>
                </a:solidFill>
              </a:rPr>
              <a:t>Q</a:t>
            </a:r>
            <a:r>
              <a:rPr lang="en-US" sz="2400" b="0" dirty="0" smtClean="0"/>
              <a:t> absorbed in  the nanostructure </a:t>
            </a:r>
            <a:r>
              <a:rPr lang="en-US" sz="2400" dirty="0" smtClean="0">
                <a:solidFill>
                  <a:schemeClr val="tx2"/>
                </a:solidFill>
              </a:rPr>
              <a:t>su</a:t>
            </a:r>
            <a:r>
              <a:rPr lang="en-US" sz="2400" b="0" dirty="0" smtClean="0">
                <a:solidFill>
                  <a:schemeClr val="tx2"/>
                </a:solidFill>
              </a:rPr>
              <a:t>rface </a:t>
            </a:r>
            <a:r>
              <a:rPr lang="en-US" sz="2400" b="0" dirty="0" smtClean="0"/>
              <a:t>creates standing</a:t>
            </a:r>
            <a:r>
              <a:rPr lang="en-US" sz="2400" b="0" dirty="0" smtClean="0">
                <a:solidFill>
                  <a:schemeClr val="tx2"/>
                </a:solidFill>
              </a:rPr>
              <a:t> EM radiation </a:t>
            </a:r>
            <a:r>
              <a:rPr lang="en-US" sz="2400" b="0" dirty="0" smtClean="0"/>
              <a:t>having</a:t>
            </a:r>
            <a:r>
              <a:rPr lang="en-US" sz="2400" b="0" dirty="0" smtClean="0">
                <a:solidFill>
                  <a:schemeClr val="tx2"/>
                </a:solidFill>
              </a:rPr>
              <a:t> half wavelength </a:t>
            </a:r>
            <a:r>
              <a:rPr lang="en-US" sz="2400" b="0" dirty="0" smtClean="0">
                <a:solidFill>
                  <a:schemeClr val="tx2"/>
                </a:solidFill>
                <a:sym typeface="Symbol"/>
              </a:rPr>
              <a:t></a:t>
            </a:r>
            <a:r>
              <a:rPr lang="en-US" sz="2400" b="0" dirty="0" smtClean="0">
                <a:solidFill>
                  <a:schemeClr val="tx2"/>
                </a:solidFill>
              </a:rPr>
              <a:t>/2 = d, </a:t>
            </a:r>
            <a:r>
              <a:rPr lang="en-US" sz="2400" b="0" dirty="0" smtClean="0"/>
              <a:t>where</a:t>
            </a:r>
            <a:r>
              <a:rPr lang="en-US" sz="2400" b="0" dirty="0" smtClean="0">
                <a:solidFill>
                  <a:schemeClr val="tx2"/>
                </a:solidFill>
              </a:rPr>
              <a:t> d </a:t>
            </a:r>
            <a:r>
              <a:rPr lang="en-US" sz="2400" b="0" dirty="0" smtClean="0"/>
              <a:t>is the </a:t>
            </a:r>
            <a:r>
              <a:rPr lang="en-US" sz="2400" b="0" dirty="0" smtClean="0">
                <a:solidFill>
                  <a:schemeClr val="tx2"/>
                </a:solidFill>
              </a:rPr>
              <a:t>minimum</a:t>
            </a:r>
            <a:r>
              <a:rPr lang="en-US" sz="2400" b="0" dirty="0" smtClean="0"/>
              <a:t> dimension of the</a:t>
            </a:r>
            <a:r>
              <a:rPr lang="en-US" sz="2400" b="0" dirty="0" smtClean="0">
                <a:solidFill>
                  <a:schemeClr val="tx2"/>
                </a:solidFill>
              </a:rPr>
              <a:t> nanostructure</a:t>
            </a:r>
            <a:r>
              <a:rPr lang="en-US" altLang="en-US" sz="2400" b="0" dirty="0" smtClean="0">
                <a:solidFill>
                  <a:srgbClr val="FFFFFF"/>
                </a:solidFill>
                <a:sym typeface="Symbol" pitchFamily="18" charset="2"/>
              </a:rPr>
              <a:t> </a:t>
            </a:r>
          </a:p>
          <a:p>
            <a:endParaRPr lang="en-US" altLang="en-US" sz="24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2400" b="0" dirty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8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8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24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8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800" b="0" dirty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8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800" b="0" dirty="0">
              <a:solidFill>
                <a:srgbClr val="FFFFFF"/>
              </a:solidFill>
              <a:sym typeface="Symbol" pitchFamily="18" charset="2"/>
            </a:endParaRP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5226620" y="5068770"/>
            <a:ext cx="1157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solidFill>
                  <a:srgbClr val="FFFF00"/>
                </a:solidFill>
                <a:cs typeface="Arial" charset="0"/>
              </a:rPr>
              <a:t>High S/V ratios</a:t>
            </a:r>
            <a:endParaRPr lang="en-US" altLang="en-US" sz="1200" b="0" dirty="0">
              <a:solidFill>
                <a:srgbClr val="FFFF00"/>
              </a:solidFill>
              <a:cs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50866" y="4395819"/>
            <a:ext cx="1702017" cy="646331"/>
            <a:chOff x="1433070" y="4014819"/>
            <a:chExt cx="1702017" cy="646331"/>
          </a:xfrm>
        </p:grpSpPr>
        <p:sp>
          <p:nvSpPr>
            <p:cNvPr id="4" name="Right Arrow 3"/>
            <p:cNvSpPr/>
            <p:nvPr/>
          </p:nvSpPr>
          <p:spPr bwMode="auto">
            <a:xfrm>
              <a:off x="2525487" y="4014819"/>
              <a:ext cx="609600" cy="546954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TextBox 11"/>
            <p:cNvSpPr txBox="1">
              <a:spLocks noChangeArrowheads="1"/>
            </p:cNvSpPr>
            <p:nvPr/>
          </p:nvSpPr>
          <p:spPr bwMode="auto">
            <a:xfrm>
              <a:off x="1433070" y="4014819"/>
              <a:ext cx="115773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 smtClean="0">
                  <a:solidFill>
                    <a:srgbClr val="FFFF00"/>
                  </a:solidFill>
                </a:rPr>
                <a:t>Heat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>
                  <a:solidFill>
                    <a:srgbClr val="FFFF00"/>
                  </a:solidFill>
                </a:rPr>
                <a:t>Q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066800" y="59436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dirty="0">
                <a:solidFill>
                  <a:srgbClr val="FFFFFF"/>
                </a:solidFill>
                <a:sym typeface="Symbol" pitchFamily="18" charset="2"/>
              </a:rPr>
              <a:t>f = (c/n)/   / 2 = d    E = h f   </a:t>
            </a:r>
            <a:endParaRPr lang="zh-HK" altLang="en-US" i="1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055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2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blipFill rotWithShape="1">
          <a:blip xmlns:r="http://schemas.openxmlformats.org/officeDocument/2006/relationships" r:embed="rId1"/>
          <a:stretch>
            <a:fillRect t="-1984" r="-25354" b="-7937"/>
          </a:stretch>
        </a:blipFill>
      </a:spPr>
      <a:bodyPr/>
      <a:lstStyle>
        <a:defPPr>
          <a:defRPr>
            <a:noFill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14191</TotalTime>
  <Words>1671</Words>
  <Application>Microsoft Office PowerPoint</Application>
  <PresentationFormat>On-screen Show (4:3)</PresentationFormat>
  <Paragraphs>269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Invalidity of Thermal Fluctuations      at the Nanoscale</vt:lpstr>
      <vt:lpstr>Introduction</vt:lpstr>
      <vt:lpstr>Argument</vt:lpstr>
      <vt:lpstr>Planck Law of QM</vt:lpstr>
      <vt:lpstr>Classical FDT limit </vt:lpstr>
      <vt:lpstr>FDT</vt:lpstr>
      <vt:lpstr>Athermal Systems</vt:lpstr>
      <vt:lpstr>Natural Athermal Systems</vt:lpstr>
      <vt:lpstr>Simple QED </vt:lpstr>
      <vt:lpstr>Simple QED - States</vt:lpstr>
      <vt:lpstr>Simple QED - NPs</vt:lpstr>
      <vt:lpstr>Simple QED – Bare atoms</vt:lpstr>
      <vt:lpstr>Simple QED: A quantum state without electron energy levels? </vt:lpstr>
      <vt:lpstr>Validity of FDT</vt:lpstr>
      <vt:lpstr>Casimir Force</vt:lpstr>
      <vt:lpstr>Transformative Optics</vt:lpstr>
      <vt:lpstr> Near-Field Heat Transfer  </vt:lpstr>
      <vt:lpstr>Maxwell’s Solutions</vt:lpstr>
      <vt:lpstr>FDT Analysis </vt:lpstr>
      <vt:lpstr>      Questions &amp; Papers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Memristors by Quantum Mechanics</dc:title>
  <dc:creator>Acer</dc:creator>
  <cp:lastModifiedBy>Acer</cp:lastModifiedBy>
  <cp:revision>1170</cp:revision>
  <dcterms:created xsi:type="dcterms:W3CDTF">2011-07-17T19:05:40Z</dcterms:created>
  <dcterms:modified xsi:type="dcterms:W3CDTF">2018-03-06T07:50:02Z</dcterms:modified>
</cp:coreProperties>
</file>