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5" r:id="rId1"/>
  </p:sldMasterIdLst>
  <p:notesMasterIdLst>
    <p:notesMasterId r:id="rId18"/>
  </p:notesMasterIdLst>
  <p:handoutMasterIdLst>
    <p:handoutMasterId r:id="rId19"/>
  </p:handoutMasterIdLst>
  <p:sldIdLst>
    <p:sldId id="274" r:id="rId2"/>
    <p:sldId id="464" r:id="rId3"/>
    <p:sldId id="477" r:id="rId4"/>
    <p:sldId id="465" r:id="rId5"/>
    <p:sldId id="422" r:id="rId6"/>
    <p:sldId id="476" r:id="rId7"/>
    <p:sldId id="437" r:id="rId8"/>
    <p:sldId id="454" r:id="rId9"/>
    <p:sldId id="478" r:id="rId10"/>
    <p:sldId id="455" r:id="rId11"/>
    <p:sldId id="468" r:id="rId12"/>
    <p:sldId id="471" r:id="rId13"/>
    <p:sldId id="485" r:id="rId14"/>
    <p:sldId id="486" r:id="rId15"/>
    <p:sldId id="449" r:id="rId16"/>
    <p:sldId id="450" r:id="rId17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003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0" autoAdjust="0"/>
    <p:restoredTop sz="94664" autoAdjust="0"/>
  </p:normalViewPr>
  <p:slideViewPr>
    <p:cSldViewPr>
      <p:cViewPr>
        <p:scale>
          <a:sx n="70" d="100"/>
          <a:sy n="70" d="100"/>
        </p:scale>
        <p:origin x="-996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0" d="100"/>
          <a:sy n="30" d="100"/>
        </p:scale>
        <p:origin x="-1398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797226877252587"/>
          <c:y val="6.5289442986293383E-2"/>
          <c:w val="0.6695787516356374"/>
          <c:h val="0.69377570522131338"/>
        </c:manualLayout>
      </c:layout>
      <c:scatterChart>
        <c:scatterStyle val="smoothMarker"/>
        <c:varyColors val="0"/>
        <c:ser>
          <c:idx val="0"/>
          <c:order val="0"/>
          <c:spPr>
            <a:ln w="3810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Sheet10!$A$1:$A$24</c:f>
              <c:numCache>
                <c:formatCode>General</c:formatCode>
                <c:ptCount val="24"/>
                <c:pt idx="0">
                  <c:v>0.3</c:v>
                </c:pt>
                <c:pt idx="1">
                  <c:v>0.5</c:v>
                </c:pt>
                <c:pt idx="2">
                  <c:v>1</c:v>
                </c:pt>
                <c:pt idx="3">
                  <c:v>3</c:v>
                </c:pt>
                <c:pt idx="4">
                  <c:v>5</c:v>
                </c:pt>
                <c:pt idx="5">
                  <c:v>7</c:v>
                </c:pt>
                <c:pt idx="6">
                  <c:v>10</c:v>
                </c:pt>
                <c:pt idx="7">
                  <c:v>12</c:v>
                </c:pt>
                <c:pt idx="8">
                  <c:v>15</c:v>
                </c:pt>
                <c:pt idx="9">
                  <c:v>30</c:v>
                </c:pt>
                <c:pt idx="10">
                  <c:v>50</c:v>
                </c:pt>
                <c:pt idx="11">
                  <c:v>100</c:v>
                </c:pt>
                <c:pt idx="12">
                  <c:v>200</c:v>
                </c:pt>
                <c:pt idx="13">
                  <c:v>500</c:v>
                </c:pt>
                <c:pt idx="14">
                  <c:v>700</c:v>
                </c:pt>
                <c:pt idx="15">
                  <c:v>1000</c:v>
                </c:pt>
                <c:pt idx="16">
                  <c:v>2000</c:v>
                </c:pt>
                <c:pt idx="17">
                  <c:v>3000</c:v>
                </c:pt>
                <c:pt idx="18">
                  <c:v>5000</c:v>
                </c:pt>
                <c:pt idx="19">
                  <c:v>7000</c:v>
                </c:pt>
                <c:pt idx="20">
                  <c:v>10000</c:v>
                </c:pt>
                <c:pt idx="21">
                  <c:v>20000</c:v>
                </c:pt>
                <c:pt idx="22">
                  <c:v>50000</c:v>
                </c:pt>
                <c:pt idx="23">
                  <c:v>100000</c:v>
                </c:pt>
              </c:numCache>
            </c:numRef>
          </c:xVal>
          <c:yVal>
            <c:numRef>
              <c:f>Sheet10!$B$1:$B$24</c:f>
              <c:numCache>
                <c:formatCode>General</c:formatCode>
                <c:ptCount val="24"/>
                <c:pt idx="0">
                  <c:v>1.3711594390404119E-69</c:v>
                </c:pt>
                <c:pt idx="1">
                  <c:v>5.0957036332685905E-42</c:v>
                </c:pt>
                <c:pt idx="2">
                  <c:v>1.7788850317712481E-21</c:v>
                </c:pt>
                <c:pt idx="3">
                  <c:v>4.6666921416364109E-8</c:v>
                </c:pt>
                <c:pt idx="4">
                  <c:v>1.6841714192322998E-5</c:v>
                </c:pt>
                <c:pt idx="5">
                  <c:v>1.8696935582722735E-4</c:v>
                </c:pt>
                <c:pt idx="6">
                  <c:v>1.0311336037545241E-3</c:v>
                </c:pt>
                <c:pt idx="7">
                  <c:v>1.9318527879027634E-3</c:v>
                </c:pt>
                <c:pt idx="8">
                  <c:v>3.5197509175350439E-3</c:v>
                </c:pt>
                <c:pt idx="9">
                  <c:v>1.0475149730031027E-2</c:v>
                </c:pt>
                <c:pt idx="10">
                  <c:v>1.5414817522314625E-2</c:v>
                </c:pt>
                <c:pt idx="11">
                  <c:v>2.0162534879552836E-2</c:v>
                </c:pt>
                <c:pt idx="12">
                  <c:v>2.2896751199405152E-2</c:v>
                </c:pt>
                <c:pt idx="13">
                  <c:v>2.4655549997575108E-2</c:v>
                </c:pt>
                <c:pt idx="14">
                  <c:v>2.5000677181632444E-2</c:v>
                </c:pt>
                <c:pt idx="15">
                  <c:v>2.5261650402904699E-2</c:v>
                </c:pt>
                <c:pt idx="16">
                  <c:v>2.5568424968014321E-2</c:v>
                </c:pt>
                <c:pt idx="17">
                  <c:v>2.5671235049121447E-2</c:v>
                </c:pt>
                <c:pt idx="18">
                  <c:v>2.5753681807800483E-2</c:v>
                </c:pt>
                <c:pt idx="19">
                  <c:v>2.5789070200159008E-2</c:v>
                </c:pt>
                <c:pt idx="20">
                  <c:v>2.5815632783539315E-2</c:v>
                </c:pt>
                <c:pt idx="21">
                  <c:v>2.584664552742098E-2</c:v>
                </c:pt>
                <c:pt idx="22">
                  <c:v>2.5865265095702361E-2</c:v>
                </c:pt>
                <c:pt idx="23">
                  <c:v>2.5871473605455574E-2</c:v>
                </c:pt>
              </c:numCache>
            </c:numRef>
          </c:yVal>
          <c:smooth val="1"/>
        </c:ser>
        <c:ser>
          <c:idx val="1"/>
          <c:order val="1"/>
          <c:spPr>
            <a:ln w="38100"/>
          </c:spPr>
          <c:marker>
            <c:symbol val="none"/>
          </c:marker>
          <c:xVal>
            <c:numRef>
              <c:f>Sheet10!$A$1:$A$24</c:f>
              <c:numCache>
                <c:formatCode>General</c:formatCode>
                <c:ptCount val="24"/>
                <c:pt idx="0">
                  <c:v>0.3</c:v>
                </c:pt>
                <c:pt idx="1">
                  <c:v>0.5</c:v>
                </c:pt>
                <c:pt idx="2">
                  <c:v>1</c:v>
                </c:pt>
                <c:pt idx="3">
                  <c:v>3</c:v>
                </c:pt>
                <c:pt idx="4">
                  <c:v>5</c:v>
                </c:pt>
                <c:pt idx="5">
                  <c:v>7</c:v>
                </c:pt>
                <c:pt idx="6">
                  <c:v>10</c:v>
                </c:pt>
                <c:pt idx="7">
                  <c:v>12</c:v>
                </c:pt>
                <c:pt idx="8">
                  <c:v>15</c:v>
                </c:pt>
                <c:pt idx="9">
                  <c:v>30</c:v>
                </c:pt>
                <c:pt idx="10">
                  <c:v>50</c:v>
                </c:pt>
                <c:pt idx="11">
                  <c:v>100</c:v>
                </c:pt>
                <c:pt idx="12">
                  <c:v>200</c:v>
                </c:pt>
                <c:pt idx="13">
                  <c:v>500</c:v>
                </c:pt>
                <c:pt idx="14">
                  <c:v>700</c:v>
                </c:pt>
                <c:pt idx="15">
                  <c:v>1000</c:v>
                </c:pt>
                <c:pt idx="16">
                  <c:v>2000</c:v>
                </c:pt>
                <c:pt idx="17">
                  <c:v>3000</c:v>
                </c:pt>
                <c:pt idx="18">
                  <c:v>5000</c:v>
                </c:pt>
                <c:pt idx="19">
                  <c:v>7000</c:v>
                </c:pt>
                <c:pt idx="20">
                  <c:v>10000</c:v>
                </c:pt>
                <c:pt idx="21">
                  <c:v>20000</c:v>
                </c:pt>
                <c:pt idx="22">
                  <c:v>50000</c:v>
                </c:pt>
                <c:pt idx="23">
                  <c:v>100000</c:v>
                </c:pt>
              </c:numCache>
            </c:numRef>
          </c:xVal>
          <c:yVal>
            <c:numRef>
              <c:f>Sheet10!$C$1:$C$24</c:f>
              <c:numCache>
                <c:formatCode>General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3.2276663371819521E-233</c:v>
                </c:pt>
                <c:pt idx="7">
                  <c:v>1.064746482290319E-194</c:v>
                </c:pt>
                <c:pt idx="8">
                  <c:v>3.3719026534753423E-156</c:v>
                </c:pt>
                <c:pt idx="9">
                  <c:v>2.6419383968393281E-79</c:v>
                </c:pt>
                <c:pt idx="10">
                  <c:v>1.1970299009205236E-48</c:v>
                </c:pt>
                <c:pt idx="11">
                  <c:v>8.62180705230432E-26</c:v>
                </c:pt>
                <c:pt idx="12">
                  <c:v>1.6361757514871677E-14</c:v>
                </c:pt>
                <c:pt idx="13">
                  <c:v>5.8003883731801374E-8</c:v>
                </c:pt>
                <c:pt idx="14">
                  <c:v>8.7272345927137273E-7</c:v>
                </c:pt>
                <c:pt idx="15">
                  <c:v>6.0307727563906149E-6</c:v>
                </c:pt>
                <c:pt idx="16">
                  <c:v>4.6393347324614769E-5</c:v>
                </c:pt>
                <c:pt idx="17">
                  <c:v>8.4232870249295507E-5</c:v>
                </c:pt>
                <c:pt idx="18">
                  <c:v>1.3038256229673065E-4</c:v>
                </c:pt>
                <c:pt idx="19">
                  <c:v>1.5535539979720482E-4</c:v>
                </c:pt>
                <c:pt idx="20">
                  <c:v>1.7630680776995045E-4</c:v>
                </c:pt>
                <c:pt idx="21">
                  <c:v>2.0324184378127632E-4</c:v>
                </c:pt>
                <c:pt idx="22">
                  <c:v>2.2071442655487554E-4</c:v>
                </c:pt>
                <c:pt idx="23">
                  <c:v>2.2675889329653193E-4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3981696"/>
        <c:axId val="113983488"/>
      </c:scatterChart>
      <c:valAx>
        <c:axId val="113981696"/>
        <c:scaling>
          <c:logBase val="10"/>
          <c:orientation val="minMax"/>
        </c:scaling>
        <c:delete val="0"/>
        <c:axPos val="b"/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3983488"/>
        <c:crossesAt val="1.0000000000000004E-5"/>
        <c:crossBetween val="midCat"/>
      </c:valAx>
      <c:valAx>
        <c:axId val="113983488"/>
        <c:scaling>
          <c:logBase val="10"/>
          <c:orientation val="minMax"/>
          <c:max val="0.1"/>
          <c:min val="1.0000000000000004E-5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3981696"/>
        <c:crossesAt val="1.0000000000000004E-5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0.33625</cdr:x>
      <cdr:y>0.30092</cdr:y>
    </cdr:from>
    <cdr:to>
      <cdr:x>0.46032</cdr:x>
      <cdr:y>0.41001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92488" y="1020675"/>
          <a:ext cx="698312" cy="3700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>
              <a:solidFill>
                <a:schemeClr val="tx1"/>
              </a:solidFill>
            </a:rPr>
            <a:t>300 K</a:t>
          </a:r>
        </a:p>
      </cdr:txBody>
    </cdr:sp>
  </cdr:relSizeAnchor>
  <cdr:relSizeAnchor xmlns:cdr="http://schemas.openxmlformats.org/drawingml/2006/chartDrawing">
    <cdr:from>
      <cdr:x>0.76612</cdr:x>
      <cdr:y>0.5901</cdr:y>
    </cdr:from>
    <cdr:to>
      <cdr:x>0.95919</cdr:x>
      <cdr:y>0.72768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502966" y="1158619"/>
          <a:ext cx="630774" cy="2701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>
              <a:solidFill>
                <a:schemeClr val="tx1"/>
              </a:solidFill>
            </a:rPr>
            <a:t>2.7 K</a:t>
          </a:r>
        </a:p>
      </cdr:txBody>
    </cdr:sp>
  </cdr:relSizeAnchor>
  <cdr:relSizeAnchor xmlns:cdr="http://schemas.openxmlformats.org/drawingml/2006/chartDrawing">
    <cdr:from>
      <cdr:x>0.23613</cdr:x>
      <cdr:y>0.86459</cdr:y>
    </cdr:from>
    <cdr:to>
      <cdr:x>0.96126</cdr:x>
      <cdr:y>0.99924</cdr:y>
    </cdr:to>
    <cdr:sp macro="" textlink="">
      <cdr:nvSpPr>
        <cdr:cNvPr id="4" name="Text Box 3"/>
        <cdr:cNvSpPr txBox="1"/>
      </cdr:nvSpPr>
      <cdr:spPr>
        <a:xfrm xmlns:a="http://schemas.openxmlformats.org/drawingml/2006/main">
          <a:off x="1328984" y="2932557"/>
          <a:ext cx="4081216" cy="4567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EM Confinement Wavelength - </a:t>
          </a:r>
          <a:r>
            <a:rPr lang="en-US" sz="1600" dirty="0">
              <a:solidFill>
                <a:schemeClr val="tx1"/>
              </a:solidFill>
              <a:latin typeface="+mn-lt"/>
              <a:cs typeface="Times New Roman" panose="02020603050405020304" pitchFamily="18" charset="0"/>
              <a:sym typeface="Symbol"/>
            </a:rPr>
            <a:t> - microns</a:t>
          </a:r>
          <a:endParaRPr lang="en-US" sz="1600" dirty="0">
            <a:solidFill>
              <a:schemeClr val="tx1"/>
            </a:solidFill>
            <a:latin typeface="+mn-lt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0.06769</cdr:x>
      <cdr:y>0.07303</cdr:y>
    </cdr:from>
    <cdr:to>
      <cdr:x>0.12185</cdr:x>
      <cdr:y>0.747</cdr:y>
    </cdr:to>
    <cdr:sp macro="" textlink="">
      <cdr:nvSpPr>
        <cdr:cNvPr id="9" name="Text Box 8"/>
        <cdr:cNvSpPr txBox="1"/>
      </cdr:nvSpPr>
      <cdr:spPr>
        <a:xfrm xmlns:a="http://schemas.openxmlformats.org/drawingml/2006/main" rot="16200000">
          <a:off x="-609588" y="1238300"/>
          <a:ext cx="2285999" cy="3048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Planck energy - </a:t>
          </a:r>
          <a:r>
            <a:rPr lang="en-US" sz="1600" i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E</a:t>
          </a:r>
          <a:r>
            <a:rPr lang="en-US" sz="16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- eV</a:t>
          </a:r>
        </a:p>
      </cdr:txBody>
    </cdr:sp>
  </cdr:relSizeAnchor>
  <cdr:relSizeAnchor xmlns:cdr="http://schemas.openxmlformats.org/drawingml/2006/chartDrawing">
    <cdr:from>
      <cdr:x>0.23615</cdr:x>
      <cdr:y>0.17464</cdr:y>
    </cdr:from>
    <cdr:to>
      <cdr:x>0.63848</cdr:x>
      <cdr:y>0.17464</cdr:y>
    </cdr:to>
    <cdr:cxnSp macro="">
      <cdr:nvCxnSpPr>
        <cdr:cNvPr id="8" name="Straight Connector 7"/>
        <cdr:cNvCxnSpPr/>
      </cdr:nvCxnSpPr>
      <cdr:spPr>
        <a:xfrm xmlns:a="http://schemas.openxmlformats.org/drawingml/2006/main" flipH="1">
          <a:off x="771525" y="342900"/>
          <a:ext cx="1314450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0.23616</cdr:x>
      <cdr:y>0.52879</cdr:y>
    </cdr:from>
    <cdr:to>
      <cdr:x>0.83382</cdr:x>
      <cdr:y>0.53364</cdr:y>
    </cdr:to>
    <cdr:cxnSp macro="">
      <cdr:nvCxnSpPr>
        <cdr:cNvPr id="11" name="Straight Connector 10"/>
        <cdr:cNvCxnSpPr/>
      </cdr:nvCxnSpPr>
      <cdr:spPr>
        <a:xfrm xmlns:a="http://schemas.openxmlformats.org/drawingml/2006/main" flipH="1">
          <a:off x="771538" y="1038234"/>
          <a:ext cx="1952600" cy="9523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0.90711</cdr:x>
      <cdr:y>0.12177</cdr:y>
    </cdr:from>
    <cdr:to>
      <cdr:x>1</cdr:x>
      <cdr:y>0.25276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5105411" y="413025"/>
          <a:ext cx="522805" cy="4442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 smtClean="0">
              <a:solidFill>
                <a:schemeClr val="tx1"/>
              </a:solidFill>
            </a:rPr>
            <a:t> kT</a:t>
          </a:r>
          <a:endParaRPr lang="en-US" sz="16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0.41783</cdr:x>
      <cdr:y>0.0955</cdr:y>
    </cdr:from>
    <cdr:to>
      <cdr:x>1</cdr:x>
      <cdr:y>0.6796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590800" y="323911"/>
          <a:ext cx="3276600" cy="1981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0.56863</cdr:x>
      <cdr:y>0.0955</cdr:y>
    </cdr:from>
    <cdr:to>
      <cdr:x>0.96126</cdr:x>
      <cdr:y>0.65714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200400" y="323911"/>
          <a:ext cx="2209800" cy="190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>
            <a:lvl1pPr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b" anchorCtr="0" compatLnSpc="1">
            <a:prstTxWarp prst="textNoShape">
              <a:avLst/>
            </a:prstTxWarp>
          </a:bodyPr>
          <a:lstStyle>
            <a:lvl1pPr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b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fld id="{6CDDE5A5-CBAD-444F-A9DC-084915BB6BB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07034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>
            <a:lvl1pPr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2313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text styles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b" anchorCtr="0" compatLnSpc="1">
            <a:prstTxWarp prst="textNoShape">
              <a:avLst/>
            </a:prstTxWarp>
          </a:bodyPr>
          <a:lstStyle>
            <a:lvl1pPr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b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fld id="{EC86E75E-AF22-4566-B3BD-85801004E8F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106298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DA2D0F39-7537-46C2-98BC-97D6C8522C44}" type="slidenum">
              <a:rPr lang="zh-TW" altLang="en-US" sz="1300" b="0" smtClean="0">
                <a:latin typeface="Times New Roman" pitchFamily="18" charset="0"/>
              </a:rPr>
              <a:pPr/>
              <a:t>1</a:t>
            </a:fld>
            <a:endParaRPr lang="en-US" altLang="zh-TW" sz="1300" b="0" smtClean="0">
              <a:latin typeface="Times New Roman" pitchFamily="18" charset="0"/>
            </a:endParaRPr>
          </a:p>
        </p:txBody>
      </p:sp>
      <p:sp>
        <p:nvSpPr>
          <p:cNvPr id="4915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TW" sz="1000" smtClean="0">
                <a:latin typeface="Arial" charset="0"/>
              </a:rPr>
              <a:t>Enter speaker notes here.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64622134-8D61-49F5-B1A7-EF5BBB3E6873}" type="slidenum">
              <a:rPr lang="zh-TW" altLang="en-US" sz="1300" b="0" smtClean="0">
                <a:solidFill>
                  <a:prstClr val="black"/>
                </a:solidFill>
                <a:latin typeface="Times New Roman" pitchFamily="18" charset="0"/>
              </a:rPr>
              <a:pPr/>
              <a:t>16</a:t>
            </a:fld>
            <a:endParaRPr lang="en-US" altLang="zh-TW" sz="1300" b="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sz="1000" smtClean="0">
                <a:latin typeface="Arial" charset="0"/>
              </a:rPr>
              <a:t>Enter speaker notes here.</a:t>
            </a:r>
          </a:p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Physics of light-matter interaction in Nanostructures  (PLMCN19) – Chengdu, China May 15-19, 2018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EB9AE127-68E1-40D8-9E66-EF1AD46E2D30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601611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Physics of light-matter interaction in Nanostructures  (PLMCN19) – Chengdu, China May 15-19, 2018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6D953003-8E26-4CB7-8A80-85DED5EF0C0A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02908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Physics of light-matter interaction in Nanostructures  (PLMCN19) – Chengdu, China May 15-19, 2018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C120B89A-00EB-418F-8885-0A67BC209798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33369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Physics of light-matter interaction in Nanostructures  (PLMCN19) – Chengdu, China May 15-19, 2018</a:t>
            </a: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00627613-5028-4F2E-AF46-F3EEE2F7A7A6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206922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2400"/>
            <a:ext cx="38100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Physics of light-matter interaction in Nanostructures  (PLMCN19) – Chengdu, China May 15-19, 2018</a:t>
            </a:r>
            <a:endParaRPr lang="en-US" altLang="zh-TW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71EF5C70-66DF-439C-8EC5-AC171387D023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08138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 altLang="zh-TW" smtClean="0"/>
              <a:t>Physics of light-matter interaction in Nanostructures  (PLMCN19) – Chengdu, China May 15-19, 2018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57E1FBFD-34B3-4DD7-8E81-135877469ED3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22474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Physics of light-matter interaction in Nanostructures  (PLMCN19) – Chengdu, China May 15-19, 2018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6992E03B-F97D-46AE-BF17-4B880D5F4CF3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5066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Physics of light-matter interaction in Nanostructures  (PLMCN19) – Chengdu, China May 15-19, 2018</a:t>
            </a: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762229FF-C6DD-4451-AADE-FB7A23EBC6C5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98845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Physics of light-matter interaction in Nanostructures  (PLMCN19) – Chengdu, China May 15-19, 2018</a:t>
            </a:r>
            <a:endParaRPr lang="en-US" altLang="zh-TW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168A93A6-8AF3-4DC9-A130-326BED1CCE77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04498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Physics of light-matter interaction in Nanostructures  (PLMCN19) – Chengdu, China May 15-19, 2018</a:t>
            </a:r>
            <a:endParaRPr lang="en-US" altLang="zh-TW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D1FD4A11-BD7C-4E4E-ADD6-A6EF7B208640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44285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Physics of light-matter interaction in Nanostructures  (PLMCN19) – Chengdu, China May 15-19, 2018</a:t>
            </a:r>
            <a:endParaRPr lang="en-US" altLang="zh-TW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1D0BD4C4-B845-49AB-A120-E1BDEA16F0D5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99091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Physics of light-matter interaction in Nanostructures  (PLMCN19) – Chengdu, China May 15-19, 2018</a:t>
            </a: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3BD65D02-8093-4C28-9939-DEE0946E1621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674129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Physics of light-matter interaction in Nanostructures  (PLMCN19) – Chengdu, China May 15-19, 2018</a:t>
            </a: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4A8F90AB-58EC-475C-9A59-34A6034C61B2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67656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2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019800"/>
            <a:ext cx="1905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FontTx/>
              <a:buNone/>
              <a:defRPr sz="1400" b="0">
                <a:solidFill>
                  <a:srgbClr val="FFFFFF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477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FontTx/>
              <a:buNone/>
              <a:defRPr sz="1400" b="0" i="1">
                <a:solidFill>
                  <a:srgbClr val="FFFF00"/>
                </a:solidFill>
                <a:latin typeface="Arial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r>
              <a:rPr lang="en-US" altLang="zh-TW" smtClean="0"/>
              <a:t>Physics of light-matter interaction in Nanostructures  (PLMCN19) – Chengdu, China May 15-19, 2018</a:t>
            </a:r>
            <a:endParaRPr lang="en-US" altLang="zh-TW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6019800"/>
            <a:ext cx="190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 b="0">
                <a:solidFill>
                  <a:srgbClr val="FFFFFF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fld id="{4346947E-E9FF-4C0D-B015-DA5110310B2F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838200" y="6324600"/>
            <a:ext cx="73914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  <p:sldLayoutId id="2147483843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noqed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3"/>
          <p:cNvSpPr>
            <a:spLocks noGrp="1" noChangeArrowheads="1"/>
          </p:cNvSpPr>
          <p:nvPr>
            <p:ph idx="1"/>
          </p:nvPr>
        </p:nvSpPr>
        <p:spPr>
          <a:xfrm>
            <a:off x="876300" y="3886200"/>
            <a:ext cx="7772400" cy="13716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 b="0" dirty="0" smtClean="0">
                <a:solidFill>
                  <a:srgbClr val="FFFFFF"/>
                </a:solidFill>
                <a:ea typeface="新細明體" charset="-120"/>
              </a:rPr>
              <a:t>Thomas Prevenslik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 b="0" dirty="0" smtClean="0">
                <a:solidFill>
                  <a:srgbClr val="FFFFFF"/>
                </a:solidFill>
                <a:ea typeface="新細明體" charset="-120"/>
              </a:rPr>
              <a:t>QED Radiations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 b="0" dirty="0" smtClean="0">
                <a:solidFill>
                  <a:srgbClr val="FFFFFF"/>
                </a:solidFill>
                <a:ea typeface="新細明體" charset="-120"/>
              </a:rPr>
              <a:t>Hong Kong and Berlin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981200"/>
            <a:ext cx="8915400" cy="914400"/>
          </a:xfrm>
        </p:spPr>
        <p:txBody>
          <a:bodyPr/>
          <a:lstStyle/>
          <a:p>
            <a:r>
              <a:rPr lang="en-US" dirty="0" smtClean="0"/>
              <a:t>Light-Matter </a:t>
            </a:r>
            <a:r>
              <a:rPr lang="en-US" dirty="0"/>
              <a:t>I</a:t>
            </a:r>
            <a:r>
              <a:rPr lang="en-US" dirty="0" smtClean="0"/>
              <a:t>nteraction </a:t>
            </a:r>
            <a:br>
              <a:rPr lang="en-US" dirty="0" smtClean="0"/>
            </a:br>
            <a:r>
              <a:rPr lang="en-US" dirty="0" smtClean="0"/>
              <a:t>in </a:t>
            </a:r>
            <a:br>
              <a:rPr lang="en-US" dirty="0" smtClean="0"/>
            </a:br>
            <a:r>
              <a:rPr lang="en-US" dirty="0" smtClean="0"/>
              <a:t>Cosmic Dust</a:t>
            </a:r>
            <a:br>
              <a:rPr lang="en-US" dirty="0" smtClean="0"/>
            </a:br>
            <a:endParaRPr lang="en-US" altLang="zh-TW" sz="3200" dirty="0" smtClean="0">
              <a:solidFill>
                <a:srgbClr val="FFFF00"/>
              </a:solidFill>
              <a:ea typeface="新細明體" charset="-120"/>
            </a:endParaRPr>
          </a:p>
        </p:txBody>
      </p:sp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00800"/>
            <a:ext cx="8305800" cy="612263"/>
          </a:xfrm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0" dirty="0" smtClean="0">
                <a:solidFill>
                  <a:schemeClr val="tx2"/>
                </a:solidFill>
              </a:rPr>
              <a:t>Physics of light-matter interaction in Nanostructures  (PLMCN19) </a:t>
            </a:r>
            <a:r>
              <a:rPr lang="en-US" altLang="zh-TW" sz="1400" b="0" dirty="0" smtClean="0">
                <a:solidFill>
                  <a:schemeClr val="tx2"/>
                </a:solidFill>
              </a:rPr>
              <a:t>– Chengdu, China May 15-19, 2018</a:t>
            </a:r>
          </a:p>
        </p:txBody>
      </p:sp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8382000" y="57150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440" y="324135"/>
            <a:ext cx="7772400" cy="1143000"/>
          </a:xfrm>
        </p:spPr>
        <p:txBody>
          <a:bodyPr/>
          <a:lstStyle/>
          <a:p>
            <a:r>
              <a:rPr lang="en-US" dirty="0" smtClean="0"/>
              <a:t>Simple QED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446003"/>
            <a:ext cx="8458200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b="0" dirty="0" smtClean="0"/>
              <a:t>Physics of light-matter interaction in Nanostructures  (PLMCN19) – Chengdu, China May 15-19, 2018</a:t>
            </a:r>
            <a:endParaRPr lang="en-US" altLang="zh-TW" b="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472488" y="5951538"/>
            <a:ext cx="671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ea typeface="新細明體" charset="-120"/>
              </a:rPr>
              <a:t>10</a:t>
            </a:r>
            <a:endParaRPr lang="en-US" altLang="zh-TW" sz="2800" dirty="0">
              <a:ea typeface="新細明體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21695" y="1494228"/>
                <a:ext cx="8351044" cy="41495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buNone/>
                </a:pPr>
                <a:endParaRPr lang="en-US" sz="800" b="0" dirty="0">
                  <a:solidFill>
                    <a:schemeClr val="tx2"/>
                  </a:solidFill>
                </a:endParaRPr>
              </a:p>
              <a:p>
                <a:pPr algn="ctr">
                  <a:buNone/>
                </a:pPr>
                <a:r>
                  <a:rPr lang="en-US" sz="2400" b="0" dirty="0" smtClean="0"/>
                  <a:t>In contrast to Feynman</a:t>
                </a:r>
                <a:r>
                  <a:rPr lang="en-US" sz="2400" b="0" dirty="0" smtClean="0">
                    <a:solidFill>
                      <a:schemeClr val="tx2"/>
                    </a:solidFill>
                  </a:rPr>
                  <a:t>, simple </a:t>
                </a:r>
                <a:r>
                  <a:rPr lang="en-US" sz="2400" b="0" dirty="0">
                    <a:solidFill>
                      <a:schemeClr val="tx2"/>
                    </a:solidFill>
                  </a:rPr>
                  <a:t>QED </a:t>
                </a:r>
                <a:r>
                  <a:rPr lang="en-US" sz="2400" b="0" dirty="0" smtClean="0"/>
                  <a:t>is </a:t>
                </a:r>
                <a:r>
                  <a:rPr lang="en-US" sz="2400" b="0" dirty="0" smtClean="0">
                    <a:solidFill>
                      <a:schemeClr val="tx2"/>
                    </a:solidFill>
                  </a:rPr>
                  <a:t>verifiable</a:t>
                </a:r>
                <a:r>
                  <a:rPr lang="en-US" sz="2400" b="0" dirty="0" smtClean="0"/>
                  <a:t> in conserving </a:t>
                </a:r>
                <a:r>
                  <a:rPr lang="en-US" sz="2400" b="0" dirty="0" smtClean="0">
                    <a:solidFill>
                      <a:schemeClr val="tx2"/>
                    </a:solidFill>
                  </a:rPr>
                  <a:t>real photons</a:t>
                </a:r>
                <a:r>
                  <a:rPr lang="en-US" sz="2400" b="0" dirty="0" smtClean="0"/>
                  <a:t> of galaxy </a:t>
                </a:r>
                <a:r>
                  <a:rPr lang="en-US" sz="2400" b="0" dirty="0"/>
                  <a:t>light </a:t>
                </a:r>
                <a:r>
                  <a:rPr lang="en-US" sz="2400" b="0" dirty="0" smtClean="0"/>
                  <a:t>in </a:t>
                </a:r>
                <a:r>
                  <a:rPr lang="en-US" sz="2400" b="0" dirty="0" smtClean="0">
                    <a:solidFill>
                      <a:schemeClr val="tx2"/>
                    </a:solidFill>
                  </a:rPr>
                  <a:t>cosmic dust</a:t>
                </a:r>
                <a:r>
                  <a:rPr lang="en-US" sz="2400" b="0" dirty="0" smtClean="0"/>
                  <a:t>  </a:t>
                </a:r>
              </a:p>
              <a:p>
                <a:pPr algn="ctr">
                  <a:buNone/>
                </a:pPr>
                <a:endParaRPr lang="en-US" sz="800" b="0" dirty="0" smtClean="0"/>
              </a:p>
              <a:p>
                <a:pPr algn="ctr">
                  <a:buNone/>
                </a:pPr>
                <a:r>
                  <a:rPr lang="en-US" sz="2400" b="0" dirty="0" smtClean="0"/>
                  <a:t>Briefly </a:t>
                </a:r>
                <a:r>
                  <a:rPr lang="en-US" sz="2400" b="0" dirty="0"/>
                  <a:t>stated</a:t>
                </a:r>
                <a:r>
                  <a:rPr lang="en-US" sz="2400" b="0" dirty="0" smtClean="0"/>
                  <a:t>:</a:t>
                </a:r>
              </a:p>
              <a:p>
                <a:pPr algn="ctr">
                  <a:buNone/>
                </a:pPr>
                <a:endParaRPr lang="en-US" sz="800" b="0" dirty="0"/>
              </a:p>
              <a:p>
                <a:pPr algn="ctr">
                  <a:buNone/>
                </a:pPr>
                <a:r>
                  <a:rPr lang="en-US" sz="2000" b="0" dirty="0"/>
                  <a:t>Under the</a:t>
                </a:r>
                <a:r>
                  <a:rPr lang="en-US" sz="2000" b="0" dirty="0">
                    <a:solidFill>
                      <a:schemeClr val="tx2"/>
                    </a:solidFill>
                  </a:rPr>
                  <a:t> QM restriction </a:t>
                </a:r>
                <a:r>
                  <a:rPr lang="en-US" sz="2000" b="0" dirty="0"/>
                  <a:t>that the</a:t>
                </a:r>
                <a:r>
                  <a:rPr lang="en-US" sz="2000" b="0" dirty="0">
                    <a:solidFill>
                      <a:schemeClr val="tx2"/>
                    </a:solidFill>
                  </a:rPr>
                  <a:t> heat capacity o</a:t>
                </a:r>
                <a:r>
                  <a:rPr lang="en-US" sz="2000" b="0" dirty="0"/>
                  <a:t>f the </a:t>
                </a:r>
                <a:r>
                  <a:rPr lang="en-US" sz="2000" b="0" dirty="0" smtClean="0"/>
                  <a:t>atom vanishes, the </a:t>
                </a:r>
                <a:r>
                  <a:rPr lang="en-US" sz="2000" b="0" dirty="0" smtClean="0">
                    <a:solidFill>
                      <a:schemeClr val="tx2"/>
                    </a:solidFill>
                  </a:rPr>
                  <a:t>galaxy </a:t>
                </a:r>
                <a:r>
                  <a:rPr lang="en-US" sz="2000" b="0" dirty="0">
                    <a:solidFill>
                      <a:schemeClr val="tx2"/>
                    </a:solidFill>
                  </a:rPr>
                  <a:t>light </a:t>
                </a:r>
                <a:r>
                  <a:rPr lang="en-US" sz="2000" b="0" dirty="0"/>
                  <a:t>absorbed in </a:t>
                </a:r>
                <a:r>
                  <a:rPr lang="en-US" sz="2000" b="0" dirty="0" smtClean="0"/>
                  <a:t>the</a:t>
                </a:r>
                <a:r>
                  <a:rPr lang="en-US" sz="2000" b="0" dirty="0" smtClean="0">
                    <a:solidFill>
                      <a:schemeClr val="tx2"/>
                    </a:solidFill>
                  </a:rPr>
                  <a:t> dust </a:t>
                </a:r>
                <a:r>
                  <a:rPr lang="en-US" sz="2000" b="0" dirty="0">
                    <a:solidFill>
                      <a:schemeClr val="tx2"/>
                    </a:solidFill>
                  </a:rPr>
                  <a:t>surface </a:t>
                </a:r>
                <a:r>
                  <a:rPr lang="en-US" sz="2000" b="0" dirty="0" smtClean="0"/>
                  <a:t>creates standing</a:t>
                </a:r>
                <a:r>
                  <a:rPr lang="en-US" sz="2000" b="0" dirty="0" smtClean="0">
                    <a:solidFill>
                      <a:schemeClr val="tx2"/>
                    </a:solidFill>
                  </a:rPr>
                  <a:t> </a:t>
                </a:r>
                <a:r>
                  <a:rPr lang="en-US" sz="2000" b="0" dirty="0">
                    <a:solidFill>
                      <a:schemeClr val="tx2"/>
                    </a:solidFill>
                  </a:rPr>
                  <a:t>EM radiation </a:t>
                </a:r>
                <a:r>
                  <a:rPr lang="en-US" sz="2000" b="0" dirty="0"/>
                  <a:t>inside the </a:t>
                </a:r>
                <a:r>
                  <a:rPr lang="en-US" sz="2000" b="0" dirty="0" smtClean="0"/>
                  <a:t>cosmic dust  having</a:t>
                </a:r>
                <a:r>
                  <a:rPr lang="en-US" sz="2000" b="0" dirty="0" smtClean="0">
                    <a:solidFill>
                      <a:schemeClr val="tx2"/>
                    </a:solidFill>
                  </a:rPr>
                  <a:t> half </a:t>
                </a:r>
                <a:r>
                  <a:rPr lang="en-US" sz="2000" b="0" dirty="0">
                    <a:solidFill>
                      <a:schemeClr val="tx2"/>
                    </a:solidFill>
                  </a:rPr>
                  <a:t>wavelength </a:t>
                </a:r>
                <a:r>
                  <a:rPr lang="en-US" sz="2000" b="0" dirty="0">
                    <a:solidFill>
                      <a:schemeClr val="tx2"/>
                    </a:solidFill>
                    <a:sym typeface="Symbol"/>
                  </a:rPr>
                  <a:t></a:t>
                </a:r>
                <a:r>
                  <a:rPr lang="en-US" sz="2000" b="0" dirty="0">
                    <a:solidFill>
                      <a:schemeClr val="tx2"/>
                    </a:solidFill>
                  </a:rPr>
                  <a:t>/2 = d, </a:t>
                </a:r>
                <a:r>
                  <a:rPr lang="en-US" sz="2000" b="0" dirty="0" smtClean="0"/>
                  <a:t>d </a:t>
                </a:r>
                <a:r>
                  <a:rPr lang="en-US" sz="2000" b="0" dirty="0"/>
                  <a:t>is the</a:t>
                </a:r>
                <a:r>
                  <a:rPr lang="en-US" sz="2000" b="0" dirty="0">
                    <a:solidFill>
                      <a:schemeClr val="tx2"/>
                    </a:solidFill>
                  </a:rPr>
                  <a:t> </a:t>
                </a:r>
                <a:r>
                  <a:rPr lang="en-US" sz="2000" b="0" dirty="0" smtClean="0">
                    <a:solidFill>
                      <a:schemeClr val="tx2"/>
                    </a:solidFill>
                  </a:rPr>
                  <a:t>diameter</a:t>
                </a:r>
                <a:r>
                  <a:rPr lang="en-US" sz="2400" b="0" dirty="0" smtClean="0">
                    <a:solidFill>
                      <a:schemeClr val="tx2"/>
                    </a:solidFill>
                  </a:rPr>
                  <a:t> </a:t>
                </a:r>
              </a:p>
              <a:p>
                <a:pPr algn="ctr">
                  <a:buNone/>
                </a:pPr>
                <a:endParaRPr lang="en-US" sz="800" b="0" strike="sngStrike" dirty="0">
                  <a:solidFill>
                    <a:schemeClr val="tx2"/>
                  </a:solidFill>
                </a:endParaRPr>
              </a:p>
              <a:p>
                <a:pPr algn="ctr">
                  <a:buNone/>
                </a:pPr>
                <a:r>
                  <a:rPr lang="en-US" sz="2400" b="0" dirty="0"/>
                  <a:t>The </a:t>
                </a:r>
                <a:r>
                  <a:rPr lang="en-US" sz="2400" b="0" dirty="0">
                    <a:solidFill>
                      <a:schemeClr val="tx2"/>
                    </a:solidFill>
                  </a:rPr>
                  <a:t>Planck energy E </a:t>
                </a:r>
                <a:r>
                  <a:rPr lang="en-US" sz="2400" b="0" dirty="0"/>
                  <a:t>of the standing </a:t>
                </a:r>
                <a:r>
                  <a:rPr lang="en-US" sz="2400" b="0" dirty="0">
                    <a:solidFill>
                      <a:schemeClr val="tx2"/>
                    </a:solidFill>
                  </a:rPr>
                  <a:t>EM radiation</a:t>
                </a:r>
                <a:r>
                  <a:rPr lang="en-US" sz="2400" b="0" dirty="0"/>
                  <a:t> is,</a:t>
                </a:r>
                <a:endParaRPr lang="en-US" sz="2000" b="0" dirty="0" smtClean="0"/>
              </a:p>
              <a:p>
                <a:pPr algn="ctr">
                  <a:buNone/>
                </a:pPr>
                <a:endParaRPr lang="en-US" sz="800" b="0" dirty="0" smtClean="0">
                  <a:latin typeface="Cambria Math"/>
                </a:endParaRP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>
                          <a:latin typeface="Cambria Math"/>
                        </a:rPr>
                        <m:t>E</m:t>
                      </m:r>
                      <m:r>
                        <a:rPr lang="en-US" sz="2000" b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000" b="0">
                              <a:latin typeface="Cambria Math"/>
                            </a:rPr>
                            <m:t>h</m:t>
                          </m:r>
                          <m:d>
                            <m:dPr>
                              <m:ctrlPr>
                                <a:rPr lang="en-US" sz="2000" b="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2000" b="0">
                                  <a:latin typeface="Cambria Math"/>
                                </a:rPr>
                                <m:t>c</m:t>
                              </m:r>
                              <m:r>
                                <a:rPr lang="en-US" sz="2000" b="0">
                                  <a:latin typeface="Cambria Math"/>
                                </a:rPr>
                                <m:t>/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>
                                  <a:latin typeface="Cambria Math"/>
                                </a:rPr>
                                <m:t>n</m:t>
                              </m:r>
                            </m:e>
                          </m:d>
                        </m:num>
                        <m:den>
                          <m:r>
                            <a:rPr lang="en-US" sz="2000" b="0">
                              <a:latin typeface="Cambria Math"/>
                              <a:sym typeface="Symbol"/>
                            </a:rPr>
                            <m:t></m:t>
                          </m:r>
                        </m:den>
                      </m:f>
                      <m:r>
                        <a:rPr lang="en-US" sz="2000" b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000" b="0">
                              <a:latin typeface="Cambria Math"/>
                            </a:rPr>
                            <m:t>hc</m:t>
                          </m:r>
                        </m:num>
                        <m:den>
                          <m:r>
                            <a:rPr lang="en-US" sz="2000" b="0">
                              <a:latin typeface="Cambria Math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n-US" sz="2000" b="0">
                              <a:latin typeface="Cambria Math"/>
                            </a:rPr>
                            <m:t>nd</m:t>
                          </m:r>
                        </m:den>
                      </m:f>
                    </m:oMath>
                  </m:oMathPara>
                </a14:m>
                <a:endParaRPr lang="en-US" sz="2000" b="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95" y="1494228"/>
                <a:ext cx="8351044" cy="4149534"/>
              </a:xfrm>
              <a:prstGeom prst="rect">
                <a:avLst/>
              </a:prstGeom>
              <a:blipFill rotWithShape="1">
                <a:blip r:embed="rId2"/>
                <a:stretch>
                  <a:fillRect l="-584" r="-14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79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949812" y="3392675"/>
            <a:ext cx="838200" cy="1304672"/>
            <a:chOff x="2743200" y="4107450"/>
            <a:chExt cx="838200" cy="1304672"/>
          </a:xfrm>
        </p:grpSpPr>
        <p:sp>
          <p:nvSpPr>
            <p:cNvPr id="2" name="Oval 1"/>
            <p:cNvSpPr/>
            <p:nvPr/>
          </p:nvSpPr>
          <p:spPr bwMode="auto">
            <a:xfrm>
              <a:off x="2743200" y="4572000"/>
              <a:ext cx="838200" cy="840122"/>
            </a:xfrm>
            <a:prstGeom prst="ellipse">
              <a:avLst/>
            </a:prstGeom>
            <a:solidFill>
              <a:schemeClr val="tx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4302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9567" y="4107450"/>
              <a:ext cx="506235" cy="49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" name="Oval 24"/>
          <p:cNvSpPr/>
          <p:nvPr/>
        </p:nvSpPr>
        <p:spPr bwMode="auto">
          <a:xfrm>
            <a:off x="3962400" y="3886200"/>
            <a:ext cx="838200" cy="840122"/>
          </a:xfrm>
          <a:prstGeom prst="ellipse">
            <a:avLst/>
          </a:prstGeom>
          <a:noFill/>
          <a:ln w="762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3010" name="Title 1"/>
          <p:cNvSpPr>
            <a:spLocks noGrp="1"/>
          </p:cNvSpPr>
          <p:nvPr>
            <p:ph type="ctrTitle"/>
          </p:nvPr>
        </p:nvSpPr>
        <p:spPr>
          <a:xfrm>
            <a:off x="682388" y="457200"/>
            <a:ext cx="7772400" cy="1470025"/>
          </a:xfrm>
        </p:spPr>
        <p:txBody>
          <a:bodyPr/>
          <a:lstStyle/>
          <a:p>
            <a:r>
              <a:rPr lang="en-US" altLang="zh-HK" dirty="0" smtClean="0">
                <a:ea typeface="新細明體" charset="-120"/>
              </a:rPr>
              <a:t>Summary </a:t>
            </a:r>
            <a:endParaRPr lang="zh-HK" altLang="en-US" dirty="0" smtClean="0">
              <a:ea typeface="新細明體" charset="-120"/>
            </a:endParaRPr>
          </a:p>
        </p:txBody>
      </p:sp>
      <p:sp>
        <p:nvSpPr>
          <p:cNvPr id="430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52400" y="6477000"/>
            <a:ext cx="88392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en-US" altLang="zh-TW" sz="1400" b="0" dirty="0" smtClean="0">
                <a:solidFill>
                  <a:srgbClr val="FFFF00"/>
                </a:solidFill>
                <a:ea typeface="新細明體" charset="-120"/>
              </a:rPr>
              <a:t>Physics of light-matter interaction in Nanostructures  (PLMCN19) – Chengdu, China May 15-19, 2018</a:t>
            </a:r>
          </a:p>
        </p:txBody>
      </p:sp>
      <p:sp>
        <p:nvSpPr>
          <p:cNvPr id="43013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solidFill>
                  <a:srgbClr val="FFFFFF"/>
                </a:solidFill>
                <a:ea typeface="新細明體" charset="-120"/>
                <a:cs typeface="Arial" charset="0"/>
              </a:rPr>
              <a:t>11</a:t>
            </a:r>
            <a:endParaRPr lang="en-US" altLang="zh-TW" sz="2800" dirty="0">
              <a:solidFill>
                <a:srgbClr val="FFFFFF"/>
              </a:solidFill>
              <a:ea typeface="新細明體" charset="-120"/>
              <a:cs typeface="Arial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081843" y="4063121"/>
            <a:ext cx="603996" cy="441324"/>
            <a:chOff x="2062107" y="4018695"/>
            <a:chExt cx="603996" cy="441324"/>
          </a:xfrm>
        </p:grpSpPr>
        <p:sp>
          <p:nvSpPr>
            <p:cNvPr id="15" name="Arc 14"/>
            <p:cNvSpPr/>
            <p:nvPr/>
          </p:nvSpPr>
          <p:spPr bwMode="auto">
            <a:xfrm>
              <a:off x="2092639" y="4018695"/>
              <a:ext cx="533400" cy="441324"/>
            </a:xfrm>
            <a:prstGeom prst="arc">
              <a:avLst>
                <a:gd name="adj1" fmla="val 10696734"/>
                <a:gd name="adj2" fmla="val 0"/>
              </a:avLst>
            </a:prstGeom>
            <a:noFill/>
            <a:ln w="2857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 algn="ctr">
                <a:defRPr/>
              </a:pPr>
              <a:endParaRPr lang="en-US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3021" name="TextBox 20"/>
            <p:cNvSpPr txBox="1">
              <a:spLocks noChangeArrowheads="1"/>
            </p:cNvSpPr>
            <p:nvPr/>
          </p:nvSpPr>
          <p:spPr bwMode="auto">
            <a:xfrm>
              <a:off x="2062107" y="4090232"/>
              <a:ext cx="603996" cy="369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buChar char="–"/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buChar char="–"/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0" dirty="0">
                  <a:solidFill>
                    <a:schemeClr val="bg2"/>
                  </a:solidFill>
                  <a:cs typeface="Arial" charset="0"/>
                  <a:sym typeface="Symbol" pitchFamily="18" charset="2"/>
                </a:rPr>
                <a:t>/2</a:t>
              </a:r>
              <a:endParaRPr lang="en-US" altLang="en-US" sz="1800" b="0" dirty="0">
                <a:solidFill>
                  <a:schemeClr val="bg2"/>
                </a:solidFill>
                <a:cs typeface="Arial" charset="0"/>
              </a:endParaRPr>
            </a:p>
          </p:txBody>
        </p:sp>
      </p:grpSp>
      <p:sp>
        <p:nvSpPr>
          <p:cNvPr id="26" name="TextBox 18"/>
          <p:cNvSpPr txBox="1">
            <a:spLocks noChangeArrowheads="1"/>
          </p:cNvSpPr>
          <p:nvPr/>
        </p:nvSpPr>
        <p:spPr bwMode="auto">
          <a:xfrm>
            <a:off x="3561098" y="4918603"/>
            <a:ext cx="1615629" cy="72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None/>
            </a:pPr>
            <a:r>
              <a:rPr lang="en-US" altLang="en-US" sz="1200" b="0" dirty="0">
                <a:solidFill>
                  <a:schemeClr val="tx2"/>
                </a:solidFill>
                <a:sym typeface="Symbol" pitchFamily="18" charset="2"/>
              </a:rPr>
              <a:t>No</a:t>
            </a:r>
          </a:p>
          <a:p>
            <a:pPr algn="ctr">
              <a:buNone/>
            </a:pPr>
            <a:r>
              <a:rPr lang="en-US" altLang="en-US" sz="1200" b="0" dirty="0" smtClean="0">
                <a:solidFill>
                  <a:schemeClr val="tx2"/>
                </a:solidFill>
                <a:sym typeface="Symbol" pitchFamily="18" charset="2"/>
              </a:rPr>
              <a:t>Temperature</a:t>
            </a:r>
            <a:endParaRPr lang="en-US" altLang="en-US" sz="1200" b="0" dirty="0">
              <a:solidFill>
                <a:schemeClr val="tx2"/>
              </a:solidFill>
              <a:sym typeface="Symbol" pitchFamily="18" charset="2"/>
            </a:endParaRPr>
          </a:p>
          <a:p>
            <a:pPr algn="ctr">
              <a:buNone/>
            </a:pPr>
            <a:r>
              <a:rPr lang="en-US" altLang="en-US" sz="1200" b="0" dirty="0">
                <a:solidFill>
                  <a:schemeClr val="tx2"/>
                </a:solidFill>
                <a:sym typeface="Symbol" pitchFamily="18" charset="2"/>
              </a:rPr>
              <a:t>Change</a:t>
            </a:r>
          </a:p>
        </p:txBody>
      </p:sp>
      <p:sp>
        <p:nvSpPr>
          <p:cNvPr id="28" name="Subtitle 2"/>
          <p:cNvSpPr>
            <a:spLocks noGrp="1"/>
          </p:cNvSpPr>
          <p:nvPr>
            <p:ph type="subTitle" idx="1"/>
          </p:nvPr>
        </p:nvSpPr>
        <p:spPr>
          <a:xfrm>
            <a:off x="-3322" y="799805"/>
            <a:ext cx="9091014" cy="2608792"/>
          </a:xfrm>
        </p:spPr>
        <p:txBody>
          <a:bodyPr/>
          <a:lstStyle/>
          <a:p>
            <a:endParaRPr lang="en-US" altLang="en-US" sz="2400" b="0" dirty="0" smtClean="0"/>
          </a:p>
          <a:p>
            <a:endParaRPr lang="en-US" altLang="en-US" sz="2400" b="0" dirty="0"/>
          </a:p>
          <a:p>
            <a:r>
              <a:rPr lang="en-US" altLang="en-US" sz="2400" b="0" dirty="0" smtClean="0">
                <a:solidFill>
                  <a:schemeClr val="tx2"/>
                </a:solidFill>
              </a:rPr>
              <a:t>Simple</a:t>
            </a:r>
            <a:r>
              <a:rPr lang="en-US" altLang="en-US" sz="2400" b="0" dirty="0" smtClean="0"/>
              <a:t>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QED</a:t>
            </a:r>
            <a:r>
              <a:rPr lang="en-US" altLang="en-US" sz="2400" b="0" dirty="0" smtClean="0"/>
              <a:t> converts the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galaxy photon </a:t>
            </a:r>
            <a:r>
              <a:rPr lang="en-US" altLang="en-US" sz="2400" b="0" dirty="0" smtClean="0"/>
              <a:t>as a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particle</a:t>
            </a:r>
            <a:r>
              <a:rPr lang="en-US" altLang="en-US" sz="2400" b="0" dirty="0" smtClean="0"/>
              <a:t>                       to a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wave</a:t>
            </a:r>
            <a:r>
              <a:rPr lang="en-US" altLang="en-US" sz="2400" b="0" dirty="0" smtClean="0"/>
              <a:t> in cosmic dust and back to a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redshifted particle</a:t>
            </a:r>
          </a:p>
          <a:p>
            <a:endParaRPr lang="en-US" altLang="en-US" sz="800" b="0" dirty="0" smtClean="0"/>
          </a:p>
          <a:p>
            <a:endParaRPr lang="en-US" altLang="en-US" sz="800" b="0" dirty="0" smtClean="0">
              <a:sym typeface="Symbol" pitchFamily="18" charset="2"/>
            </a:endParaRPr>
          </a:p>
          <a:p>
            <a:r>
              <a:rPr lang="en-US" altLang="en-US" sz="2400" b="0" dirty="0" smtClean="0">
                <a:solidFill>
                  <a:srgbClr val="FFFF00"/>
                </a:solidFill>
                <a:sym typeface="Symbol" pitchFamily="18" charset="2"/>
              </a:rPr>
              <a:t>Galaxy Photon</a:t>
            </a:r>
            <a:r>
              <a:rPr lang="en-US" altLang="en-US" sz="2400" b="0" dirty="0" smtClean="0">
                <a:solidFill>
                  <a:srgbClr val="FFFFFF"/>
                </a:solidFill>
                <a:sym typeface="Symbol" pitchFamily="18" charset="2"/>
              </a:rPr>
              <a:t>  </a:t>
            </a:r>
            <a:r>
              <a:rPr lang="en-US" altLang="en-US" sz="2400" b="0" dirty="0" smtClean="0">
                <a:solidFill>
                  <a:srgbClr val="FFFF00"/>
                </a:solidFill>
                <a:sym typeface="Symbol" pitchFamily="18" charset="2"/>
              </a:rPr>
              <a:t>Dust</a:t>
            </a:r>
            <a:r>
              <a:rPr lang="en-US" altLang="en-US" sz="2400" b="0" dirty="0" smtClean="0">
                <a:sym typeface="Symbol" pitchFamily="18" charset="2"/>
              </a:rPr>
              <a:t> w/o heat capacity </a:t>
            </a:r>
            <a:r>
              <a:rPr lang="en-US" altLang="en-US" sz="2400" b="0" dirty="0" smtClean="0">
                <a:solidFill>
                  <a:srgbClr val="FFFFFF"/>
                </a:solidFill>
                <a:sym typeface="Symbol" pitchFamily="18" charset="2"/>
              </a:rPr>
              <a:t>  </a:t>
            </a:r>
            <a:r>
              <a:rPr lang="en-US" altLang="en-US" sz="2400" b="0" dirty="0" smtClean="0">
                <a:solidFill>
                  <a:schemeClr val="tx2"/>
                </a:solidFill>
                <a:sym typeface="Symbol" pitchFamily="18" charset="2"/>
              </a:rPr>
              <a:t>Redshift Photon </a:t>
            </a:r>
            <a:endParaRPr lang="en-US" altLang="en-US" sz="2400" b="0" dirty="0" smtClean="0">
              <a:solidFill>
                <a:srgbClr val="FFFFFF"/>
              </a:solidFill>
              <a:sym typeface="Symbol" pitchFamily="18" charset="2"/>
            </a:endParaRPr>
          </a:p>
          <a:p>
            <a:endParaRPr lang="en-US" altLang="en-US" sz="2400" b="0" dirty="0" smtClean="0">
              <a:solidFill>
                <a:srgbClr val="FFFFFF"/>
              </a:solidFill>
              <a:sym typeface="Symbol" pitchFamily="18" charset="2"/>
            </a:endParaRPr>
          </a:p>
          <a:p>
            <a:r>
              <a:rPr lang="en-US" altLang="en-US" sz="2400" b="0" dirty="0" smtClean="0">
                <a:solidFill>
                  <a:srgbClr val="FFFFFF"/>
                </a:solidFill>
                <a:sym typeface="Symbol" pitchFamily="18" charset="2"/>
              </a:rPr>
              <a:t> </a:t>
            </a:r>
            <a:endParaRPr lang="zh-HK" altLang="en-US" sz="2400" b="0" i="1" dirty="0" smtClean="0">
              <a:ea typeface="新細明體" charset="-120"/>
            </a:endParaRPr>
          </a:p>
        </p:txBody>
      </p:sp>
      <p:sp>
        <p:nvSpPr>
          <p:cNvPr id="22" name="TextBox 11"/>
          <p:cNvSpPr txBox="1">
            <a:spLocks noChangeArrowheads="1"/>
          </p:cNvSpPr>
          <p:nvPr/>
        </p:nvSpPr>
        <p:spPr bwMode="auto">
          <a:xfrm>
            <a:off x="5208824" y="4551741"/>
            <a:ext cx="11577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0" dirty="0" smtClean="0">
                <a:solidFill>
                  <a:srgbClr val="FFFF00"/>
                </a:solidFill>
                <a:cs typeface="Arial" charset="0"/>
              </a:rPr>
              <a:t>High S/V ratios</a:t>
            </a:r>
            <a:endParaRPr lang="en-US" altLang="en-US" sz="1200" b="0" dirty="0">
              <a:solidFill>
                <a:srgbClr val="FFFF00"/>
              </a:solidFill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208824" y="5353497"/>
                <a:ext cx="1663532" cy="5706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60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Z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60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D</m:t>
                          </m:r>
                        </m:sub>
                      </m:sSub>
                      <m:r>
                        <a:rPr lang="en-US" sz="1600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160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600" b="1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𝟐</m:t>
                              </m:r>
                              <m:r>
                                <m:rPr>
                                  <m:sty m:val="p"/>
                                </m:rPr>
                                <a:rPr lang="en-US" sz="160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nd</m:t>
                              </m:r>
                              <m:r>
                                <a:rPr lang="en-US" sz="16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600">
                                  <a:solidFill>
                                    <a:schemeClr val="tx2"/>
                                  </a:solidFill>
                                  <a:latin typeface="Cambria Math"/>
                                  <a:sym typeface="Symbol"/>
                                </a:rPr>
                                <m:t></m:t>
                              </m:r>
                            </m:e>
                          </m:d>
                        </m:num>
                        <m:den>
                          <m:r>
                            <a:rPr lang="en-US" sz="1600">
                              <a:solidFill>
                                <a:schemeClr val="tx2"/>
                              </a:solidFill>
                              <a:latin typeface="Cambria Math"/>
                              <a:sym typeface="Symbol"/>
                            </a:rPr>
                            <m:t></m:t>
                          </m:r>
                        </m:den>
                      </m:f>
                      <m:r>
                        <a:rPr lang="en-US" sz="1600">
                          <a:solidFill>
                            <a:schemeClr val="tx2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1600" dirty="0">
                  <a:solidFill>
                    <a:schemeClr val="tx2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8824" y="5353497"/>
                <a:ext cx="1663532" cy="57060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/>
          <p:cNvGrpSpPr/>
          <p:nvPr/>
        </p:nvGrpSpPr>
        <p:grpSpPr>
          <a:xfrm>
            <a:off x="1624146" y="3672993"/>
            <a:ext cx="1803770" cy="923330"/>
            <a:chOff x="1624146" y="3672993"/>
            <a:chExt cx="1803770" cy="923330"/>
          </a:xfrm>
        </p:grpSpPr>
        <p:grpSp>
          <p:nvGrpSpPr>
            <p:cNvPr id="3" name="Group 2"/>
            <p:cNvGrpSpPr/>
            <p:nvPr/>
          </p:nvGrpSpPr>
          <p:grpSpPr>
            <a:xfrm>
              <a:off x="1624146" y="3672993"/>
              <a:ext cx="1803770" cy="923330"/>
              <a:chOff x="1624146" y="3672993"/>
              <a:chExt cx="1803770" cy="923330"/>
            </a:xfrm>
          </p:grpSpPr>
          <p:sp>
            <p:nvSpPr>
              <p:cNvPr id="43018" name="TextBox 11"/>
              <p:cNvSpPr txBox="1">
                <a:spLocks noChangeArrowheads="1"/>
              </p:cNvSpPr>
              <p:nvPr/>
            </p:nvSpPr>
            <p:spPr bwMode="auto">
              <a:xfrm>
                <a:off x="1624146" y="3672993"/>
                <a:ext cx="978217" cy="923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0" dirty="0" smtClean="0">
                    <a:solidFill>
                      <a:srgbClr val="FFFF00"/>
                    </a:solidFill>
                    <a:cs typeface="Arial" charset="0"/>
                  </a:rPr>
                  <a:t>Galaxy  Photon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0" dirty="0" smtClean="0">
                    <a:cs typeface="Arial" charset="0"/>
                    <a:sym typeface="Symbol"/>
                  </a:rPr>
                  <a:t>(hc/)</a:t>
                </a:r>
                <a:endParaRPr lang="en-US" altLang="en-US" sz="1800" b="0" dirty="0">
                  <a:cs typeface="Arial" charset="0"/>
                </a:endParaRPr>
              </a:p>
            </p:txBody>
          </p:sp>
          <p:sp>
            <p:nvSpPr>
              <p:cNvPr id="29" name="AutoShape 32"/>
              <p:cNvSpPr>
                <a:spLocks noChangeArrowheads="1"/>
              </p:cNvSpPr>
              <p:nvPr/>
            </p:nvSpPr>
            <p:spPr bwMode="auto">
              <a:xfrm rot="16626899" flipH="1" flipV="1">
                <a:off x="3282660" y="4114021"/>
                <a:ext cx="103187" cy="187325"/>
              </a:xfrm>
              <a:prstGeom prst="triangle">
                <a:avLst>
                  <a:gd name="adj" fmla="val 50000"/>
                </a:avLst>
              </a:prstGeom>
              <a:solidFill>
                <a:srgbClr xmlns:mc="http://schemas.openxmlformats.org/markup-compatibility/2006" xmlns:a14="http://schemas.microsoft.com/office/drawing/2010/main" val="FFFFFF" mc:Ignorable="a14" a14:legacySpreadsheetColorIndex="65"/>
              </a:solidFill>
              <a:ln w="9525">
                <a:solidFill>
                  <a:sysClr val="window" lastClr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en-US" sz="1800" b="0" kern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</p:grpSp>
        <p:cxnSp>
          <p:nvCxnSpPr>
            <p:cNvPr id="8" name="Straight Connector 7"/>
            <p:cNvCxnSpPr/>
            <p:nvPr/>
          </p:nvCxnSpPr>
          <p:spPr bwMode="auto">
            <a:xfrm flipH="1" flipV="1">
              <a:off x="2602363" y="4180772"/>
              <a:ext cx="645340" cy="1022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" name="Group 17"/>
          <p:cNvGrpSpPr/>
          <p:nvPr/>
        </p:nvGrpSpPr>
        <p:grpSpPr>
          <a:xfrm>
            <a:off x="5208824" y="3733800"/>
            <a:ext cx="2048463" cy="923330"/>
            <a:chOff x="6366554" y="3639437"/>
            <a:chExt cx="2048463" cy="923330"/>
          </a:xfrm>
        </p:grpSpPr>
        <p:grpSp>
          <p:nvGrpSpPr>
            <p:cNvPr id="23" name="Group 22"/>
            <p:cNvGrpSpPr>
              <a:grpSpLocks/>
            </p:cNvGrpSpPr>
            <p:nvPr/>
          </p:nvGrpSpPr>
          <p:grpSpPr bwMode="auto">
            <a:xfrm>
              <a:off x="6984080" y="3639437"/>
              <a:ext cx="1430937" cy="923330"/>
              <a:chOff x="5860306" y="4497586"/>
              <a:chExt cx="1430653" cy="922735"/>
            </a:xfrm>
          </p:grpSpPr>
          <p:sp>
            <p:nvSpPr>
              <p:cNvPr id="14" name="AutoShape 32"/>
              <p:cNvSpPr>
                <a:spLocks noChangeArrowheads="1"/>
              </p:cNvSpPr>
              <p:nvPr/>
            </p:nvSpPr>
            <p:spPr bwMode="auto">
              <a:xfrm rot="16626899" flipH="1" flipV="1">
                <a:off x="5902390" y="4891118"/>
                <a:ext cx="103120" cy="187288"/>
              </a:xfrm>
              <a:prstGeom prst="triangle">
                <a:avLst>
                  <a:gd name="adj" fmla="val 50000"/>
                </a:avLst>
              </a:prstGeom>
              <a:solidFill>
                <a:srgbClr xmlns:mc="http://schemas.openxmlformats.org/markup-compatibility/2006" xmlns:a14="http://schemas.microsoft.com/office/drawing/2010/main" val="FFFFFF" mc:Ignorable="a14" a14:legacySpreadsheetColorIndex="65"/>
              </a:solidFill>
              <a:ln w="9525">
                <a:solidFill>
                  <a:sysClr val="window" lastClr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en-US" sz="1800" b="0" kern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  <p:sp>
            <p:nvSpPr>
              <p:cNvPr id="43023" name="TextBox 18"/>
              <p:cNvSpPr txBox="1">
                <a:spLocks noChangeArrowheads="1"/>
              </p:cNvSpPr>
              <p:nvPr/>
            </p:nvSpPr>
            <p:spPr bwMode="auto">
              <a:xfrm>
                <a:off x="5953988" y="4497586"/>
                <a:ext cx="1336971" cy="9227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0" dirty="0" smtClean="0">
                    <a:solidFill>
                      <a:srgbClr val="FFFF00"/>
                    </a:solidFill>
                    <a:cs typeface="Arial" charset="0"/>
                  </a:rPr>
                  <a:t>Redshift</a:t>
                </a:r>
                <a:endParaRPr lang="en-US" altLang="en-US" sz="1800" b="0" dirty="0">
                  <a:solidFill>
                    <a:srgbClr val="FFFF00"/>
                  </a:solidFill>
                  <a:cs typeface="Arial" charset="0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0" dirty="0" smtClean="0">
                    <a:solidFill>
                      <a:srgbClr val="FFFF00"/>
                    </a:solidFill>
                    <a:cs typeface="Arial" charset="0"/>
                  </a:rPr>
                  <a:t>Photon</a:t>
                </a:r>
                <a:endParaRPr lang="en-US" altLang="en-US" sz="1800" b="0" dirty="0">
                  <a:solidFill>
                    <a:srgbClr val="FFFF00"/>
                  </a:solidFill>
                  <a:cs typeface="Arial" charset="0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0" dirty="0" smtClean="0">
                    <a:cs typeface="Arial" charset="0"/>
                    <a:sym typeface="Symbol" pitchFamily="18" charset="2"/>
                  </a:rPr>
                  <a:t>(hc/2nd)</a:t>
                </a:r>
                <a:endParaRPr lang="en-US" altLang="en-US" sz="1800" b="0" dirty="0">
                  <a:cs typeface="Arial" charset="0"/>
                </a:endParaRPr>
              </a:p>
            </p:txBody>
          </p:sp>
        </p:grpSp>
        <p:cxnSp>
          <p:nvCxnSpPr>
            <p:cNvPr id="17" name="Straight Connector 16"/>
            <p:cNvCxnSpPr>
              <a:stCxn id="14" idx="3"/>
            </p:cNvCxnSpPr>
            <p:nvPr/>
          </p:nvCxnSpPr>
          <p:spPr bwMode="auto">
            <a:xfrm flipH="1" flipV="1">
              <a:off x="6366554" y="4101102"/>
              <a:ext cx="618247" cy="1422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06498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  <p:bldP spid="22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669" y="1447800"/>
            <a:ext cx="7772400" cy="1143000"/>
          </a:xfrm>
        </p:spPr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8565356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b="0" dirty="0" smtClean="0"/>
              <a:t>Physics of light-matter interaction in Nanostructures  (PLMCN19) – Chengdu, China May 15-19, 2018</a:t>
            </a:r>
            <a:endParaRPr lang="en-US" altLang="zh-TW" b="0" dirty="0"/>
          </a:p>
        </p:txBody>
      </p:sp>
      <p:sp>
        <p:nvSpPr>
          <p:cNvPr id="5" name="Rectangle 4"/>
          <p:cNvSpPr/>
          <p:nvPr/>
        </p:nvSpPr>
        <p:spPr>
          <a:xfrm>
            <a:off x="2057400" y="2971800"/>
            <a:ext cx="5204847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altLang="en-US" sz="2400" b="0" dirty="0"/>
              <a:t>Accelerating Universe Expansion</a:t>
            </a:r>
          </a:p>
          <a:p>
            <a:pPr algn="ctr">
              <a:buNone/>
            </a:pPr>
            <a:endParaRPr lang="en-US" altLang="en-US" sz="800" b="0" dirty="0"/>
          </a:p>
          <a:p>
            <a:pPr algn="ctr">
              <a:buNone/>
            </a:pPr>
            <a:r>
              <a:rPr lang="en-US" altLang="en-US" sz="2400" b="0" dirty="0" smtClean="0"/>
              <a:t>Dark Matter</a:t>
            </a:r>
          </a:p>
          <a:p>
            <a:pPr algn="ctr">
              <a:buNone/>
            </a:pPr>
            <a:endParaRPr lang="en-US" altLang="en-US" sz="800" b="0" dirty="0" smtClean="0"/>
          </a:p>
          <a:p>
            <a:pPr>
              <a:buNone/>
            </a:pPr>
            <a:endParaRPr lang="en-US" altLang="en-US" b="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472488" y="5951538"/>
            <a:ext cx="671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ea typeface="新細明體" charset="-120"/>
              </a:rPr>
              <a:t>12</a:t>
            </a:r>
            <a:endParaRPr lang="en-US" altLang="zh-TW" sz="2800" dirty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221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243" y="381000"/>
            <a:ext cx="7772400" cy="1143000"/>
          </a:xfrm>
        </p:spPr>
        <p:txBody>
          <a:bodyPr/>
          <a:lstStyle/>
          <a:p>
            <a:r>
              <a:rPr lang="en-US" dirty="0" smtClean="0"/>
              <a:t>Accelerated Expansion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474758"/>
            <a:ext cx="8427244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b="0" dirty="0" smtClean="0"/>
              <a:t>Physics of light-matter interaction in Nanostructures  (PLMCN19) – Chengdu, China May 15-19, 2018</a:t>
            </a:r>
            <a:endParaRPr lang="en-US" altLang="zh-TW" b="0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8472488" y="5951538"/>
            <a:ext cx="671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ea typeface="新細明體" charset="-120"/>
              </a:rPr>
              <a:t>13</a:t>
            </a:r>
            <a:endParaRPr lang="en-US" altLang="zh-TW" sz="2800" dirty="0">
              <a:ea typeface="新細明體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4897" y="1474103"/>
            <a:ext cx="8484153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0" dirty="0" smtClean="0"/>
              <a:t>In 2001, </a:t>
            </a:r>
            <a:r>
              <a:rPr lang="en-US" sz="2400" b="0" dirty="0" smtClean="0">
                <a:solidFill>
                  <a:schemeClr val="tx2"/>
                </a:solidFill>
              </a:rPr>
              <a:t>SN was </a:t>
            </a:r>
            <a:r>
              <a:rPr lang="en-US" sz="2400" b="0" dirty="0">
                <a:solidFill>
                  <a:schemeClr val="tx2"/>
                </a:solidFill>
              </a:rPr>
              <a:t>found </a:t>
            </a:r>
            <a:r>
              <a:rPr lang="en-US" sz="2400" b="0" dirty="0" smtClean="0"/>
              <a:t>brighter </a:t>
            </a:r>
            <a:r>
              <a:rPr lang="en-US" sz="2400" b="0" dirty="0"/>
              <a:t>than </a:t>
            </a:r>
            <a:r>
              <a:rPr lang="en-US" sz="2400" b="0" dirty="0" smtClean="0"/>
              <a:t>it should gave been</a:t>
            </a:r>
            <a:r>
              <a:rPr lang="en-US" sz="2400" b="0" dirty="0" smtClean="0">
                <a:solidFill>
                  <a:schemeClr val="tx2"/>
                </a:solidFill>
              </a:rPr>
              <a:t> </a:t>
            </a:r>
            <a:r>
              <a:rPr lang="en-US" sz="2400" b="0" dirty="0" smtClean="0">
                <a:solidFill>
                  <a:schemeClr val="tx2"/>
                </a:solidFill>
                <a:sym typeface="Symbol"/>
              </a:rPr>
              <a:t> </a:t>
            </a:r>
            <a:r>
              <a:rPr lang="en-US" sz="2400" b="0" dirty="0" smtClean="0">
                <a:solidFill>
                  <a:schemeClr val="tx2"/>
                </a:solidFill>
              </a:rPr>
              <a:t>accelerated </a:t>
            </a:r>
            <a:r>
              <a:rPr lang="en-US" sz="2400" b="0" dirty="0">
                <a:solidFill>
                  <a:schemeClr val="tx2"/>
                </a:solidFill>
              </a:rPr>
              <a:t>Universe expansion</a:t>
            </a:r>
            <a:r>
              <a:rPr lang="en-US" sz="2400" b="0" dirty="0"/>
              <a:t>. </a:t>
            </a:r>
            <a:endParaRPr lang="en-US" sz="2400" b="0" dirty="0" smtClean="0"/>
          </a:p>
          <a:p>
            <a:pPr algn="ctr">
              <a:buNone/>
            </a:pPr>
            <a:r>
              <a:rPr lang="en-GB" sz="2400" b="0" dirty="0"/>
              <a:t> </a:t>
            </a:r>
            <a:endParaRPr lang="en-US" sz="2400" b="0" dirty="0" smtClean="0"/>
          </a:p>
          <a:p>
            <a:pPr algn="ctr"/>
            <a:endParaRPr lang="en-US" sz="800" b="0" dirty="0" smtClean="0"/>
          </a:p>
          <a:p>
            <a:pPr algn="ctr">
              <a:buNone/>
            </a:pPr>
            <a:endParaRPr lang="en-GB" sz="2400" b="0" dirty="0" smtClean="0"/>
          </a:p>
          <a:p>
            <a:pPr algn="ctr">
              <a:buNone/>
            </a:pPr>
            <a:endParaRPr lang="en-GB" sz="2400" b="0" dirty="0" smtClean="0"/>
          </a:p>
          <a:p>
            <a:pPr algn="ctr">
              <a:buNone/>
            </a:pPr>
            <a:endParaRPr lang="en-GB" sz="2400" b="0" dirty="0"/>
          </a:p>
          <a:p>
            <a:pPr algn="ctr">
              <a:buNone/>
            </a:pPr>
            <a:endParaRPr lang="en-GB" sz="800" b="0" dirty="0" smtClean="0"/>
          </a:p>
          <a:p>
            <a:pPr algn="ctr">
              <a:buNone/>
            </a:pPr>
            <a:r>
              <a:rPr lang="en-GB" sz="2400" b="0" dirty="0" smtClean="0"/>
              <a:t>Redshift </a:t>
            </a:r>
            <a:r>
              <a:rPr lang="en-GB" sz="2400" b="0" dirty="0" smtClean="0">
                <a:solidFill>
                  <a:schemeClr val="tx2"/>
                </a:solidFill>
              </a:rPr>
              <a:t>Z</a:t>
            </a:r>
            <a:r>
              <a:rPr lang="en-GB" sz="2400" b="0" baseline="-25000" dirty="0" smtClean="0">
                <a:solidFill>
                  <a:schemeClr val="tx2"/>
                </a:solidFill>
              </a:rPr>
              <a:t>D</a:t>
            </a:r>
            <a:r>
              <a:rPr lang="en-GB" sz="2400" b="0" dirty="0" smtClean="0">
                <a:solidFill>
                  <a:schemeClr val="tx2"/>
                </a:solidFill>
              </a:rPr>
              <a:t> &gt; 0 </a:t>
            </a:r>
            <a:r>
              <a:rPr lang="en-GB" sz="2400" b="0" dirty="0" smtClean="0">
                <a:sym typeface="Symbol"/>
              </a:rPr>
              <a:t></a:t>
            </a:r>
            <a:r>
              <a:rPr lang="en-GB" sz="2400" b="0" dirty="0" smtClean="0">
                <a:solidFill>
                  <a:schemeClr val="tx2"/>
                </a:solidFill>
              </a:rPr>
              <a:t> SN appears further away</a:t>
            </a:r>
            <a:r>
              <a:rPr lang="en-GB" sz="2400" b="0" dirty="0" smtClean="0"/>
              <a:t>, </a:t>
            </a:r>
            <a:r>
              <a:rPr lang="en-GB" sz="2400" b="0" dirty="0" err="1" smtClean="0"/>
              <a:t>Z</a:t>
            </a:r>
            <a:r>
              <a:rPr lang="en-GB" sz="2400" b="0" baseline="-25000" dirty="0" err="1" smtClean="0"/>
              <a:t>meas</a:t>
            </a:r>
            <a:r>
              <a:rPr lang="en-GB" sz="2400" b="0" dirty="0" smtClean="0"/>
              <a:t> </a:t>
            </a:r>
            <a:r>
              <a:rPr lang="en-GB" sz="2400" b="0" dirty="0"/>
              <a:t>= Z</a:t>
            </a:r>
            <a:r>
              <a:rPr lang="en-GB" sz="2400" b="0" baseline="-25000" dirty="0"/>
              <a:t>V</a:t>
            </a:r>
            <a:r>
              <a:rPr lang="en-GB" sz="2400" b="0" dirty="0"/>
              <a:t> + </a:t>
            </a:r>
            <a:r>
              <a:rPr lang="en-GB" sz="2400" b="0" dirty="0" smtClean="0"/>
              <a:t>Z</a:t>
            </a:r>
            <a:r>
              <a:rPr lang="en-GB" sz="2400" b="0" baseline="-25000" dirty="0" smtClean="0"/>
              <a:t>D</a:t>
            </a:r>
            <a:r>
              <a:rPr lang="en-GB" sz="2400" b="0" dirty="0" smtClean="0"/>
              <a:t>,  </a:t>
            </a:r>
          </a:p>
          <a:p>
            <a:pPr algn="ctr">
              <a:buNone/>
            </a:pPr>
            <a:r>
              <a:rPr lang="en-GB" sz="2400" b="0" dirty="0" smtClean="0"/>
              <a:t>But Brighter</a:t>
            </a:r>
            <a:r>
              <a:rPr lang="en-GB" sz="2400" b="0" dirty="0" smtClean="0">
                <a:solidFill>
                  <a:schemeClr val="tx2"/>
                </a:solidFill>
              </a:rPr>
              <a:t> </a:t>
            </a:r>
            <a:r>
              <a:rPr lang="en-GB" sz="2400" b="0" dirty="0" smtClean="0"/>
              <a:t>because the </a:t>
            </a:r>
            <a:r>
              <a:rPr lang="en-GB" sz="2400" b="0" dirty="0" smtClean="0">
                <a:solidFill>
                  <a:schemeClr val="tx2"/>
                </a:solidFill>
              </a:rPr>
              <a:t>SN is actually at </a:t>
            </a:r>
            <a:r>
              <a:rPr lang="en-GB" sz="2400" b="0" dirty="0" smtClean="0"/>
              <a:t>Z</a:t>
            </a:r>
            <a:r>
              <a:rPr lang="en-GB" sz="2400" b="0" baseline="-25000" dirty="0" smtClean="0"/>
              <a:t>V</a:t>
            </a:r>
            <a:endParaRPr lang="en-US" sz="2400" b="0" dirty="0" smtClean="0"/>
          </a:p>
          <a:p>
            <a:pPr algn="ctr">
              <a:buNone/>
            </a:pPr>
            <a:endParaRPr lang="en-US" sz="800" b="0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GB" sz="2400" b="0" dirty="0" smtClean="0">
                <a:solidFill>
                  <a:schemeClr val="tx2"/>
                </a:solidFill>
              </a:rPr>
              <a:t>Accelerating Universe is not physical</a:t>
            </a:r>
            <a:r>
              <a:rPr lang="en-GB" sz="2400" b="0" dirty="0" smtClean="0"/>
              <a:t>, but rather an illusion caused by cosmic dust. </a:t>
            </a:r>
            <a:endParaRPr lang="en-US" sz="2400" b="0" dirty="0"/>
          </a:p>
        </p:txBody>
      </p:sp>
      <p:sp>
        <p:nvSpPr>
          <p:cNvPr id="7" name="Oval 6"/>
          <p:cNvSpPr/>
          <p:nvPr/>
        </p:nvSpPr>
        <p:spPr bwMode="auto">
          <a:xfrm>
            <a:off x="1600200" y="3124200"/>
            <a:ext cx="228600" cy="762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803712" y="3381829"/>
            <a:ext cx="6115552" cy="609600"/>
            <a:chOff x="1803712" y="3381829"/>
            <a:chExt cx="6115552" cy="609600"/>
          </a:xfrm>
        </p:grpSpPr>
        <p:grpSp>
          <p:nvGrpSpPr>
            <p:cNvPr id="23" name="Group 22"/>
            <p:cNvGrpSpPr/>
            <p:nvPr/>
          </p:nvGrpSpPr>
          <p:grpSpPr>
            <a:xfrm>
              <a:off x="1803712" y="3381829"/>
              <a:ext cx="6115552" cy="609600"/>
              <a:chOff x="1803712" y="3381829"/>
              <a:chExt cx="6115552" cy="609600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4876800" y="3428996"/>
                <a:ext cx="3042464" cy="516245"/>
                <a:chOff x="4971414" y="3099292"/>
                <a:chExt cx="2802738" cy="468286"/>
              </a:xfrm>
            </p:grpSpPr>
            <p:sp>
              <p:nvSpPr>
                <p:cNvPr id="10" name="Oval 9"/>
                <p:cNvSpPr/>
                <p:nvPr/>
              </p:nvSpPr>
              <p:spPr bwMode="auto">
                <a:xfrm>
                  <a:off x="6793884" y="3215123"/>
                  <a:ext cx="304800" cy="304800"/>
                </a:xfrm>
                <a:prstGeom prst="ellipse">
                  <a:avLst/>
                </a:prstGeom>
                <a:solidFill>
                  <a:schemeClr val="tx1">
                    <a:lumMod val="5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marR="0" indent="-342900" algn="ctr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Char char="•"/>
                    <a:tabLst/>
                  </a:pPr>
                  <a:endParaRPr kumimoji="0" lang="en-US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4971414" y="3099292"/>
                  <a:ext cx="1379766" cy="36294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buNone/>
                  </a:pPr>
                  <a:r>
                    <a:rPr lang="en-GB" sz="2000" b="0" dirty="0" smtClean="0"/>
                    <a:t>+     Z</a:t>
                  </a:r>
                  <a:r>
                    <a:rPr lang="en-GB" sz="2000" b="0" baseline="-25000" dirty="0" smtClean="0"/>
                    <a:t>D</a:t>
                  </a:r>
                  <a:endParaRPr lang="en-US" sz="2000" dirty="0"/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7098684" y="3167468"/>
                  <a:ext cx="67546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buNone/>
                  </a:pPr>
                  <a:r>
                    <a:rPr lang="en-GB" sz="2000" b="0" dirty="0" smtClean="0"/>
                    <a:t>SN</a:t>
                  </a:r>
                  <a:endParaRPr lang="en-US" sz="2000" dirty="0"/>
                </a:p>
              </p:txBody>
            </p:sp>
          </p:grpSp>
          <p:sp>
            <p:nvSpPr>
              <p:cNvPr id="8" name="Oval 7"/>
              <p:cNvSpPr/>
              <p:nvPr/>
            </p:nvSpPr>
            <p:spPr bwMode="auto">
              <a:xfrm>
                <a:off x="3204148" y="3381829"/>
                <a:ext cx="609600" cy="609600"/>
              </a:xfrm>
              <a:prstGeom prst="ellipse">
                <a:avLst/>
              </a:prstGeom>
              <a:solidFill>
                <a:schemeClr val="tx2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362646" y="3457898"/>
                <a:ext cx="67546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GB" sz="2000" b="0" dirty="0"/>
                  <a:t>Z</a:t>
                </a:r>
                <a:r>
                  <a:rPr lang="en-GB" sz="2000" b="0" baseline="-25000" dirty="0"/>
                  <a:t>V</a:t>
                </a:r>
                <a:endParaRPr lang="en-US" sz="2000" dirty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803712" y="3519454"/>
                <a:ext cx="115546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US" sz="1600" b="0" dirty="0" smtClean="0"/>
                  <a:t>Redshift</a:t>
                </a:r>
                <a:endParaRPr lang="en-US" sz="1600" b="0" dirty="0"/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3276600" y="3505200"/>
              <a:ext cx="7332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GB" sz="2000" b="0" dirty="0">
                  <a:solidFill>
                    <a:schemeClr val="bg2"/>
                  </a:solidFill>
                </a:rPr>
                <a:t> </a:t>
              </a:r>
              <a:r>
                <a:rPr lang="en-GB" sz="2000" b="0" dirty="0" smtClean="0">
                  <a:solidFill>
                    <a:schemeClr val="bg2"/>
                  </a:solidFill>
                </a:rPr>
                <a:t>O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781135" y="2471623"/>
            <a:ext cx="4931180" cy="609600"/>
            <a:chOff x="1781135" y="2471623"/>
            <a:chExt cx="4931180" cy="609600"/>
          </a:xfrm>
        </p:grpSpPr>
        <p:grpSp>
          <p:nvGrpSpPr>
            <p:cNvPr id="17" name="Group 16"/>
            <p:cNvGrpSpPr/>
            <p:nvPr/>
          </p:nvGrpSpPr>
          <p:grpSpPr>
            <a:xfrm>
              <a:off x="1781135" y="2471623"/>
              <a:ext cx="4931180" cy="609600"/>
              <a:chOff x="1461246" y="3023094"/>
              <a:chExt cx="4931180" cy="609600"/>
            </a:xfrm>
          </p:grpSpPr>
          <p:sp>
            <p:nvSpPr>
              <p:cNvPr id="18" name="Oval 17"/>
              <p:cNvSpPr/>
              <p:nvPr/>
            </p:nvSpPr>
            <p:spPr bwMode="auto">
              <a:xfrm>
                <a:off x="2861682" y="3023094"/>
                <a:ext cx="609600" cy="609600"/>
              </a:xfrm>
              <a:prstGeom prst="ellipse">
                <a:avLst/>
              </a:prstGeom>
              <a:solidFill>
                <a:schemeClr val="tx2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 bwMode="auto">
              <a:xfrm>
                <a:off x="5166511" y="3140623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20180" y="3099163"/>
                <a:ext cx="67546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GB" sz="2000" b="0" dirty="0"/>
                  <a:t>Z</a:t>
                </a:r>
                <a:r>
                  <a:rPr lang="en-GB" sz="2000" b="0" baseline="-25000" dirty="0"/>
                  <a:t>V</a:t>
                </a:r>
                <a:endParaRPr lang="en-US" sz="2000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461246" y="3160719"/>
                <a:ext cx="140043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US" sz="1600" b="0" dirty="0" smtClean="0"/>
                  <a:t>Brightness</a:t>
                </a:r>
                <a:endParaRPr lang="en-US" sz="1600" b="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716958" y="3122019"/>
                <a:ext cx="67546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GB" sz="2000" b="0" dirty="0" smtClean="0"/>
                  <a:t>SN</a:t>
                </a:r>
                <a:endParaRPr lang="en-US" sz="2000" dirty="0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3229157" y="2609248"/>
              <a:ext cx="7332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GB" sz="2000" b="0" dirty="0">
                  <a:solidFill>
                    <a:schemeClr val="bg2"/>
                  </a:solidFill>
                </a:rPr>
                <a:t> </a:t>
              </a:r>
              <a:r>
                <a:rPr lang="en-GB" sz="2000" b="0" dirty="0" smtClean="0">
                  <a:solidFill>
                    <a:schemeClr val="bg2"/>
                  </a:solidFill>
                </a:rPr>
                <a:t>O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813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234" y="152400"/>
            <a:ext cx="7772400" cy="1143000"/>
          </a:xfrm>
        </p:spPr>
        <p:txBody>
          <a:bodyPr/>
          <a:lstStyle/>
          <a:p>
            <a:r>
              <a:rPr lang="en-US" dirty="0" smtClean="0"/>
              <a:t>Dark Matter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77000"/>
            <a:ext cx="8148234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b="0" smtClean="0"/>
              <a:t>Physics of light-matter interaction in Nanostructures  (PLMCN19) – Chengdu, China May 15-19, 2018</a:t>
            </a:r>
            <a:endParaRPr lang="en-US" altLang="zh-TW" b="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300634" y="5867400"/>
            <a:ext cx="83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ea typeface="新細明體" charset="-120"/>
              </a:rPr>
              <a:t>14</a:t>
            </a:r>
            <a:endParaRPr lang="en-US" altLang="zh-TW" sz="2800" dirty="0">
              <a:ea typeface="新細明體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1177" y="2133600"/>
            <a:ext cx="8033934" cy="1495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en-US" sz="2400" b="0" dirty="0" smtClean="0">
              <a:solidFill>
                <a:schemeClr val="tx2"/>
              </a:solidFill>
            </a:endParaRPr>
          </a:p>
          <a:p>
            <a:pPr algn="ctr">
              <a:buNone/>
            </a:pPr>
            <a:endParaRPr lang="en-US" sz="800" b="0" dirty="0" smtClean="0">
              <a:solidFill>
                <a:schemeClr val="tx2"/>
              </a:solidFill>
            </a:endParaRPr>
          </a:p>
          <a:p>
            <a:pPr algn="ctr">
              <a:buNone/>
            </a:pPr>
            <a:endParaRPr lang="en-US" sz="2400" b="0" dirty="0" smtClean="0"/>
          </a:p>
          <a:p>
            <a:pPr algn="ctr">
              <a:buNone/>
            </a:pPr>
            <a:r>
              <a:rPr lang="en-US" sz="2400" b="0" dirty="0" smtClean="0"/>
              <a:t> </a:t>
            </a:r>
            <a:endParaRPr lang="en-US" sz="2400" b="0" dirty="0"/>
          </a:p>
        </p:txBody>
      </p:sp>
      <p:sp>
        <p:nvSpPr>
          <p:cNvPr id="14" name="Arc 13"/>
          <p:cNvSpPr/>
          <p:nvPr/>
        </p:nvSpPr>
        <p:spPr bwMode="auto">
          <a:xfrm>
            <a:off x="6096000" y="2438400"/>
            <a:ext cx="45719" cy="45719"/>
          </a:xfrm>
          <a:prstGeom prst="arc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Curved Right Arrow 19"/>
          <p:cNvSpPr/>
          <p:nvPr/>
        </p:nvSpPr>
        <p:spPr bwMode="auto">
          <a:xfrm>
            <a:off x="7162800" y="2819403"/>
            <a:ext cx="228600" cy="76197"/>
          </a:xfrm>
          <a:prstGeom prst="curvedRight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801532" y="2438402"/>
            <a:ext cx="4180668" cy="751504"/>
            <a:chOff x="3335740" y="2484120"/>
            <a:chExt cx="4180668" cy="487680"/>
          </a:xfrm>
        </p:grpSpPr>
        <p:grpSp>
          <p:nvGrpSpPr>
            <p:cNvPr id="50" name="Group 49"/>
            <p:cNvGrpSpPr/>
            <p:nvPr/>
          </p:nvGrpSpPr>
          <p:grpSpPr>
            <a:xfrm>
              <a:off x="3335740" y="2484120"/>
              <a:ext cx="4180668" cy="487680"/>
              <a:chOff x="3434166" y="2484120"/>
              <a:chExt cx="4180668" cy="487680"/>
            </a:xfrm>
          </p:grpSpPr>
          <p:sp>
            <p:nvSpPr>
              <p:cNvPr id="59" name="Rectangle 58"/>
              <p:cNvSpPr/>
              <p:nvPr/>
            </p:nvSpPr>
            <p:spPr bwMode="auto">
              <a:xfrm>
                <a:off x="4655876" y="2484120"/>
                <a:ext cx="705124" cy="1799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3434166" y="2664023"/>
                <a:ext cx="6754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GB" sz="1400" b="0" dirty="0" smtClean="0"/>
                  <a:t>Z</a:t>
                </a:r>
                <a:r>
                  <a:rPr lang="en-GB" sz="1400" b="0" baseline="-25000" dirty="0"/>
                  <a:t>D</a:t>
                </a:r>
                <a:endParaRPr lang="en-US" sz="1400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6939366" y="2608881"/>
                <a:ext cx="6754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GB" sz="1400" b="0" dirty="0"/>
                  <a:t>Z</a:t>
                </a:r>
                <a:r>
                  <a:rPr lang="en-GB" sz="1400" b="0" baseline="-25000" dirty="0"/>
                  <a:t>V</a:t>
                </a:r>
                <a:endParaRPr lang="en-US" sz="1400" dirty="0"/>
              </a:p>
            </p:txBody>
          </p:sp>
        </p:grpSp>
        <p:sp>
          <p:nvSpPr>
            <p:cNvPr id="23" name="Rectangle 22"/>
            <p:cNvSpPr/>
            <p:nvPr/>
          </p:nvSpPr>
          <p:spPr bwMode="auto">
            <a:xfrm>
              <a:off x="3824180" y="2656805"/>
              <a:ext cx="747819" cy="173458"/>
            </a:xfrm>
            <a:prstGeom prst="rect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15257" y="1423390"/>
            <a:ext cx="44377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400" b="0" dirty="0" smtClean="0"/>
              <a:t>In 1970’s, Spiral </a:t>
            </a:r>
            <a:r>
              <a:rPr lang="en-US" sz="2400" b="0" dirty="0"/>
              <a:t>galaxy M31 </a:t>
            </a:r>
            <a:r>
              <a:rPr lang="en-US" sz="2400" b="0" dirty="0" smtClean="0"/>
              <a:t>has a </a:t>
            </a:r>
            <a:r>
              <a:rPr lang="en-US" sz="2400" b="0" dirty="0" smtClean="0">
                <a:solidFill>
                  <a:schemeClr val="tx2"/>
                </a:solidFill>
              </a:rPr>
              <a:t>flat </a:t>
            </a:r>
            <a:r>
              <a:rPr lang="en-US" sz="2400" b="0" dirty="0">
                <a:solidFill>
                  <a:schemeClr val="tx2"/>
                </a:solidFill>
              </a:rPr>
              <a:t>velocity </a:t>
            </a:r>
            <a:r>
              <a:rPr lang="en-US" sz="2400" b="0" dirty="0" smtClean="0"/>
              <a:t>curve with a </a:t>
            </a:r>
            <a:r>
              <a:rPr lang="en-US" sz="2400" b="0" dirty="0" smtClean="0">
                <a:solidFill>
                  <a:schemeClr val="tx2"/>
                </a:solidFill>
              </a:rPr>
              <a:t>decreasing</a:t>
            </a:r>
            <a:r>
              <a:rPr lang="en-US" sz="2400" b="0" dirty="0" smtClean="0"/>
              <a:t> N</a:t>
            </a:r>
            <a:r>
              <a:rPr lang="en-US" sz="1200" b="0" dirty="0" smtClean="0"/>
              <a:t>II</a:t>
            </a:r>
            <a:r>
              <a:rPr lang="en-US" sz="2400" b="0" dirty="0" smtClean="0"/>
              <a:t> line intensity</a:t>
            </a:r>
            <a:endParaRPr lang="en-US" sz="2400" b="0" dirty="0">
              <a:solidFill>
                <a:schemeClr val="tx2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289973" y="1199519"/>
            <a:ext cx="1438393" cy="1805965"/>
            <a:chOff x="6289973" y="1199519"/>
            <a:chExt cx="1438393" cy="1805965"/>
          </a:xfrm>
        </p:grpSpPr>
        <p:grpSp>
          <p:nvGrpSpPr>
            <p:cNvPr id="51" name="Group 50"/>
            <p:cNvGrpSpPr/>
            <p:nvPr/>
          </p:nvGrpSpPr>
          <p:grpSpPr>
            <a:xfrm>
              <a:off x="6289973" y="2133600"/>
              <a:ext cx="1438393" cy="871884"/>
              <a:chOff x="6220169" y="177033"/>
              <a:chExt cx="1438393" cy="871884"/>
            </a:xfrm>
          </p:grpSpPr>
          <p:grpSp>
            <p:nvGrpSpPr>
              <p:cNvPr id="52" name="Group 51"/>
              <p:cNvGrpSpPr/>
              <p:nvPr/>
            </p:nvGrpSpPr>
            <p:grpSpPr>
              <a:xfrm>
                <a:off x="6220169" y="310823"/>
                <a:ext cx="1438393" cy="738094"/>
                <a:chOff x="6018625" y="191428"/>
                <a:chExt cx="1438393" cy="738094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auto">
                <a:xfrm flipH="1">
                  <a:off x="6746336" y="191428"/>
                  <a:ext cx="9306" cy="73809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6" name="Straight Connector 55"/>
                <p:cNvCxnSpPr/>
                <p:nvPr/>
              </p:nvCxnSpPr>
              <p:spPr bwMode="auto">
                <a:xfrm>
                  <a:off x="6018625" y="633506"/>
                  <a:ext cx="1438393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57" name="Freeform 56"/>
                <p:cNvSpPr/>
                <p:nvPr/>
              </p:nvSpPr>
              <p:spPr bwMode="auto">
                <a:xfrm>
                  <a:off x="6755642" y="411244"/>
                  <a:ext cx="559558" cy="180097"/>
                </a:xfrm>
                <a:custGeom>
                  <a:avLst/>
                  <a:gdLst>
                    <a:gd name="connsiteX0" fmla="*/ 0 w 559558"/>
                    <a:gd name="connsiteY0" fmla="*/ 180097 h 180097"/>
                    <a:gd name="connsiteX1" fmla="*/ 54591 w 559558"/>
                    <a:gd name="connsiteY1" fmla="*/ 57268 h 180097"/>
                    <a:gd name="connsiteX2" fmla="*/ 122829 w 559558"/>
                    <a:gd name="connsiteY2" fmla="*/ 2677 h 180097"/>
                    <a:gd name="connsiteX3" fmla="*/ 232011 w 559558"/>
                    <a:gd name="connsiteY3" fmla="*/ 16324 h 180097"/>
                    <a:gd name="connsiteX4" fmla="*/ 409432 w 559558"/>
                    <a:gd name="connsiteY4" fmla="*/ 84563 h 180097"/>
                    <a:gd name="connsiteX5" fmla="*/ 559558 w 559558"/>
                    <a:gd name="connsiteY5" fmla="*/ 139154 h 180097"/>
                    <a:gd name="connsiteX6" fmla="*/ 559558 w 559558"/>
                    <a:gd name="connsiteY6" fmla="*/ 139154 h 180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59558" h="180097">
                      <a:moveTo>
                        <a:pt x="0" y="180097"/>
                      </a:moveTo>
                      <a:cubicBezTo>
                        <a:pt x="17060" y="133467"/>
                        <a:pt x="34120" y="86838"/>
                        <a:pt x="54591" y="57268"/>
                      </a:cubicBezTo>
                      <a:cubicBezTo>
                        <a:pt x="75062" y="27698"/>
                        <a:pt x="93259" y="9501"/>
                        <a:pt x="122829" y="2677"/>
                      </a:cubicBezTo>
                      <a:cubicBezTo>
                        <a:pt x="152399" y="-4147"/>
                        <a:pt x="184244" y="2676"/>
                        <a:pt x="232011" y="16324"/>
                      </a:cubicBezTo>
                      <a:cubicBezTo>
                        <a:pt x="279778" y="29972"/>
                        <a:pt x="354841" y="64091"/>
                        <a:pt x="409432" y="84563"/>
                      </a:cubicBezTo>
                      <a:cubicBezTo>
                        <a:pt x="464023" y="105035"/>
                        <a:pt x="559558" y="139154"/>
                        <a:pt x="559558" y="139154"/>
                      </a:cubicBezTo>
                      <a:lnTo>
                        <a:pt x="559558" y="139154"/>
                      </a:lnTo>
                    </a:path>
                  </a:pathLst>
                </a:cu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marR="0" indent="-342900" algn="ctr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Char char="•"/>
                    <a:tabLst/>
                  </a:pPr>
                  <a:endParaRPr kumimoji="0" lang="en-US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8" name="Freeform 57"/>
                <p:cNvSpPr/>
                <p:nvPr/>
              </p:nvSpPr>
              <p:spPr bwMode="auto">
                <a:xfrm flipH="1" flipV="1">
                  <a:off x="6172200" y="638538"/>
                  <a:ext cx="559558" cy="180097"/>
                </a:xfrm>
                <a:custGeom>
                  <a:avLst/>
                  <a:gdLst>
                    <a:gd name="connsiteX0" fmla="*/ 0 w 559558"/>
                    <a:gd name="connsiteY0" fmla="*/ 180097 h 180097"/>
                    <a:gd name="connsiteX1" fmla="*/ 54591 w 559558"/>
                    <a:gd name="connsiteY1" fmla="*/ 57268 h 180097"/>
                    <a:gd name="connsiteX2" fmla="*/ 122829 w 559558"/>
                    <a:gd name="connsiteY2" fmla="*/ 2677 h 180097"/>
                    <a:gd name="connsiteX3" fmla="*/ 232011 w 559558"/>
                    <a:gd name="connsiteY3" fmla="*/ 16324 h 180097"/>
                    <a:gd name="connsiteX4" fmla="*/ 409432 w 559558"/>
                    <a:gd name="connsiteY4" fmla="*/ 84563 h 180097"/>
                    <a:gd name="connsiteX5" fmla="*/ 559558 w 559558"/>
                    <a:gd name="connsiteY5" fmla="*/ 139154 h 180097"/>
                    <a:gd name="connsiteX6" fmla="*/ 559558 w 559558"/>
                    <a:gd name="connsiteY6" fmla="*/ 139154 h 180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59558" h="180097">
                      <a:moveTo>
                        <a:pt x="0" y="180097"/>
                      </a:moveTo>
                      <a:cubicBezTo>
                        <a:pt x="17060" y="133467"/>
                        <a:pt x="34120" y="86838"/>
                        <a:pt x="54591" y="57268"/>
                      </a:cubicBezTo>
                      <a:cubicBezTo>
                        <a:pt x="75062" y="27698"/>
                        <a:pt x="93259" y="9501"/>
                        <a:pt x="122829" y="2677"/>
                      </a:cubicBezTo>
                      <a:cubicBezTo>
                        <a:pt x="152399" y="-4147"/>
                        <a:pt x="184244" y="2676"/>
                        <a:pt x="232011" y="16324"/>
                      </a:cubicBezTo>
                      <a:cubicBezTo>
                        <a:pt x="279778" y="29972"/>
                        <a:pt x="354841" y="64091"/>
                        <a:pt x="409432" y="84563"/>
                      </a:cubicBezTo>
                      <a:cubicBezTo>
                        <a:pt x="464023" y="105035"/>
                        <a:pt x="559558" y="139154"/>
                        <a:pt x="559558" y="139154"/>
                      </a:cubicBezTo>
                      <a:lnTo>
                        <a:pt x="559558" y="139154"/>
                      </a:lnTo>
                    </a:path>
                  </a:pathLst>
                </a:cu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marR="0" indent="-342900" algn="ctr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Char char="•"/>
                    <a:tabLst/>
                  </a:pPr>
                  <a:endParaRPr kumimoji="0" lang="en-US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sp>
            <p:nvSpPr>
              <p:cNvPr id="53" name="TextBox 52"/>
              <p:cNvSpPr txBox="1"/>
              <p:nvPr/>
            </p:nvSpPr>
            <p:spPr>
              <a:xfrm>
                <a:off x="6705600" y="177033"/>
                <a:ext cx="48967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GB" sz="1400" b="0" dirty="0" smtClean="0"/>
                  <a:t>V</a:t>
                </a:r>
                <a:endParaRPr lang="en-US" sz="1400" dirty="0"/>
              </a:p>
            </p:txBody>
          </p:sp>
        </p:grpSp>
        <p:pic>
          <p:nvPicPr>
            <p:cNvPr id="1026" name="Picture 2" descr="C:\Users\Acer\Documents\2018\GHOST\Genzel\spiral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7000" y="1199519"/>
              <a:ext cx="1192444" cy="9340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8" name="Picture 2" descr="C:\Users\Acer\Documents\2018\GHOST\Genzel\Cosmi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95600"/>
            <a:ext cx="3161534" cy="2472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495836" y="3199078"/>
                <a:ext cx="4437743" cy="17173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buNone/>
                </a:pPr>
                <a:r>
                  <a:rPr lang="en-US" sz="2400" b="0" i="0" dirty="0" smtClean="0">
                    <a:latin typeface="Cambria Math"/>
                  </a:rPr>
                  <a:t>Velocity</a:t>
                </a: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y</m:t>
                      </m:r>
                      <m:r>
                        <a:rPr lang="en-US" sz="2400" b="0" i="0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R</m:t>
                      </m:r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sin</m:t>
                      </m:r>
                      <m:r>
                        <a:rPr lang="en-US" sz="2400" b="0" i="0" smtClean="0">
                          <a:latin typeface="Cambria Math"/>
                          <a:sym typeface="Symbol"/>
                        </a:rPr>
                        <m:t></m:t>
                      </m:r>
                    </m:oMath>
                  </m:oMathPara>
                </a14:m>
                <a:endParaRPr lang="en-US" sz="2400" b="0" dirty="0" smtClean="0"/>
              </a:p>
              <a:p>
                <a:pPr algn="ctr">
                  <a:buNone/>
                </a:pPr>
                <a:r>
                  <a:rPr lang="en-US" sz="2400" b="0" dirty="0" smtClean="0"/>
                  <a:t>V(y)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cZ</m:t>
                    </m:r>
                    <m:r>
                      <a:rPr lang="en-US" sz="2400" b="0" i="0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c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0" smtClean="0">
                            <a:latin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nd</m:t>
                        </m:r>
                        <m:r>
                          <a:rPr lang="en-US" sz="2400" b="0" i="0" smtClean="0"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  <a:sym typeface="Symbol"/>
                          </a:rPr>
                          <m:t></m:t>
                        </m:r>
                      </m:e>
                    </m:d>
                  </m:oMath>
                </a14:m>
                <a:r>
                  <a:rPr lang="en-US" sz="2400" b="0" dirty="0" smtClean="0"/>
                  <a:t>/</a:t>
                </a:r>
                <a14:m>
                  <m:oMath xmlns:m="http://schemas.openxmlformats.org/officeDocument/2006/math">
                    <m:r>
                      <a:rPr lang="en-US" sz="2400" b="0" i="0">
                        <a:latin typeface="Cambria Math"/>
                        <a:sym typeface="Symbol"/>
                      </a:rPr>
                      <m:t></m:t>
                    </m:r>
                  </m:oMath>
                </a14:m>
                <a:endParaRPr lang="en-US" sz="2400" b="0" dirty="0" smtClean="0"/>
              </a:p>
              <a:p>
                <a:pPr algn="ctr">
                  <a:buNone/>
                </a:pPr>
                <a:r>
                  <a:rPr lang="en-US" sz="2400" b="0" dirty="0" smtClean="0">
                    <a:solidFill>
                      <a:schemeClr val="tx2"/>
                    </a:solidFill>
                  </a:rPr>
                  <a:t>Flat curve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36" y="3199078"/>
                <a:ext cx="4437743" cy="1717393"/>
              </a:xfrm>
              <a:prstGeom prst="rect">
                <a:avLst/>
              </a:prstGeom>
              <a:blipFill rotWithShape="1">
                <a:blip r:embed="rId4"/>
                <a:stretch>
                  <a:fillRect t="-2837" b="-74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583827" y="4892386"/>
                <a:ext cx="4437743" cy="12741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buNone/>
                </a:pPr>
                <a:r>
                  <a:rPr lang="en-US" sz="2400" b="0" dirty="0" smtClean="0"/>
                  <a:t>Line Intensity</a:t>
                </a: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A</m:t>
                      </m:r>
                      <m: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Ao</m:t>
                      </m:r>
                      <m: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cos</m:t>
                      </m:r>
                      <m: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  <a:sym typeface="Symbol"/>
                        </a:rPr>
                        <m:t></m:t>
                      </m:r>
                    </m:oMath>
                  </m:oMathPara>
                </a14:m>
                <a:endParaRPr lang="en-US" sz="2400" b="0" dirty="0" smtClean="0">
                  <a:solidFill>
                    <a:schemeClr val="tx2"/>
                  </a:solidFill>
                </a:endParaRPr>
              </a:p>
              <a:p>
                <a:pPr algn="ctr">
                  <a:buNone/>
                </a:pPr>
                <a:r>
                  <a:rPr lang="en-US" sz="2400" b="0" dirty="0" smtClean="0">
                    <a:solidFill>
                      <a:schemeClr val="tx2"/>
                    </a:solidFill>
                  </a:rPr>
                  <a:t>Decreasing</a:t>
                </a:r>
                <a:endParaRPr lang="en-US" sz="2400" b="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3827" y="4892386"/>
                <a:ext cx="4437743" cy="1274195"/>
              </a:xfrm>
              <a:prstGeom prst="rect">
                <a:avLst/>
              </a:prstGeom>
              <a:blipFill rotWithShape="1">
                <a:blip r:embed="rId5"/>
                <a:stretch>
                  <a:fillRect t="-3349"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10457" y="5553568"/>
            <a:ext cx="4666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b="0" dirty="0" smtClean="0"/>
              <a:t>Flat curve caused by dust, not dark matter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36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5" grpId="0"/>
      <p:bldP spid="26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088" y="1524000"/>
            <a:ext cx="7772400" cy="11430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0342" y="6477000"/>
            <a:ext cx="8482658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b="0" dirty="0" smtClean="0"/>
              <a:t>Physics of light-matter interaction in Nanostructures  (PLMCN19) – Chengdu, China May 15-19, 2018</a:t>
            </a:r>
            <a:endParaRPr lang="en-US" altLang="zh-TW" b="0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8472488" y="5966052"/>
            <a:ext cx="671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solidFill>
                  <a:srgbClr val="FFFFFF"/>
                </a:solidFill>
                <a:ea typeface="新細明體" charset="-120"/>
              </a:rPr>
              <a:t>15</a:t>
            </a:r>
            <a:endParaRPr lang="en-US" altLang="zh-TW" sz="2800" dirty="0">
              <a:solidFill>
                <a:srgbClr val="FFFFFF"/>
              </a:solidFill>
              <a:ea typeface="新細明體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29718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2400" b="0" dirty="0" smtClean="0"/>
              <a:t>By </a:t>
            </a:r>
            <a:r>
              <a:rPr lang="en-GB" sz="2400" b="0" dirty="0">
                <a:solidFill>
                  <a:schemeClr val="tx2"/>
                </a:solidFill>
              </a:rPr>
              <a:t>credibly </a:t>
            </a:r>
            <a:r>
              <a:rPr lang="en-GB" sz="2400" b="0" dirty="0"/>
              <a:t>refuting</a:t>
            </a:r>
            <a:r>
              <a:rPr lang="en-GB" sz="2400" b="0" dirty="0">
                <a:solidFill>
                  <a:schemeClr val="tx2"/>
                </a:solidFill>
              </a:rPr>
              <a:t> current </a:t>
            </a:r>
            <a:r>
              <a:rPr lang="en-GB" sz="2400" b="0" dirty="0" smtClean="0">
                <a:solidFill>
                  <a:schemeClr val="tx2"/>
                </a:solidFill>
              </a:rPr>
              <a:t>cosmology f</a:t>
            </a:r>
            <a:r>
              <a:rPr lang="en-GB" sz="2400" b="0" dirty="0" smtClean="0"/>
              <a:t>or </a:t>
            </a:r>
            <a:r>
              <a:rPr lang="en-GB" sz="2400" b="0" dirty="0"/>
              <a:t>dark matter and Universe expansion, perhaps</a:t>
            </a:r>
            <a:r>
              <a:rPr lang="en-GB" sz="2400" b="0" dirty="0">
                <a:solidFill>
                  <a:schemeClr val="tx2"/>
                </a:solidFill>
              </a:rPr>
              <a:t> cosmology </a:t>
            </a:r>
            <a:r>
              <a:rPr lang="en-GB" sz="2400" b="0" dirty="0" smtClean="0"/>
              <a:t>may </a:t>
            </a:r>
            <a:r>
              <a:rPr lang="en-GB" sz="2400" b="0" dirty="0"/>
              <a:t>return to Einstein’s </a:t>
            </a:r>
            <a:r>
              <a:rPr lang="en-GB" sz="2400" b="0" dirty="0">
                <a:solidFill>
                  <a:schemeClr val="tx2"/>
                </a:solidFill>
              </a:rPr>
              <a:t>once upon a time </a:t>
            </a:r>
            <a:r>
              <a:rPr lang="en-GB" sz="2400" b="0" dirty="0" smtClean="0"/>
              <a:t>static </a:t>
            </a:r>
            <a:r>
              <a:rPr lang="en-GB" sz="2400" b="0" dirty="0"/>
              <a:t>and dynamic Universe.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98305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3048000"/>
            <a:ext cx="8382000" cy="1066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zh-CN" sz="2400" dirty="0" smtClean="0">
                <a:solidFill>
                  <a:schemeClr val="tx2"/>
                </a:solidFill>
                <a:ea typeface="宋体" pitchFamily="2" charset="-122"/>
              </a:rPr>
              <a:t>        </a:t>
            </a:r>
            <a:r>
              <a:rPr lang="en-US" altLang="zh-CN" sz="2400" b="0" dirty="0" smtClean="0">
                <a:ea typeface="宋体" pitchFamily="2" charset="-122"/>
              </a:rPr>
              <a:t>Email: nanoqed@gmail.com</a:t>
            </a:r>
          </a:p>
          <a:p>
            <a:pPr algn="ctr">
              <a:buFontTx/>
              <a:buNone/>
            </a:pPr>
            <a:endParaRPr lang="en-US" altLang="zh-CN" sz="2400" b="0" dirty="0" smtClean="0">
              <a:solidFill>
                <a:schemeClr val="tx2"/>
              </a:solidFill>
              <a:ea typeface="宋体" pitchFamily="2" charset="-122"/>
            </a:endParaRPr>
          </a:p>
          <a:p>
            <a:pPr algn="ctr">
              <a:buFontTx/>
              <a:buNone/>
            </a:pPr>
            <a:r>
              <a:rPr lang="en-US" altLang="zh-CN" sz="2400" b="0" dirty="0" smtClean="0">
                <a:ea typeface="宋体" pitchFamily="2" charset="-122"/>
              </a:rPr>
              <a:t>     </a:t>
            </a:r>
            <a:r>
              <a:rPr lang="en-US" altLang="zh-CN" sz="2400" b="0" dirty="0" smtClean="0">
                <a:solidFill>
                  <a:schemeClr val="tx2"/>
                </a:solidFill>
                <a:ea typeface="宋体" pitchFamily="2" charset="-122"/>
                <a:hlinkClick r:id="rId3"/>
              </a:rPr>
              <a:t>http://www.nanoqed.org</a:t>
            </a:r>
            <a:endParaRPr lang="en-US" altLang="zh-CN" sz="2400" b="0" dirty="0" smtClean="0">
              <a:solidFill>
                <a:schemeClr val="tx2"/>
              </a:solidFill>
              <a:ea typeface="宋体" pitchFamily="2" charset="-122"/>
            </a:endParaRPr>
          </a:p>
          <a:p>
            <a:pPr algn="ctr">
              <a:buFontTx/>
              <a:buNone/>
            </a:pPr>
            <a:endParaRPr lang="en-US" altLang="zh-CN" sz="2400" b="0" dirty="0" smtClean="0">
              <a:solidFill>
                <a:schemeClr val="tx2"/>
              </a:solidFill>
              <a:ea typeface="宋体" pitchFamily="2" charset="-122"/>
            </a:endParaRPr>
          </a:p>
          <a:p>
            <a:pPr algn="ctr">
              <a:buFontTx/>
              <a:buNone/>
            </a:pPr>
            <a:r>
              <a:rPr lang="en-US" altLang="zh-CN" sz="2400" b="0" dirty="0" smtClean="0">
                <a:solidFill>
                  <a:schemeClr val="tx2"/>
                </a:solidFill>
                <a:ea typeface="宋体" pitchFamily="2" charset="-122"/>
              </a:rPr>
              <a:t>     </a:t>
            </a:r>
            <a:endParaRPr lang="en-US" altLang="zh-CN" sz="2400" b="0" dirty="0" smtClean="0">
              <a:ea typeface="宋体" pitchFamily="2" charset="-122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641581" y="1589868"/>
            <a:ext cx="7772400" cy="611188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  <a:ea typeface="新細明體" charset="-120"/>
              </a:rPr>
              <a:t>      </a:t>
            </a:r>
            <a:r>
              <a:rPr lang="en-US" altLang="zh-TW" dirty="0" smtClean="0">
                <a:solidFill>
                  <a:srgbClr val="FFFF00"/>
                </a:solidFill>
                <a:ea typeface="新細明體" charset="-120"/>
              </a:rPr>
              <a:t>Questions &amp; Papers</a:t>
            </a:r>
          </a:p>
        </p:txBody>
      </p:sp>
      <p:sp>
        <p:nvSpPr>
          <p:cNvPr id="4710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77000"/>
            <a:ext cx="8458201" cy="381000"/>
          </a:xfrm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zh-TW" sz="1400" b="0" dirty="0" smtClean="0">
                <a:solidFill>
                  <a:srgbClr val="FFFF00"/>
                </a:solidFill>
              </a:rPr>
              <a:t>Physics of light-matter interaction in Nanostructures  (PLMCN19) – Chengdu, China May 15-19, 2018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8382000" y="6019800"/>
            <a:ext cx="76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solidFill>
                  <a:srgbClr val="FFFFFF"/>
                </a:solidFill>
                <a:ea typeface="新細明體" charset="-120"/>
              </a:rPr>
              <a:t>16</a:t>
            </a:r>
            <a:endParaRPr lang="en-US" altLang="zh-TW" sz="2800" dirty="0">
              <a:solidFill>
                <a:srgbClr val="FFFFFF"/>
              </a:solidFill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104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228" y="685800"/>
            <a:ext cx="77724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8343900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b="0" smtClean="0"/>
              <a:t>Physics of light-matter interaction in Nanostructures  (PLMCN19) – Chengdu, China May 15-19, 2018</a:t>
            </a:r>
            <a:endParaRPr lang="en-US" altLang="zh-TW" b="0" dirty="0"/>
          </a:p>
        </p:txBody>
      </p:sp>
      <p:sp>
        <p:nvSpPr>
          <p:cNvPr id="4" name="Rectangle 3"/>
          <p:cNvSpPr/>
          <p:nvPr/>
        </p:nvSpPr>
        <p:spPr>
          <a:xfrm>
            <a:off x="398628" y="2286000"/>
            <a:ext cx="8229600" cy="3268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0" dirty="0"/>
              <a:t>In 1926</a:t>
            </a:r>
            <a:r>
              <a:rPr lang="en-US" sz="2400" b="0" dirty="0" smtClean="0"/>
              <a:t>, </a:t>
            </a:r>
            <a:r>
              <a:rPr lang="en-US" sz="2400" b="0" dirty="0">
                <a:solidFill>
                  <a:schemeClr val="tx2"/>
                </a:solidFill>
              </a:rPr>
              <a:t>Hubble’s redshift </a:t>
            </a:r>
            <a:r>
              <a:rPr lang="en-US" sz="2400" b="0" dirty="0"/>
              <a:t>measurements of light from distant galaxies </a:t>
            </a:r>
            <a:r>
              <a:rPr lang="en-US" sz="2400" b="0" dirty="0" smtClean="0"/>
              <a:t>suggested the </a:t>
            </a:r>
            <a:r>
              <a:rPr lang="en-US" sz="2400" b="0" dirty="0">
                <a:solidFill>
                  <a:schemeClr val="tx2"/>
                </a:solidFill>
              </a:rPr>
              <a:t>Universe</a:t>
            </a:r>
            <a:r>
              <a:rPr lang="en-US" sz="2400" b="0" dirty="0"/>
              <a:t> was </a:t>
            </a:r>
            <a:r>
              <a:rPr lang="en-US" sz="2400" b="0" dirty="0">
                <a:solidFill>
                  <a:schemeClr val="tx2"/>
                </a:solidFill>
              </a:rPr>
              <a:t>expanding </a:t>
            </a:r>
            <a:r>
              <a:rPr lang="en-US" sz="2400" b="0" dirty="0"/>
              <a:t>thereby supporting </a:t>
            </a:r>
            <a:r>
              <a:rPr lang="en-US" sz="2400" b="0" dirty="0">
                <a:solidFill>
                  <a:schemeClr val="tx2"/>
                </a:solidFill>
              </a:rPr>
              <a:t>Einstein’s GR </a:t>
            </a:r>
            <a:r>
              <a:rPr lang="en-US" sz="2400" b="0" dirty="0" smtClean="0">
                <a:solidFill>
                  <a:schemeClr val="tx2"/>
                </a:solidFill>
              </a:rPr>
              <a:t>theory</a:t>
            </a:r>
          </a:p>
          <a:p>
            <a:pPr algn="ctr">
              <a:buNone/>
            </a:pPr>
            <a:endParaRPr lang="en-US" sz="800" b="0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GR </a:t>
            </a:r>
            <a:r>
              <a:rPr lang="en-US" sz="2400" b="0" dirty="0" smtClean="0"/>
              <a:t>= general relativity</a:t>
            </a:r>
          </a:p>
          <a:p>
            <a:pPr algn="ctr">
              <a:buNone/>
            </a:pPr>
            <a:endParaRPr lang="en-US" sz="800" b="0" dirty="0" smtClean="0"/>
          </a:p>
          <a:p>
            <a:pPr algn="ctr">
              <a:buNone/>
            </a:pPr>
            <a:r>
              <a:rPr lang="en-US" sz="2400" b="0" dirty="0" smtClean="0"/>
              <a:t>The expanding </a:t>
            </a:r>
            <a:r>
              <a:rPr lang="en-US" sz="2400" b="0" dirty="0" smtClean="0">
                <a:solidFill>
                  <a:schemeClr val="tx2"/>
                </a:solidFill>
              </a:rPr>
              <a:t>Universe</a:t>
            </a:r>
            <a:r>
              <a:rPr lang="en-US" sz="2400" b="0" dirty="0" smtClean="0"/>
              <a:t> </a:t>
            </a:r>
            <a:r>
              <a:rPr lang="en-US" sz="2400" b="0" dirty="0"/>
              <a:t>was </a:t>
            </a:r>
            <a:r>
              <a:rPr lang="en-US" sz="2400" b="0" dirty="0" smtClean="0"/>
              <a:t>based </a:t>
            </a:r>
            <a:r>
              <a:rPr lang="en-US" sz="2400" b="0" dirty="0"/>
              <a:t>on </a:t>
            </a:r>
            <a:r>
              <a:rPr lang="en-US" sz="2400" b="0" dirty="0" smtClean="0">
                <a:solidFill>
                  <a:schemeClr val="tx2"/>
                </a:solidFill>
              </a:rPr>
              <a:t>velocity</a:t>
            </a:r>
            <a:r>
              <a:rPr lang="en-US" sz="2400" b="0" dirty="0" smtClean="0"/>
              <a:t> measurements of distant galaxies inferred                       from Doppler </a:t>
            </a:r>
            <a:r>
              <a:rPr lang="en-US" sz="2400" b="0" dirty="0" smtClean="0">
                <a:solidFill>
                  <a:schemeClr val="tx2"/>
                </a:solidFill>
              </a:rPr>
              <a:t>redshifts</a:t>
            </a:r>
            <a:r>
              <a:rPr lang="en-US" sz="2400" b="0" dirty="0" smtClean="0"/>
              <a:t> of </a:t>
            </a:r>
            <a:r>
              <a:rPr lang="en-US" sz="2400" b="0" dirty="0" smtClean="0">
                <a:solidFill>
                  <a:schemeClr val="tx2"/>
                </a:solidFill>
              </a:rPr>
              <a:t>light</a:t>
            </a:r>
            <a:r>
              <a:rPr lang="en-US" sz="2400" b="0" dirty="0" smtClean="0"/>
              <a:t> </a:t>
            </a:r>
          </a:p>
          <a:p>
            <a:pPr algn="ctr">
              <a:buNone/>
            </a:pPr>
            <a:endParaRPr lang="en-US" sz="800" b="0" dirty="0" smtClean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382000" y="57150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ea typeface="新細明體" charset="-120"/>
              </a:rPr>
              <a:t>2</a:t>
            </a:r>
            <a:endParaRPr lang="en-US" altLang="zh-TW" sz="2800" dirty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479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850710" y="4572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Observation </a:t>
            </a:r>
          </a:p>
        </p:txBody>
      </p:sp>
      <p:sp>
        <p:nvSpPr>
          <p:cNvPr id="348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42129"/>
            <a:ext cx="8153400" cy="381000"/>
          </a:xfrm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zh-TW" sz="1400" b="0" dirty="0" smtClean="0">
                <a:solidFill>
                  <a:schemeClr val="tx2"/>
                </a:solidFill>
              </a:rPr>
              <a:t>Physics of light-matter interaction in Nanostructures  (PLMCN19) – Chengdu, China May 15-19, 2018</a:t>
            </a:r>
          </a:p>
        </p:txBody>
      </p:sp>
      <p:sp>
        <p:nvSpPr>
          <p:cNvPr id="34820" name="Text Box 6"/>
          <p:cNvSpPr txBox="1">
            <a:spLocks noChangeArrowheads="1"/>
          </p:cNvSpPr>
          <p:nvPr/>
        </p:nvSpPr>
        <p:spPr bwMode="auto">
          <a:xfrm>
            <a:off x="8610600" y="60198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3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1600200"/>
            <a:ext cx="8724900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2400" b="0" dirty="0" smtClean="0"/>
              <a:t>Since Hubble, </a:t>
            </a:r>
            <a:r>
              <a:rPr lang="en-GB" sz="2400" b="0" dirty="0" smtClean="0">
                <a:solidFill>
                  <a:schemeClr val="tx2"/>
                </a:solidFill>
              </a:rPr>
              <a:t>galaxy velocities</a:t>
            </a:r>
            <a:r>
              <a:rPr lang="en-GB" sz="2400" b="0" dirty="0" smtClean="0"/>
              <a:t> from  </a:t>
            </a:r>
            <a:r>
              <a:rPr lang="en-GB" sz="2400" b="0" dirty="0" smtClean="0">
                <a:solidFill>
                  <a:schemeClr val="tx2"/>
                </a:solidFill>
              </a:rPr>
              <a:t>redshift </a:t>
            </a:r>
            <a:r>
              <a:rPr lang="en-GB" sz="2400" b="0" dirty="0" smtClean="0"/>
              <a:t>have led science to believe the </a:t>
            </a:r>
            <a:r>
              <a:rPr lang="en-GB" sz="2400" b="0" dirty="0" smtClean="0">
                <a:solidFill>
                  <a:schemeClr val="tx2"/>
                </a:solidFill>
              </a:rPr>
              <a:t>Universe is expanding </a:t>
            </a:r>
            <a:r>
              <a:rPr lang="en-GB" sz="2400" b="0" dirty="0" smtClean="0"/>
              <a:t>and </a:t>
            </a:r>
            <a:r>
              <a:rPr lang="en-GB" sz="2400" b="0" dirty="0" smtClean="0">
                <a:solidFill>
                  <a:schemeClr val="tx2"/>
                </a:solidFill>
              </a:rPr>
              <a:t>dark matter</a:t>
            </a:r>
            <a:r>
              <a:rPr lang="en-GB" sz="2400" b="0" dirty="0" smtClean="0"/>
              <a:t> is necessary to </a:t>
            </a:r>
            <a:r>
              <a:rPr lang="en-GB" sz="2400" b="0" dirty="0" smtClean="0">
                <a:solidFill>
                  <a:schemeClr val="tx2"/>
                </a:solidFill>
              </a:rPr>
              <a:t>hold</a:t>
            </a:r>
            <a:r>
              <a:rPr lang="en-GB" sz="2400" b="0" dirty="0" smtClean="0"/>
              <a:t> galaxy clusters </a:t>
            </a:r>
            <a:r>
              <a:rPr lang="en-GB" sz="2400" b="0" dirty="0" smtClean="0">
                <a:solidFill>
                  <a:schemeClr val="tx2"/>
                </a:solidFill>
              </a:rPr>
              <a:t>together</a:t>
            </a:r>
          </a:p>
          <a:p>
            <a:pPr algn="ctr">
              <a:buNone/>
            </a:pPr>
            <a:r>
              <a:rPr lang="en-GB" sz="2400" b="0" dirty="0" smtClean="0">
                <a:solidFill>
                  <a:schemeClr val="tx2"/>
                </a:solidFill>
              </a:rPr>
              <a:t> </a:t>
            </a:r>
          </a:p>
          <a:p>
            <a:pPr algn="ctr">
              <a:buNone/>
            </a:pPr>
            <a:r>
              <a:rPr lang="en-GB" sz="2400" b="0" dirty="0" smtClean="0">
                <a:solidFill>
                  <a:schemeClr val="tx2"/>
                </a:solidFill>
              </a:rPr>
              <a:t> </a:t>
            </a:r>
          </a:p>
          <a:p>
            <a:pPr algn="ctr">
              <a:buNone/>
            </a:pPr>
            <a:endParaRPr lang="en-GB" sz="800" b="0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GB" sz="2400" b="0" dirty="0" smtClean="0">
                <a:solidFill>
                  <a:schemeClr val="tx2"/>
                </a:solidFill>
              </a:rPr>
              <a:t>GR is questionable, </a:t>
            </a:r>
            <a:r>
              <a:rPr lang="en-GB" sz="2400" b="0" dirty="0" smtClean="0"/>
              <a:t>because galaxy velocities from</a:t>
            </a:r>
            <a:r>
              <a:rPr lang="en-GB" sz="2400" b="0" dirty="0" smtClean="0">
                <a:solidFill>
                  <a:schemeClr val="tx2"/>
                </a:solidFill>
              </a:rPr>
              <a:t>        redshift  </a:t>
            </a:r>
            <a:r>
              <a:rPr lang="en-GB" sz="2400" b="0" dirty="0" smtClean="0"/>
              <a:t>are</a:t>
            </a:r>
            <a:r>
              <a:rPr lang="en-GB" sz="2400" b="0" dirty="0" smtClean="0">
                <a:solidFill>
                  <a:schemeClr val="tx2"/>
                </a:solidFill>
              </a:rPr>
              <a:t> overstated by cosmic dust</a:t>
            </a:r>
          </a:p>
          <a:p>
            <a:pPr algn="ctr">
              <a:buNone/>
            </a:pPr>
            <a:endParaRPr lang="en-GB" sz="800" b="0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GB" sz="2400" b="0" dirty="0" smtClean="0">
                <a:solidFill>
                  <a:schemeClr val="tx2"/>
                </a:solidFill>
              </a:rPr>
              <a:t>Dark </a:t>
            </a:r>
            <a:r>
              <a:rPr lang="en-GB" sz="2400" b="0" dirty="0">
                <a:solidFill>
                  <a:schemeClr val="tx2"/>
                </a:solidFill>
              </a:rPr>
              <a:t>matter </a:t>
            </a:r>
            <a:r>
              <a:rPr lang="en-GB" sz="2400" b="0" dirty="0"/>
              <a:t>is </a:t>
            </a:r>
            <a:r>
              <a:rPr lang="en-GB" sz="2400" b="0" dirty="0" smtClean="0"/>
              <a:t>an illusion - not </a:t>
            </a:r>
            <a:r>
              <a:rPr lang="en-GB" sz="2400" b="0" dirty="0"/>
              <a:t>a </a:t>
            </a:r>
            <a:r>
              <a:rPr lang="en-GB" sz="2400" b="0" dirty="0">
                <a:solidFill>
                  <a:schemeClr val="tx2"/>
                </a:solidFill>
              </a:rPr>
              <a:t>physical property </a:t>
            </a:r>
            <a:r>
              <a:rPr lang="en-GB" sz="2400" b="0" dirty="0"/>
              <a:t>of the Universe that can be discovered by </a:t>
            </a:r>
            <a:r>
              <a:rPr lang="en-GB" sz="2400" b="0" dirty="0" smtClean="0">
                <a:solidFill>
                  <a:schemeClr val="tx2"/>
                </a:solidFill>
              </a:rPr>
              <a:t>experiment</a:t>
            </a:r>
          </a:p>
          <a:p>
            <a:pPr algn="ctr">
              <a:buNone/>
            </a:pPr>
            <a:endParaRPr lang="en-GB" sz="800" b="0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GB" sz="2400" b="0" dirty="0">
                <a:solidFill>
                  <a:schemeClr val="tx2"/>
                </a:solidFill>
              </a:rPr>
              <a:t>Newtonian mechanics </a:t>
            </a:r>
            <a:r>
              <a:rPr lang="en-GB" sz="2400" b="0" dirty="0"/>
              <a:t>governs galaxy dynamics</a:t>
            </a:r>
            <a:r>
              <a:rPr lang="en-GB" sz="2400" b="0" dirty="0">
                <a:solidFill>
                  <a:schemeClr val="tx2"/>
                </a:solidFill>
              </a:rPr>
              <a:t> </a:t>
            </a:r>
            <a:endParaRPr lang="en-GB" sz="2400" b="0" dirty="0" smtClean="0">
              <a:solidFill>
                <a:schemeClr val="tx2"/>
              </a:solidFill>
            </a:endParaRPr>
          </a:p>
          <a:p>
            <a:pPr algn="ctr">
              <a:buNone/>
            </a:pPr>
            <a:endParaRPr lang="en-GB" sz="800" b="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866633" y="2819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US" altLang="en-US" kern="0" dirty="0" smtClean="0"/>
              <a:t>Proposal </a:t>
            </a:r>
          </a:p>
        </p:txBody>
      </p:sp>
    </p:spTree>
    <p:extLst>
      <p:ext uri="{BB962C8B-B14F-4D97-AF65-F5344CB8AC3E}">
        <p14:creationId xmlns:p14="http://schemas.microsoft.com/office/powerpoint/2010/main" val="27244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689010" y="8382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QM v. Classical Physics</a:t>
            </a:r>
          </a:p>
        </p:txBody>
      </p:sp>
      <p:sp>
        <p:nvSpPr>
          <p:cNvPr id="3686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467799"/>
            <a:ext cx="8364564" cy="381000"/>
          </a:xfrm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zh-TW" sz="1400" b="0" dirty="0" smtClean="0">
                <a:solidFill>
                  <a:schemeClr val="tx2"/>
                </a:solidFill>
              </a:rPr>
              <a:t>Physics of light-matter interaction in Nanostructures  (PLMCN19) – Chengdu, China May 15-19, 2018</a:t>
            </a:r>
          </a:p>
        </p:txBody>
      </p:sp>
      <p:sp>
        <p:nvSpPr>
          <p:cNvPr id="36869" name="Text Box 6"/>
          <p:cNvSpPr txBox="1">
            <a:spLocks noChangeArrowheads="1"/>
          </p:cNvSpPr>
          <p:nvPr/>
        </p:nvSpPr>
        <p:spPr bwMode="auto">
          <a:xfrm>
            <a:off x="8610600" y="6039173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4</a:t>
            </a:r>
          </a:p>
        </p:txBody>
      </p:sp>
      <p:sp>
        <p:nvSpPr>
          <p:cNvPr id="2" name="Rectangle 1"/>
          <p:cNvSpPr/>
          <p:nvPr/>
        </p:nvSpPr>
        <p:spPr>
          <a:xfrm>
            <a:off x="498510" y="2310348"/>
            <a:ext cx="8153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2400" b="0" dirty="0">
                <a:solidFill>
                  <a:schemeClr val="tx2"/>
                </a:solidFill>
              </a:rPr>
              <a:t>C</a:t>
            </a:r>
            <a:r>
              <a:rPr lang="en-GB" sz="2400" b="0" dirty="0" smtClean="0">
                <a:solidFill>
                  <a:schemeClr val="tx2"/>
                </a:solidFill>
              </a:rPr>
              <a:t>lassical </a:t>
            </a:r>
            <a:r>
              <a:rPr lang="en-GB" sz="2400" b="0" dirty="0">
                <a:solidFill>
                  <a:schemeClr val="tx2"/>
                </a:solidFill>
              </a:rPr>
              <a:t>physics </a:t>
            </a:r>
            <a:r>
              <a:rPr lang="en-GB" sz="2400" b="0" dirty="0" smtClean="0"/>
              <a:t>allows </a:t>
            </a:r>
            <a:r>
              <a:rPr lang="en-GB" sz="2400" b="0" dirty="0" smtClean="0">
                <a:solidFill>
                  <a:schemeClr val="tx2"/>
                </a:solidFill>
              </a:rPr>
              <a:t>atoms</a:t>
            </a:r>
            <a:r>
              <a:rPr lang="en-GB" sz="2400" b="0" dirty="0" smtClean="0"/>
              <a:t> </a:t>
            </a:r>
            <a:r>
              <a:rPr lang="en-GB" sz="2400" b="0" dirty="0"/>
              <a:t>in quantum sized </a:t>
            </a:r>
            <a:r>
              <a:rPr lang="en-GB" sz="2400" b="0" dirty="0" smtClean="0">
                <a:solidFill>
                  <a:schemeClr val="tx2"/>
                </a:solidFill>
              </a:rPr>
              <a:t>cosmic</a:t>
            </a:r>
            <a:r>
              <a:rPr lang="en-GB" sz="2400" b="0" dirty="0" smtClean="0"/>
              <a:t> </a:t>
            </a:r>
            <a:r>
              <a:rPr lang="en-GB" sz="2400" b="0" dirty="0" smtClean="0">
                <a:solidFill>
                  <a:schemeClr val="tx2"/>
                </a:solidFill>
              </a:rPr>
              <a:t>dust </a:t>
            </a:r>
            <a:r>
              <a:rPr lang="en-GB" sz="2400" b="0" dirty="0" smtClean="0"/>
              <a:t>particles to fluctuate </a:t>
            </a:r>
            <a:r>
              <a:rPr lang="en-GB" sz="2400" b="0" dirty="0"/>
              <a:t>in </a:t>
            </a:r>
            <a:r>
              <a:rPr lang="en-GB" sz="2400" b="0" dirty="0" smtClean="0">
                <a:solidFill>
                  <a:schemeClr val="tx2"/>
                </a:solidFill>
              </a:rPr>
              <a:t>temperature</a:t>
            </a:r>
          </a:p>
          <a:p>
            <a:pPr>
              <a:buNone/>
            </a:pPr>
            <a:endParaRPr lang="en-GB" sz="800" b="0" dirty="0"/>
          </a:p>
          <a:p>
            <a:pPr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QM </a:t>
            </a:r>
            <a:r>
              <a:rPr lang="en-US" sz="2400" b="0" dirty="0" smtClean="0"/>
              <a:t>forbids</a:t>
            </a:r>
            <a:r>
              <a:rPr lang="en-US" sz="2400" b="0" dirty="0" smtClean="0">
                <a:solidFill>
                  <a:schemeClr val="tx2"/>
                </a:solidFill>
              </a:rPr>
              <a:t> temperature</a:t>
            </a:r>
            <a:r>
              <a:rPr lang="en-US" sz="2400" b="0" dirty="0" smtClean="0"/>
              <a:t> </a:t>
            </a:r>
            <a:r>
              <a:rPr lang="en-US" sz="2400" b="0" dirty="0"/>
              <a:t>fluctuations </a:t>
            </a:r>
            <a:r>
              <a:rPr lang="en-US" sz="2400" b="0" dirty="0" smtClean="0"/>
              <a:t>in cosmic dus</a:t>
            </a:r>
            <a:r>
              <a:rPr lang="en-US" sz="2400" b="0" dirty="0" smtClean="0">
                <a:solidFill>
                  <a:schemeClr val="tx2"/>
                </a:solidFill>
              </a:rPr>
              <a:t>t</a:t>
            </a:r>
          </a:p>
          <a:p>
            <a:pPr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QM</a:t>
            </a:r>
            <a:r>
              <a:rPr lang="en-US" sz="2400" b="0" dirty="0" smtClean="0"/>
              <a:t> = quantum mechanics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 smtClean="0"/>
              <a:t> </a:t>
            </a:r>
            <a:r>
              <a:rPr lang="en-US" sz="2400" b="0" dirty="0" smtClean="0">
                <a:solidFill>
                  <a:schemeClr val="tx2"/>
                </a:solidFill>
              </a:rPr>
              <a:t>QM</a:t>
            </a:r>
            <a:r>
              <a:rPr lang="en-US" sz="2400" b="0" dirty="0" smtClean="0"/>
              <a:t> requires </a:t>
            </a:r>
            <a:r>
              <a:rPr lang="en-US" sz="2400" b="0" dirty="0" smtClean="0">
                <a:solidFill>
                  <a:schemeClr val="tx2"/>
                </a:solidFill>
              </a:rPr>
              <a:t>conservation</a:t>
            </a:r>
            <a:r>
              <a:rPr lang="en-US" sz="2400" b="0" dirty="0" smtClean="0"/>
              <a:t> of galaxy </a:t>
            </a:r>
            <a:r>
              <a:rPr lang="en-US" sz="2400" b="0" dirty="0"/>
              <a:t>photons by </a:t>
            </a:r>
            <a:r>
              <a:rPr lang="en-US" sz="2400" b="0" dirty="0">
                <a:solidFill>
                  <a:schemeClr val="tx2"/>
                </a:solidFill>
              </a:rPr>
              <a:t>non-thermal</a:t>
            </a:r>
            <a:r>
              <a:rPr lang="en-US" sz="2400" b="0" dirty="0"/>
              <a:t> </a:t>
            </a:r>
            <a:r>
              <a:rPr lang="en-US" sz="2400" b="0" dirty="0" smtClean="0"/>
              <a:t>mechanisms, e.g., the </a:t>
            </a:r>
            <a:r>
              <a:rPr lang="en-US" sz="2400" b="0" dirty="0" smtClean="0">
                <a:solidFill>
                  <a:schemeClr val="tx2"/>
                </a:solidFill>
              </a:rPr>
              <a:t>re-emission</a:t>
            </a:r>
            <a:r>
              <a:rPr lang="en-US" sz="2400" b="0" dirty="0" smtClean="0"/>
              <a:t> </a:t>
            </a:r>
            <a:r>
              <a:rPr lang="en-US" sz="2400" b="0" dirty="0"/>
              <a:t>of redshifted </a:t>
            </a:r>
            <a:r>
              <a:rPr lang="en-US" sz="2400" b="0" dirty="0">
                <a:solidFill>
                  <a:schemeClr val="tx2"/>
                </a:solidFill>
              </a:rPr>
              <a:t>galaxy </a:t>
            </a:r>
            <a:r>
              <a:rPr lang="en-US" sz="2400" b="0" dirty="0" smtClean="0">
                <a:solidFill>
                  <a:schemeClr val="tx2"/>
                </a:solidFill>
              </a:rPr>
              <a:t>photons</a:t>
            </a:r>
            <a:endParaRPr lang="en-US" sz="2400" b="0" dirty="0" smtClean="0"/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 smtClean="0"/>
              <a:t>  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14805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Optical Redshift</a:t>
            </a:r>
          </a:p>
        </p:txBody>
      </p:sp>
      <p:sp>
        <p:nvSpPr>
          <p:cNvPr id="4096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8305800" cy="381000"/>
          </a:xfrm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zh-TW" sz="1400" b="0" dirty="0" smtClean="0">
                <a:solidFill>
                  <a:schemeClr val="tx2"/>
                </a:solidFill>
              </a:rPr>
              <a:t>Physics of light-matter interaction in Nanostructures  (PLMCN19) – Chengdu, China May 15-19, 2018</a:t>
            </a:r>
          </a:p>
        </p:txBody>
      </p:sp>
      <p:sp>
        <p:nvSpPr>
          <p:cNvPr id="40965" name="Text Box 6"/>
          <p:cNvSpPr txBox="1">
            <a:spLocks noChangeArrowheads="1"/>
          </p:cNvSpPr>
          <p:nvPr/>
        </p:nvSpPr>
        <p:spPr bwMode="auto">
          <a:xfrm>
            <a:off x="8458200" y="5867400"/>
            <a:ext cx="1066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099703" y="5416392"/>
                <a:ext cx="353419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sz="2400">
                              <a:latin typeface="Cambria Math"/>
                            </a:rPr>
                            <m:t>Z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2400">
                              <a:latin typeface="Cambria Math"/>
                            </a:rPr>
                            <m:t>meas</m:t>
                          </m:r>
                        </m:sub>
                      </m:sSub>
                      <m:r>
                        <a:rPr lang="en-GB" sz="240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sz="2400">
                              <a:latin typeface="Cambria Math"/>
                            </a:rPr>
                            <m:t>Z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2400">
                              <a:latin typeface="Cambria Math"/>
                            </a:rPr>
                            <m:t>V</m:t>
                          </m:r>
                        </m:sub>
                      </m:sSub>
                      <m:r>
                        <a:rPr lang="en-GB" sz="240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sz="2400">
                              <a:latin typeface="Cambria Math"/>
                            </a:rPr>
                            <m:t>Z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2400">
                              <a:latin typeface="Cambria Math"/>
                            </a:rPr>
                            <m:t>D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9703" y="5416392"/>
                <a:ext cx="3534196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5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1428748" y="1588810"/>
            <a:ext cx="6876105" cy="2416297"/>
            <a:chOff x="1428748" y="1588810"/>
            <a:chExt cx="6876105" cy="2416297"/>
          </a:xfrm>
        </p:grpSpPr>
        <p:grpSp>
          <p:nvGrpSpPr>
            <p:cNvPr id="7" name="Group 6"/>
            <p:cNvGrpSpPr/>
            <p:nvPr/>
          </p:nvGrpSpPr>
          <p:grpSpPr>
            <a:xfrm>
              <a:off x="2730690" y="1588810"/>
              <a:ext cx="3890699" cy="1271374"/>
              <a:chOff x="2743200" y="1367135"/>
              <a:chExt cx="3890699" cy="127137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" name="Rectangle 1"/>
                  <p:cNvSpPr/>
                  <p:nvPr/>
                </p:nvSpPr>
                <p:spPr>
                  <a:xfrm>
                    <a:off x="2743200" y="1828800"/>
                    <a:ext cx="3890699" cy="809709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>
                      <a:buNone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/>
                                </a:rPr>
                                <m:t>Z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/>
                                </a:rPr>
                                <m:t>meas</m:t>
                              </m:r>
                            </m:sub>
                          </m:sSub>
                          <m:r>
                            <a:rPr lang="en-GB" sz="240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2400">
                                  <a:latin typeface="Cambria Math"/>
                                  <a:sym typeface="Symbol"/>
                                </a:rPr>
                                <m:t></m:t>
                              </m:r>
                            </m:num>
                            <m:den>
                              <m:r>
                                <a:rPr lang="en-GB" sz="2400">
                                  <a:latin typeface="Cambria Math"/>
                                  <a:sym typeface="Symbol"/>
                                </a:rPr>
                                <m:t></m:t>
                              </m:r>
                            </m:den>
                          </m:f>
                          <m:r>
                            <a:rPr lang="en-GB" sz="240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2400">
                                          <a:latin typeface="Cambria Math"/>
                                          <a:sym typeface="Symbol"/>
                                        </a:rPr>
                                        <m:t>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/>
                                        </a:rPr>
                                        <m:t>V</m:t>
                                      </m:r>
                                    </m:sub>
                                  </m:sSub>
                                  <m:r>
                                    <a:rPr lang="en-GB" sz="2400">
                                      <a:latin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2400">
                                          <a:latin typeface="Cambria Math"/>
                                          <a:sym typeface="Symbol"/>
                                        </a:rPr>
                                        <m:t>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/>
                                        </a:rPr>
                                        <m:t>D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r>
                                <a:rPr lang="en-GB" sz="2400">
                                  <a:latin typeface="Cambria Math"/>
                                  <a:sym typeface="Symbol"/>
                                </a:rPr>
                                <m:t></m:t>
                              </m:r>
                            </m:den>
                          </m:f>
                        </m:oMath>
                      </m:oMathPara>
                    </a14:m>
                    <a:endParaRPr lang="en-US" sz="2400" dirty="0"/>
                  </a:p>
                </p:txBody>
              </p:sp>
            </mc:Choice>
            <mc:Fallback xmlns="">
              <p:sp>
                <p:nvSpPr>
                  <p:cNvPr id="2" name="Rectangle 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43200" y="1828800"/>
                    <a:ext cx="3890699" cy="809709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9" name="Rectangle 8"/>
              <p:cNvSpPr/>
              <p:nvPr/>
            </p:nvSpPr>
            <p:spPr>
              <a:xfrm>
                <a:off x="3494786" y="1367135"/>
                <a:ext cx="284648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None/>
                </a:pPr>
                <a:r>
                  <a:rPr lang="en-GB" sz="2400" b="0" dirty="0" smtClean="0">
                    <a:solidFill>
                      <a:schemeClr val="tx2"/>
                    </a:solidFill>
                  </a:rPr>
                  <a:t>Measured</a:t>
                </a:r>
                <a:r>
                  <a:rPr lang="en-GB" sz="2400" b="0" dirty="0" smtClean="0"/>
                  <a:t> </a:t>
                </a:r>
                <a:r>
                  <a:rPr lang="en-GB" sz="2400" b="0" dirty="0" smtClean="0">
                    <a:solidFill>
                      <a:schemeClr val="tx2"/>
                    </a:solidFill>
                  </a:rPr>
                  <a:t>redshift </a:t>
                </a:r>
                <a:endParaRPr lang="en-US" sz="2400" b="0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1428748" y="2967767"/>
              <a:ext cx="6876105" cy="1037340"/>
              <a:chOff x="1428748" y="2967767"/>
              <a:chExt cx="6876105" cy="103734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428748" y="2967767"/>
                <a:ext cx="687610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None/>
                </a:pPr>
                <a:r>
                  <a:rPr lang="en-GB" sz="2400" b="0" dirty="0">
                    <a:sym typeface="Symbol"/>
                  </a:rPr>
                  <a:t></a:t>
                </a:r>
                <a:r>
                  <a:rPr lang="en-GB" sz="2400" b="0" baseline="-25000" dirty="0"/>
                  <a:t>V</a:t>
                </a:r>
                <a:r>
                  <a:rPr lang="en-GB" sz="2400" b="0" dirty="0"/>
                  <a:t> </a:t>
                </a:r>
                <a:r>
                  <a:rPr lang="en-GB" sz="2400" b="0" dirty="0" smtClean="0"/>
                  <a:t> = wavelength increment of </a:t>
                </a:r>
                <a:r>
                  <a:rPr lang="en-GB" sz="2400" b="0" dirty="0" smtClean="0">
                    <a:solidFill>
                      <a:schemeClr val="tx2"/>
                    </a:solidFill>
                  </a:rPr>
                  <a:t>galaxy recession</a:t>
                </a:r>
                <a:endParaRPr lang="en-US" sz="2400" b="0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1551182" y="3543442"/>
                <a:ext cx="608692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:r>
                  <a:rPr lang="en-GB" sz="2400" b="0" dirty="0">
                    <a:sym typeface="Symbol"/>
                  </a:rPr>
                  <a:t></a:t>
                </a:r>
                <a:r>
                  <a:rPr lang="en-GB" sz="2400" b="0" baseline="-25000" dirty="0"/>
                  <a:t>D</a:t>
                </a:r>
                <a:r>
                  <a:rPr lang="en-GB" sz="2400" b="0" dirty="0"/>
                  <a:t> </a:t>
                </a:r>
                <a:r>
                  <a:rPr lang="en-GB" sz="2400" b="0" dirty="0" smtClean="0"/>
                  <a:t>= wavelength increment of </a:t>
                </a:r>
                <a:r>
                  <a:rPr lang="en-GB" sz="2400" b="0" dirty="0" smtClean="0">
                    <a:solidFill>
                      <a:schemeClr val="tx2"/>
                    </a:solidFill>
                  </a:rPr>
                  <a:t>cosmic dust</a:t>
                </a:r>
                <a:endParaRPr lang="en-US" sz="2400" b="0" dirty="0">
                  <a:solidFill>
                    <a:schemeClr val="tx2"/>
                  </a:solidFill>
                </a:endParaRPr>
              </a:p>
            </p:txBody>
          </p:sp>
        </p:grpSp>
      </p:grpSp>
      <p:sp>
        <p:nvSpPr>
          <p:cNvPr id="6" name="Rectangle 5"/>
          <p:cNvSpPr/>
          <p:nvPr/>
        </p:nvSpPr>
        <p:spPr>
          <a:xfrm>
            <a:off x="2652502" y="4294080"/>
            <a:ext cx="4572000" cy="9048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sz="2400" b="0" dirty="0" smtClean="0"/>
              <a:t>Z</a:t>
            </a:r>
            <a:r>
              <a:rPr lang="en-US" sz="2400" b="0" baseline="-25000" dirty="0" smtClean="0"/>
              <a:t>V</a:t>
            </a:r>
            <a:r>
              <a:rPr lang="en-US" sz="2400" b="0" dirty="0" smtClean="0"/>
              <a:t> </a:t>
            </a:r>
            <a:r>
              <a:rPr lang="en-US" sz="2400" b="0" dirty="0"/>
              <a:t>= </a:t>
            </a:r>
            <a:r>
              <a:rPr lang="en-US" sz="2400" b="0" dirty="0">
                <a:sym typeface="Symbol"/>
              </a:rPr>
              <a:t></a:t>
            </a:r>
            <a:r>
              <a:rPr lang="en-US" sz="2400" b="0" baseline="-25000" dirty="0"/>
              <a:t>V</a:t>
            </a:r>
            <a:r>
              <a:rPr lang="en-US" sz="2400" b="0" dirty="0"/>
              <a:t>/</a:t>
            </a:r>
            <a:r>
              <a:rPr lang="en-US" sz="2400" b="0" dirty="0">
                <a:sym typeface="Symbol"/>
              </a:rPr>
              <a:t></a:t>
            </a:r>
            <a:r>
              <a:rPr lang="en-US" sz="2400" b="0" dirty="0"/>
              <a:t> </a:t>
            </a:r>
            <a:r>
              <a:rPr lang="en-US" sz="2400" b="0" dirty="0" smtClean="0"/>
              <a:t>  </a:t>
            </a:r>
            <a:r>
              <a:rPr lang="en-US" sz="2400" b="0" dirty="0" smtClean="0">
                <a:solidFill>
                  <a:schemeClr val="tx2"/>
                </a:solidFill>
              </a:rPr>
              <a:t>recession </a:t>
            </a:r>
            <a:r>
              <a:rPr lang="en-US" sz="2400" b="0" dirty="0">
                <a:solidFill>
                  <a:schemeClr val="tx2"/>
                </a:solidFill>
              </a:rPr>
              <a:t>redshift </a:t>
            </a:r>
            <a:endParaRPr lang="en-US" sz="2400" b="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400" b="0" dirty="0" smtClean="0"/>
              <a:t>Z</a:t>
            </a:r>
            <a:r>
              <a:rPr lang="en-US" sz="2400" b="0" baseline="-25000" dirty="0" smtClean="0"/>
              <a:t>D</a:t>
            </a:r>
            <a:r>
              <a:rPr lang="en-US" sz="2400" b="0" dirty="0" smtClean="0"/>
              <a:t> </a:t>
            </a:r>
            <a:r>
              <a:rPr lang="en-US" sz="2400" b="0" dirty="0"/>
              <a:t>= </a:t>
            </a:r>
            <a:r>
              <a:rPr lang="en-US" sz="2400" b="0" dirty="0">
                <a:sym typeface="Symbol"/>
              </a:rPr>
              <a:t></a:t>
            </a:r>
            <a:r>
              <a:rPr lang="en-US" sz="2400" b="0" baseline="-25000" dirty="0"/>
              <a:t>D</a:t>
            </a:r>
            <a:r>
              <a:rPr lang="en-US" sz="2400" b="0" dirty="0"/>
              <a:t>/</a:t>
            </a:r>
            <a:r>
              <a:rPr lang="en-US" sz="2400" b="0" dirty="0" smtClean="0">
                <a:sym typeface="Symbol"/>
              </a:rPr>
              <a:t></a:t>
            </a:r>
            <a:r>
              <a:rPr lang="en-US" sz="2400" b="0" dirty="0">
                <a:sym typeface="Symbol"/>
              </a:rPr>
              <a:t> </a:t>
            </a:r>
            <a:r>
              <a:rPr lang="en-US" sz="2400" b="0" dirty="0" smtClean="0">
                <a:sym typeface="Symbol"/>
              </a:rPr>
              <a:t>  </a:t>
            </a:r>
            <a:r>
              <a:rPr lang="en-US" sz="2400" b="0" dirty="0" smtClean="0">
                <a:solidFill>
                  <a:schemeClr val="tx2"/>
                </a:solidFill>
              </a:rPr>
              <a:t>cosmic </a:t>
            </a:r>
            <a:r>
              <a:rPr lang="en-US" sz="2400" b="0" dirty="0" smtClean="0">
                <a:solidFill>
                  <a:schemeClr val="tx2"/>
                </a:solidFill>
              </a:rPr>
              <a:t>dust redshift </a:t>
            </a:r>
            <a:endParaRPr lang="en-US" sz="24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73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8532"/>
            <a:ext cx="7772400" cy="1143000"/>
          </a:xfrm>
        </p:spPr>
        <p:txBody>
          <a:bodyPr/>
          <a:lstStyle/>
          <a:p>
            <a:r>
              <a:rPr lang="en-US" dirty="0" smtClean="0"/>
              <a:t>  Doppler Shift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2400" y="6477000"/>
            <a:ext cx="8915400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b="0" dirty="0" smtClean="0"/>
              <a:t>Physics of light-matter interaction in Nanostructures  (PLMCN19) – Chengdu, China May 15-19, 2018</a:t>
            </a:r>
            <a:endParaRPr lang="en-US" altLang="zh-TW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319156" y="2151797"/>
                <a:ext cx="3069494" cy="895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V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c</m:t>
                          </m:r>
                        </m:den>
                      </m:f>
                      <m:r>
                        <a:rPr lang="en-US" sz="2400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0" smtClean="0">
                                          <a:latin typeface="Cambria Math"/>
                                        </a:rPr>
                                        <m:t>Z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0" smtClean="0">
                                          <a:latin typeface="Cambria Math"/>
                                        </a:rPr>
                                        <m:t>meas</m:t>
                                      </m:r>
                                    </m:sub>
                                  </m:sSub>
                                  <m:r>
                                    <a:rPr lang="en-US" sz="2400" b="0" i="0" smtClean="0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0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0" smtClean="0">
                              <a:latin typeface="Cambria Math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0" smtClean="0">
                                          <a:latin typeface="Cambria Math"/>
                                        </a:rPr>
                                        <m:t>Z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0" smtClean="0">
                                          <a:latin typeface="Cambria Math"/>
                                        </a:rPr>
                                        <m:t>meas</m:t>
                                      </m:r>
                                    </m:sub>
                                  </m:sSub>
                                  <m:r>
                                    <a:rPr lang="en-US" sz="2400" b="0" i="0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0" smtClean="0">
                              <a:latin typeface="Cambria Math"/>
                            </a:rPr>
                            <m:t>+</m:t>
                          </m:r>
                          <m:r>
                            <a:rPr lang="en-US" sz="2400" b="0" i="0"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2400" b="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9156" y="2151797"/>
                <a:ext cx="3069494" cy="89588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767283" y="3230972"/>
            <a:ext cx="2557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For Z</a:t>
            </a:r>
            <a:r>
              <a:rPr lang="en-US" sz="1600" b="0" dirty="0" smtClean="0">
                <a:solidFill>
                  <a:schemeClr val="tx2"/>
                </a:solidFill>
              </a:rPr>
              <a:t>meas</a:t>
            </a:r>
            <a:r>
              <a:rPr lang="en-US" sz="2400" b="0" dirty="0" smtClean="0">
                <a:solidFill>
                  <a:schemeClr val="tx2"/>
                </a:solidFill>
              </a:rPr>
              <a:t>  &lt;&lt; 1,</a:t>
            </a:r>
            <a:endParaRPr lang="en-US" sz="2400" b="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3200" y="1662709"/>
            <a:ext cx="453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Galaxy velocity measurement</a:t>
            </a:r>
            <a:endParaRPr lang="en-US" sz="2400" b="0" dirty="0">
              <a:solidFill>
                <a:schemeClr val="tx2"/>
              </a:solidFill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8458200" y="5867400"/>
            <a:ext cx="1066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09600" y="4764366"/>
                <a:ext cx="8229600" cy="1179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buNone/>
                </a:pPr>
                <a:r>
                  <a:rPr lang="en-US" sz="2400" b="0" dirty="0" smtClean="0">
                    <a:solidFill>
                      <a:schemeClr val="tx2"/>
                    </a:solidFill>
                  </a:rPr>
                  <a:t>In, 1970, M31 redshift with NII line at 6583 Å</a:t>
                </a:r>
              </a:p>
              <a:p>
                <a:pPr algn="ctr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tx2"/>
                        </a:solidFill>
                        <a:latin typeface="Cambria Math"/>
                      </a:rPr>
                      <m:t>Z</m:t>
                    </m:r>
                    <m:r>
                      <a:rPr lang="en-US" sz="2400" b="0" i="1" smtClean="0">
                        <a:solidFill>
                          <a:schemeClr val="tx2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0">
                            <a:solidFill>
                              <a:schemeClr val="tx2"/>
                            </a:solidFill>
                            <a:latin typeface="Cambria Math"/>
                            <a:sym typeface="Symbol"/>
                          </a:rPr>
                          <m:t></m:t>
                        </m:r>
                      </m:num>
                      <m:den>
                        <m:r>
                          <a:rPr lang="en-US" sz="2400" b="0" i="0">
                            <a:solidFill>
                              <a:schemeClr val="tx2"/>
                            </a:solidFill>
                            <a:latin typeface="Cambria Math"/>
                            <a:sym typeface="Symbol"/>
                          </a:rPr>
                          <m:t></m:t>
                        </m:r>
                      </m:den>
                    </m:f>
                  </m:oMath>
                </a14:m>
                <a:r>
                  <a:rPr lang="en-US" sz="2400" b="0" dirty="0" smtClean="0">
                    <a:solidFill>
                      <a:schemeClr val="tx2"/>
                    </a:solidFill>
                  </a:rPr>
                  <a:t> </a:t>
                </a:r>
                <a:r>
                  <a:rPr lang="en-US" sz="2400" b="0" dirty="0" smtClean="0">
                    <a:solidFill>
                      <a:schemeClr val="tx2"/>
                    </a:solidFill>
                    <a:sym typeface="Symbol"/>
                  </a:rPr>
                  <a:t>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tx2"/>
                        </a:solidFill>
                        <a:latin typeface="Cambria Math"/>
                      </a:rPr>
                      <m:t>0.001= </m:t>
                    </m:r>
                    <m:f>
                      <m:fPr>
                        <m:ctrlPr>
                          <a:rPr lang="en-US" sz="2400" b="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0" smtClean="0">
                            <a:solidFill>
                              <a:schemeClr val="tx2"/>
                            </a:solidFill>
                            <a:latin typeface="Cambria Math"/>
                            <a:sym typeface="Symbol"/>
                          </a:rPr>
                          <m:t>6.583</m:t>
                        </m:r>
                      </m:num>
                      <m:den>
                        <m:r>
                          <a:rPr lang="en-US" sz="2400" b="0" i="0" smtClean="0">
                            <a:solidFill>
                              <a:schemeClr val="tx2"/>
                            </a:solidFill>
                            <a:latin typeface="Cambria Math"/>
                            <a:sym typeface="Symbol"/>
                          </a:rPr>
                          <m:t>6583</m:t>
                        </m:r>
                      </m:den>
                    </m:f>
                  </m:oMath>
                </a14:m>
                <a:r>
                  <a:rPr lang="en-US" sz="2400" b="0" dirty="0" smtClean="0">
                    <a:solidFill>
                      <a:schemeClr val="tx2"/>
                    </a:solidFill>
                  </a:rPr>
                  <a:t> </a:t>
                </a:r>
                <a:r>
                  <a:rPr lang="en-US" sz="2400" b="0" dirty="0" smtClean="0">
                    <a:solidFill>
                      <a:schemeClr val="tx2"/>
                    </a:solidFill>
                    <a:sym typeface="Symbol"/>
                  </a:rPr>
                  <a:t> V =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tx2"/>
                        </a:solidFill>
                        <a:latin typeface="Cambria Math"/>
                        <a:sym typeface="Symbol"/>
                      </a:rPr>
                      <m:t>3 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tx2"/>
                        </a:solidFill>
                        <a:latin typeface="Cambria Math"/>
                        <a:sym typeface="Symbol"/>
                      </a:rPr>
                      <m:t>x</m:t>
                    </m:r>
                    <m:r>
                      <a:rPr lang="en-US" sz="2400" b="0" i="0" smtClean="0">
                        <a:solidFill>
                          <a:schemeClr val="tx2"/>
                        </a:solidFill>
                        <a:latin typeface="Cambria Math"/>
                        <a:sym typeface="Symbol"/>
                      </a:rPr>
                      <m:t> 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2"/>
                            </a:solidFill>
                            <a:latin typeface="Cambria Math"/>
                            <a:sym typeface="Symbol"/>
                          </a:rPr>
                        </m:ctrlPr>
                      </m:sSupPr>
                      <m:e>
                        <m:r>
                          <a:rPr lang="en-US" sz="2400" b="0" i="0" smtClean="0">
                            <a:solidFill>
                              <a:schemeClr val="tx2"/>
                            </a:solidFill>
                            <a:latin typeface="Cambria Math"/>
                            <a:sym typeface="Symbol"/>
                          </a:rPr>
                          <m:t>10</m:t>
                        </m:r>
                      </m:e>
                      <m:sup>
                        <m:r>
                          <a:rPr lang="en-US" sz="2400" b="0" i="0" smtClean="0">
                            <a:solidFill>
                              <a:schemeClr val="tx2"/>
                            </a:solidFill>
                            <a:latin typeface="Cambria Math"/>
                            <a:sym typeface="Symbol"/>
                          </a:rPr>
                          <m:t>8</m:t>
                        </m:r>
                      </m:sup>
                    </m:sSup>
                    <m:r>
                      <a:rPr lang="en-US" sz="2400" b="0" i="0" smtClean="0">
                        <a:solidFill>
                          <a:schemeClr val="tx2"/>
                        </a:solidFill>
                        <a:latin typeface="Cambria Math"/>
                        <a:sym typeface="Symbol"/>
                      </a:rPr>
                      <m:t>∗0.001=300 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tx2"/>
                        </a:solidFill>
                        <a:latin typeface="Cambria Math"/>
                        <a:sym typeface="Symbol"/>
                      </a:rPr>
                      <m:t>km</m:t>
                    </m:r>
                    <m:r>
                      <a:rPr lang="en-US" sz="2400" b="0" i="0" smtClean="0">
                        <a:solidFill>
                          <a:schemeClr val="tx2"/>
                        </a:solidFill>
                        <a:latin typeface="Cambria Math"/>
                        <a:sym typeface="Symbol"/>
                      </a:rPr>
                      <m:t>/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tx2"/>
                        </a:solidFill>
                        <a:latin typeface="Cambria Math"/>
                        <a:sym typeface="Symbol"/>
                      </a:rPr>
                      <m:t>s</m:t>
                    </m:r>
                  </m:oMath>
                </a14:m>
                <a:endParaRPr lang="en-US" sz="2400" b="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764366"/>
                <a:ext cx="8229600" cy="1179234"/>
              </a:xfrm>
              <a:prstGeom prst="rect">
                <a:avLst/>
              </a:prstGeom>
              <a:blipFill rotWithShape="1">
                <a:blip r:embed="rId4"/>
                <a:stretch>
                  <a:fillRect t="-3627" b="-41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883785" y="3733800"/>
                <a:ext cx="1681229" cy="8989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V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</m:t>
                          </m:r>
                        </m:den>
                      </m:f>
                      <m:r>
                        <a:rPr lang="en-US" b="0" i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/>
                        </a:rPr>
                        <m:t>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 panose="02040503050406030204" pitchFamily="18" charset="0"/>
                              <a:sym typeface="Symbol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/>
                            </a:rPr>
                            <m:t>Z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/>
                            </a:rPr>
                            <m:t>meas</m:t>
                          </m:r>
                        </m:sub>
                      </m:sSub>
                    </m:oMath>
                  </m:oMathPara>
                </a14:m>
                <a:endParaRPr lang="en-US" sz="2400" b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3785" y="3733800"/>
                <a:ext cx="1681229" cy="8989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54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72400" cy="1143000"/>
          </a:xfrm>
        </p:spPr>
        <p:txBody>
          <a:bodyPr/>
          <a:lstStyle/>
          <a:p>
            <a:r>
              <a:rPr lang="en-US" dirty="0" smtClean="0"/>
              <a:t>Heat Capacity 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8600" y="6477000"/>
            <a:ext cx="8534400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b="0" dirty="0" smtClean="0"/>
              <a:t>Physics of light-matter interaction in Nanostructures  (PLMCN19) – Chengdu, China May 15-19, 2018</a:t>
            </a:r>
            <a:endParaRPr lang="en-US" altLang="zh-TW" b="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458200" y="5867400"/>
            <a:ext cx="1066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7</a:t>
            </a:r>
          </a:p>
        </p:txBody>
      </p:sp>
      <p:sp>
        <p:nvSpPr>
          <p:cNvPr id="7" name="Rectangle 6"/>
          <p:cNvSpPr/>
          <p:nvPr/>
        </p:nvSpPr>
        <p:spPr>
          <a:xfrm>
            <a:off x="751668" y="4744342"/>
            <a:ext cx="8305800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1600" b="0" dirty="0">
                <a:solidFill>
                  <a:schemeClr val="tx2"/>
                </a:solidFill>
              </a:rPr>
              <a:t>Classical physics </a:t>
            </a:r>
            <a:r>
              <a:rPr lang="en-GB" sz="1600" b="0" dirty="0" smtClean="0"/>
              <a:t>(dotted </a:t>
            </a:r>
            <a:r>
              <a:rPr lang="en-GB" sz="1600" b="0" dirty="0"/>
              <a:t>lines) allows </a:t>
            </a:r>
            <a:r>
              <a:rPr lang="en-GB" sz="1600" b="0" dirty="0" smtClean="0"/>
              <a:t>cosmic dust </a:t>
            </a:r>
            <a:r>
              <a:rPr lang="en-GB" sz="1600" b="0" dirty="0"/>
              <a:t>atoms </a:t>
            </a:r>
            <a:r>
              <a:rPr lang="en-GB" sz="1600" b="0" dirty="0" smtClean="0"/>
              <a:t>for any EM </a:t>
            </a:r>
            <a:r>
              <a:rPr lang="en-GB" sz="1600" b="0" dirty="0"/>
              <a:t>confinement </a:t>
            </a:r>
            <a:r>
              <a:rPr lang="en-GB" sz="1600" b="0" dirty="0" smtClean="0"/>
              <a:t>                         to </a:t>
            </a:r>
            <a:r>
              <a:rPr lang="en-GB" sz="1600" b="0" dirty="0">
                <a:solidFill>
                  <a:schemeClr val="tx2"/>
                </a:solidFill>
              </a:rPr>
              <a:t>always</a:t>
            </a:r>
            <a:r>
              <a:rPr lang="en-GB" sz="1600" b="0" dirty="0"/>
              <a:t> have </a:t>
            </a:r>
            <a:r>
              <a:rPr lang="en-GB" sz="1600" b="0" dirty="0" err="1"/>
              <a:t>kT</a:t>
            </a:r>
            <a:r>
              <a:rPr lang="en-GB" sz="1600" b="0" dirty="0"/>
              <a:t> heat capacity. </a:t>
            </a:r>
            <a:endParaRPr lang="en-GB" sz="1600" b="0" dirty="0" smtClean="0"/>
          </a:p>
          <a:p>
            <a:pPr algn="ctr">
              <a:buNone/>
            </a:pPr>
            <a:endParaRPr lang="en-GB" sz="800" b="0" dirty="0" smtClean="0"/>
          </a:p>
          <a:p>
            <a:pPr algn="ctr">
              <a:buNone/>
            </a:pPr>
            <a:r>
              <a:rPr lang="en-GB" sz="1600" b="0" dirty="0" smtClean="0">
                <a:solidFill>
                  <a:schemeClr val="tx2"/>
                </a:solidFill>
              </a:rPr>
              <a:t>QM differs by only allowing</a:t>
            </a:r>
            <a:r>
              <a:rPr lang="en-GB" sz="1600" b="0" dirty="0" smtClean="0"/>
              <a:t> </a:t>
            </a:r>
            <a:r>
              <a:rPr lang="en-GB" sz="1600" b="0" dirty="0" err="1" smtClean="0"/>
              <a:t>kT</a:t>
            </a:r>
            <a:r>
              <a:rPr lang="en-GB" sz="1600" b="0" dirty="0" smtClean="0"/>
              <a:t> heat capacity at the </a:t>
            </a:r>
            <a:r>
              <a:rPr lang="en-GB" sz="1600" b="0" dirty="0" err="1" smtClean="0"/>
              <a:t>macroscale</a:t>
            </a:r>
            <a:endParaRPr lang="en-GB" sz="1600" b="0" dirty="0" smtClean="0"/>
          </a:p>
          <a:p>
            <a:pPr algn="ctr">
              <a:buNone/>
            </a:pPr>
            <a:endParaRPr lang="en-GB" sz="800" b="0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GB" sz="1600" b="0" dirty="0" smtClean="0">
                <a:solidFill>
                  <a:schemeClr val="tx2"/>
                </a:solidFill>
              </a:rPr>
              <a:t>How does cosmic dust provide EM confinement &lt; 0.1 microns? </a:t>
            </a:r>
            <a:endParaRPr lang="en-US" sz="1600" b="0" dirty="0">
              <a:solidFill>
                <a:schemeClr val="tx2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905000" y="1352489"/>
            <a:ext cx="5628216" cy="3391853"/>
            <a:chOff x="1905000" y="1352489"/>
            <a:chExt cx="5628216" cy="3391853"/>
          </a:xfrm>
        </p:grpSpPr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6" name="Chart 5"/>
                <p:cNvGraphicFramePr/>
                <p:nvPr>
                  <p:extLst>
                    <p:ext uri="{D42A27DB-BD31-4B8C-83A1-F6EECF244321}">
                      <p14:modId xmlns:p14="http://schemas.microsoft.com/office/powerpoint/2010/main" val="687294646"/>
                    </p:ext>
                  </p:extLst>
                </p:nvPr>
              </p:nvGraphicFramePr>
              <p:xfrm>
                <a:off x="1905000" y="1352489"/>
                <a:ext cx="5628216" cy="3391853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"/>
                </a:graphicData>
              </a:graphic>
            </p:graphicFrame>
          </mc:Choice>
          <mc:Fallback xmlns="">
            <p:graphicFrame>
              <p:nvGraphicFramePr>
                <p:cNvPr id="6" name="Chart 5"/>
                <p:cNvGraphicFramePr/>
                <p:nvPr>
                  <p:extLst>
                    <p:ext uri="{D42A27DB-BD31-4B8C-83A1-F6EECF244321}">
                      <p14:modId xmlns:p14="http://schemas.microsoft.com/office/powerpoint/2010/main" val="687294646"/>
                    </p:ext>
                  </p:extLst>
                </p:nvPr>
              </p:nvGraphicFramePr>
              <p:xfrm>
                <a:off x="1905000" y="1352489"/>
                <a:ext cx="5628216" cy="3391853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 Box 1"/>
                <p:cNvSpPr txBox="1"/>
                <p:nvPr/>
              </p:nvSpPr>
              <p:spPr>
                <a:xfrm>
                  <a:off x="4904568" y="1981200"/>
                  <a:ext cx="2307956" cy="1228824"/>
                </a:xfrm>
                <a:prstGeom prst="rect">
                  <a:avLst/>
                </a:prstGeom>
              </p:spPr>
              <p:txBody>
                <a:bodyPr wrap="square" rtlCol="0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1600" b="0" i="0">
                            <a:latin typeface="Cambria Math"/>
                          </a:rPr>
                          <m:t>E</m:t>
                        </m:r>
                        <m:r>
                          <a:rPr lang="en-US" sz="1600" b="0" i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1600" b="0" i="1">
                                <a:latin typeface="Cambria Math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US" sz="1600" b="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n-US" sz="1600" b="0" i="0">
                                    <a:latin typeface="Cambria Math"/>
                                  </a:rPr>
                                  <m:t>hc</m:t>
                                </m:r>
                              </m:num>
                              <m:den>
                                <m:r>
                                  <a:rPr lang="en-US" sz="1600" b="0" i="0">
                                    <a:latin typeface="Cambria Math"/>
                                    <a:sym typeface="Symbol"/>
                                  </a:rPr>
                                  <m:t></m:t>
                                </m:r>
                              </m:den>
                            </m:f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 sz="1600" b="0" i="0">
                                <a:latin typeface="Cambria Math"/>
                              </a:rPr>
                              <m:t>exp</m:t>
                            </m:r>
                            <m:d>
                              <m:dPr>
                                <m:ctrlPr>
                                  <a:rPr lang="en-US" sz="1600" b="0" i="1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1600" b="0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sty m:val="p"/>
                                      </m:rPr>
                                      <a:rPr lang="en-US" sz="1600" b="0" i="0">
                                        <a:latin typeface="Cambria Math"/>
                                      </a:rPr>
                                      <m:t>hc</m:t>
                                    </m:r>
                                  </m:num>
                                  <m:den>
                                    <m:r>
                                      <a:rPr lang="en-US" sz="1600" b="0" i="0">
                                        <a:latin typeface="Cambria Math"/>
                                        <a:sym typeface="Symbol"/>
                                      </a:rPr>
                                      <m:t>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1600" b="0" i="0">
                                        <a:latin typeface="Cambria Math"/>
                                        <a:sym typeface="Symbol"/>
                                      </a:rPr>
                                      <m:t>kT</m:t>
                                    </m:r>
                                  </m:den>
                                </m:f>
                              </m:e>
                            </m:d>
                            <m:r>
                              <a:rPr lang="en-US" sz="1600" b="0" i="0">
                                <a:latin typeface="Cambria Math"/>
                              </a:rPr>
                              <m:t> −1</m:t>
                            </m:r>
                          </m:den>
                        </m:f>
                      </m:oMath>
                    </m:oMathPara>
                  </a14:m>
                  <a:endParaRPr lang="en-US" sz="1600" i="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" name="Text Box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04568" y="1981200"/>
                  <a:ext cx="2307956" cy="122882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4709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922" y="533400"/>
            <a:ext cx="7772400" cy="1143000"/>
          </a:xfrm>
        </p:spPr>
        <p:txBody>
          <a:bodyPr/>
          <a:lstStyle/>
          <a:p>
            <a:r>
              <a:rPr lang="en-US" dirty="0" smtClean="0"/>
              <a:t>EM Confinement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8600" y="6474758"/>
            <a:ext cx="8534400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b="0" dirty="0" smtClean="0"/>
              <a:t>Physics of light-matter interaction in Nanostructures  (PLMCN19) – Chengdu, China May 15-19, 2018</a:t>
            </a:r>
            <a:endParaRPr lang="en-US" altLang="zh-TW" b="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472488" y="5951538"/>
            <a:ext cx="671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8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1854923"/>
            <a:ext cx="8015288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EM </a:t>
            </a:r>
            <a:r>
              <a:rPr lang="en-US" sz="2400" b="0" dirty="0">
                <a:solidFill>
                  <a:schemeClr val="tx2"/>
                </a:solidFill>
              </a:rPr>
              <a:t>confinement </a:t>
            </a:r>
            <a:r>
              <a:rPr lang="en-US" sz="2400" b="0" dirty="0"/>
              <a:t>of atoms in cosmic dust </a:t>
            </a:r>
            <a:r>
              <a:rPr lang="en-US" sz="2400" b="0" dirty="0" smtClean="0"/>
              <a:t>is </a:t>
            </a:r>
            <a:r>
              <a:rPr lang="en-US" sz="2400" b="0" dirty="0"/>
              <a:t>a natural consequence </a:t>
            </a:r>
            <a:r>
              <a:rPr lang="en-US" sz="2400" b="0" dirty="0" smtClean="0"/>
              <a:t>of </a:t>
            </a:r>
            <a:r>
              <a:rPr lang="en-US" sz="2400" b="0" dirty="0">
                <a:solidFill>
                  <a:schemeClr val="tx2"/>
                </a:solidFill>
              </a:rPr>
              <a:t>high S/V </a:t>
            </a:r>
            <a:r>
              <a:rPr lang="en-US" sz="2400" b="0" dirty="0" smtClean="0">
                <a:solidFill>
                  <a:schemeClr val="tx2"/>
                </a:solidFill>
              </a:rPr>
              <a:t>ratios </a:t>
            </a:r>
            <a:r>
              <a:rPr lang="en-US" sz="2400" b="0" dirty="0">
                <a:solidFill>
                  <a:schemeClr val="tx2"/>
                </a:solidFill>
              </a:rPr>
              <a:t>of </a:t>
            </a:r>
            <a:r>
              <a:rPr lang="en-US" sz="2400" b="0" dirty="0" smtClean="0">
                <a:solidFill>
                  <a:schemeClr val="tx2"/>
                </a:solidFill>
              </a:rPr>
              <a:t>cosmic dust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S/V</a:t>
            </a:r>
            <a:r>
              <a:rPr lang="en-US" sz="2400" b="0" dirty="0" smtClean="0"/>
              <a:t> = surface-to-volume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 smtClean="0"/>
              <a:t>   Upon </a:t>
            </a:r>
            <a:r>
              <a:rPr lang="en-US" sz="2400" b="0" dirty="0"/>
              <a:t>absorption of galaxy light, </a:t>
            </a:r>
            <a:r>
              <a:rPr lang="en-US" sz="2400" b="0" dirty="0">
                <a:solidFill>
                  <a:schemeClr val="tx2"/>
                </a:solidFill>
              </a:rPr>
              <a:t>almost all </a:t>
            </a:r>
            <a:r>
              <a:rPr lang="en-US" sz="2400" b="0" dirty="0"/>
              <a:t>of the </a:t>
            </a:r>
            <a:r>
              <a:rPr lang="en-US" sz="2400" b="0" dirty="0">
                <a:solidFill>
                  <a:schemeClr val="tx2"/>
                </a:solidFill>
              </a:rPr>
              <a:t>photon energy </a:t>
            </a:r>
            <a:r>
              <a:rPr lang="en-US" sz="2400" b="0" dirty="0"/>
              <a:t>is </a:t>
            </a:r>
            <a:r>
              <a:rPr lang="en-US" sz="2400" b="0" dirty="0" smtClean="0">
                <a:solidFill>
                  <a:schemeClr val="tx2"/>
                </a:solidFill>
              </a:rPr>
              <a:t>deposited</a:t>
            </a:r>
            <a:r>
              <a:rPr lang="en-US" sz="2400" b="0" dirty="0" smtClean="0"/>
              <a:t> </a:t>
            </a:r>
            <a:r>
              <a:rPr lang="en-US" sz="2400" b="0" dirty="0"/>
              <a:t>in the </a:t>
            </a:r>
            <a:r>
              <a:rPr lang="en-US" sz="2400" b="0" dirty="0" smtClean="0">
                <a:solidFill>
                  <a:schemeClr val="tx2"/>
                </a:solidFill>
              </a:rPr>
              <a:t>dust surface</a:t>
            </a:r>
          </a:p>
          <a:p>
            <a:pPr algn="ctr">
              <a:buNone/>
            </a:pPr>
            <a:endParaRPr lang="en-US" sz="800" b="0" dirty="0" smtClean="0"/>
          </a:p>
          <a:p>
            <a:pPr algn="ctr">
              <a:buNone/>
            </a:pPr>
            <a:endParaRPr lang="en-US" sz="800" b="0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EM </a:t>
            </a:r>
            <a:r>
              <a:rPr lang="en-US" sz="2400" b="0" dirty="0" smtClean="0">
                <a:solidFill>
                  <a:schemeClr val="tx2"/>
                </a:solidFill>
              </a:rPr>
              <a:t>confinement</a:t>
            </a:r>
            <a:r>
              <a:rPr lang="en-US" sz="2400" b="0" dirty="0" smtClean="0"/>
              <a:t> occurs as the </a:t>
            </a:r>
            <a:r>
              <a:rPr lang="en-US" sz="2400" b="0" dirty="0" smtClean="0">
                <a:solidFill>
                  <a:schemeClr val="tx2"/>
                </a:solidFill>
              </a:rPr>
              <a:t>dust temperature </a:t>
            </a:r>
            <a:r>
              <a:rPr lang="en-US" sz="2400" b="0" dirty="0" smtClean="0"/>
              <a:t>cannot increase to relieve the </a:t>
            </a:r>
            <a:r>
              <a:rPr lang="en-US" sz="2400" b="0" dirty="0" smtClean="0">
                <a:solidFill>
                  <a:schemeClr val="tx2"/>
                </a:solidFill>
              </a:rPr>
              <a:t>surface heat</a:t>
            </a:r>
            <a:r>
              <a:rPr lang="en-US" sz="2400" b="0" dirty="0" smtClean="0"/>
              <a:t> by </a:t>
            </a:r>
            <a:r>
              <a:rPr lang="en-US" sz="2400" b="0" dirty="0" smtClean="0">
                <a:solidFill>
                  <a:schemeClr val="tx2"/>
                </a:solidFill>
              </a:rPr>
              <a:t>thermal</a:t>
            </a:r>
            <a:r>
              <a:rPr lang="en-US" sz="2400" b="0" dirty="0" smtClean="0"/>
              <a:t> expansion.</a:t>
            </a:r>
          </a:p>
          <a:p>
            <a:pPr algn="ctr">
              <a:buNone/>
            </a:pPr>
            <a:endParaRPr lang="en-US" sz="800" b="0" dirty="0" smtClean="0"/>
          </a:p>
        </p:txBody>
      </p:sp>
    </p:spTree>
    <p:extLst>
      <p:ext uri="{BB962C8B-B14F-4D97-AF65-F5344CB8AC3E}">
        <p14:creationId xmlns:p14="http://schemas.microsoft.com/office/powerpoint/2010/main" val="416129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149" y="685800"/>
            <a:ext cx="7772400" cy="1143000"/>
          </a:xfrm>
        </p:spPr>
        <p:txBody>
          <a:bodyPr/>
          <a:lstStyle/>
          <a:p>
            <a:r>
              <a:rPr lang="en-US" dirty="0" smtClean="0"/>
              <a:t>Feynman’s QED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3400" y="6477000"/>
            <a:ext cx="8229600" cy="381000"/>
          </a:xfrm>
        </p:spPr>
        <p:txBody>
          <a:bodyPr/>
          <a:lstStyle/>
          <a:p>
            <a:pPr>
              <a:defRPr/>
            </a:pPr>
            <a:r>
              <a:rPr lang="en-US" altLang="zh-TW" b="0" dirty="0" smtClean="0"/>
              <a:t>Physics of light-matter interaction in Nanostructures  (PLMCN19) – Chengdu, China May 15-19, 2018</a:t>
            </a:r>
            <a:endParaRPr lang="en-US" altLang="zh-TW" b="0" dirty="0"/>
          </a:p>
        </p:txBody>
      </p:sp>
      <p:sp>
        <p:nvSpPr>
          <p:cNvPr id="4" name="Rectangle 3"/>
          <p:cNvSpPr/>
          <p:nvPr/>
        </p:nvSpPr>
        <p:spPr>
          <a:xfrm>
            <a:off x="461749" y="2057400"/>
            <a:ext cx="8077200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0" dirty="0"/>
              <a:t>The </a:t>
            </a:r>
            <a:r>
              <a:rPr lang="en-US" sz="2400" b="0" dirty="0">
                <a:solidFill>
                  <a:schemeClr val="tx2"/>
                </a:solidFill>
              </a:rPr>
              <a:t>QED</a:t>
            </a:r>
            <a:r>
              <a:rPr lang="en-US" sz="2400" b="0" dirty="0"/>
              <a:t> of light-matter interaction is usually thought to proceed by the complex </a:t>
            </a:r>
            <a:r>
              <a:rPr lang="en-US" sz="2400" b="0" dirty="0">
                <a:solidFill>
                  <a:schemeClr val="tx2"/>
                </a:solidFill>
              </a:rPr>
              <a:t>relativistic theory </a:t>
            </a:r>
            <a:r>
              <a:rPr lang="en-US" sz="2400" b="0" dirty="0"/>
              <a:t>based on </a:t>
            </a:r>
            <a:r>
              <a:rPr lang="en-US" sz="2400" b="0" dirty="0">
                <a:solidFill>
                  <a:schemeClr val="tx2"/>
                </a:solidFill>
              </a:rPr>
              <a:t>virtual photons</a:t>
            </a:r>
            <a:r>
              <a:rPr lang="en-US" sz="2400" b="0" dirty="0"/>
              <a:t> advanced by </a:t>
            </a:r>
            <a:r>
              <a:rPr lang="en-US" sz="2400" b="0" dirty="0">
                <a:solidFill>
                  <a:schemeClr val="tx2"/>
                </a:solidFill>
              </a:rPr>
              <a:t>Feynman</a:t>
            </a:r>
            <a:r>
              <a:rPr lang="en-US" sz="2400" b="0" dirty="0"/>
              <a:t> and others </a:t>
            </a:r>
            <a:endParaRPr lang="en-US" sz="2400" b="0" dirty="0" smtClean="0"/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QED </a:t>
            </a:r>
            <a:r>
              <a:rPr lang="en-US" sz="2400" b="0" dirty="0" smtClean="0"/>
              <a:t>lacks</a:t>
            </a:r>
            <a:r>
              <a:rPr lang="en-US" sz="2400" b="0" dirty="0" smtClean="0">
                <a:solidFill>
                  <a:schemeClr val="tx2"/>
                </a:solidFill>
              </a:rPr>
              <a:t> </a:t>
            </a:r>
            <a:r>
              <a:rPr lang="en-US" sz="2400" b="0" dirty="0">
                <a:solidFill>
                  <a:schemeClr val="tx2"/>
                </a:solidFill>
              </a:rPr>
              <a:t>experimental verification. </a:t>
            </a:r>
            <a:r>
              <a:rPr lang="en-US" sz="2400" b="0" dirty="0"/>
              <a:t>Even Feynman's argument that light is made of </a:t>
            </a:r>
            <a:r>
              <a:rPr lang="en-US" sz="2400" b="0" dirty="0">
                <a:solidFill>
                  <a:schemeClr val="tx2"/>
                </a:solidFill>
              </a:rPr>
              <a:t>virtual particles </a:t>
            </a:r>
            <a:r>
              <a:rPr lang="en-US" sz="2400" b="0" dirty="0"/>
              <a:t>is conjecture as </a:t>
            </a:r>
            <a:r>
              <a:rPr lang="en-US" sz="2400" b="0" dirty="0" smtClean="0"/>
              <a:t>only </a:t>
            </a:r>
            <a:r>
              <a:rPr lang="en-US" sz="2400" b="0" dirty="0" smtClean="0">
                <a:solidFill>
                  <a:schemeClr val="tx2"/>
                </a:solidFill>
              </a:rPr>
              <a:t>theories</a:t>
            </a:r>
            <a:r>
              <a:rPr lang="en-US" sz="2400" b="0" dirty="0" smtClean="0"/>
              <a:t> </a:t>
            </a:r>
            <a:r>
              <a:rPr lang="en-US" sz="2400" b="0" dirty="0"/>
              <a:t>of light-matter interaction based on </a:t>
            </a:r>
            <a:r>
              <a:rPr lang="en-US" sz="2400" b="0" dirty="0">
                <a:solidFill>
                  <a:schemeClr val="tx2"/>
                </a:solidFill>
              </a:rPr>
              <a:t>real photons</a:t>
            </a:r>
            <a:r>
              <a:rPr lang="en-US" sz="2400" b="0" dirty="0" smtClean="0"/>
              <a:t> </a:t>
            </a:r>
            <a:r>
              <a:rPr lang="en-US" sz="2400" b="0" dirty="0"/>
              <a:t>can </a:t>
            </a:r>
            <a:r>
              <a:rPr lang="en-US" sz="2400" b="0" dirty="0" smtClean="0"/>
              <a:t>be </a:t>
            </a:r>
            <a:r>
              <a:rPr lang="en-US" sz="2400" b="0" dirty="0" smtClean="0">
                <a:solidFill>
                  <a:schemeClr val="tx2"/>
                </a:solidFill>
              </a:rPr>
              <a:t>verified</a:t>
            </a:r>
            <a:r>
              <a:rPr lang="en-US" sz="2400" b="0" dirty="0" smtClean="0"/>
              <a:t>.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endParaRPr lang="en-US" sz="2400" b="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472488" y="5951538"/>
            <a:ext cx="671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78987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2_Default Design">
  <a:themeElements>
    <a:clrScheme name="Default Design 9">
      <a:dk1>
        <a:srgbClr val="000000"/>
      </a:dk1>
      <a:lt1>
        <a:srgbClr val="FFFFFF"/>
      </a:lt1>
      <a:dk2>
        <a:srgbClr val="0000CC"/>
      </a:dk2>
      <a:lt2>
        <a:srgbClr val="FFFF00"/>
      </a:lt2>
      <a:accent1>
        <a:srgbClr val="FF9900"/>
      </a:accent1>
      <a:accent2>
        <a:srgbClr val="00FFFF"/>
      </a:accent2>
      <a:accent3>
        <a:srgbClr val="AAAA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FF00"/>
      </a:hlink>
      <a:folHlink>
        <a:srgbClr val="96969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CC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E2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FFFF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CC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E2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FF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14910</TotalTime>
  <Words>1154</Words>
  <Application>Microsoft Office PowerPoint</Application>
  <PresentationFormat>Letter Paper (8.5x11 in)</PresentationFormat>
  <Paragraphs>187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2_Default Design</vt:lpstr>
      <vt:lpstr>Light-Matter Interaction  in  Cosmic Dust </vt:lpstr>
      <vt:lpstr>Introduction</vt:lpstr>
      <vt:lpstr>Observation </vt:lpstr>
      <vt:lpstr>QM v. Classical Physics</vt:lpstr>
      <vt:lpstr>Optical Redshift</vt:lpstr>
      <vt:lpstr>  Doppler Shift</vt:lpstr>
      <vt:lpstr>Heat Capacity  </vt:lpstr>
      <vt:lpstr>EM Confinement </vt:lpstr>
      <vt:lpstr>Feynman’s QED</vt:lpstr>
      <vt:lpstr>Simple QED</vt:lpstr>
      <vt:lpstr>Summary </vt:lpstr>
      <vt:lpstr>Discussions</vt:lpstr>
      <vt:lpstr>Accelerated Expansion </vt:lpstr>
      <vt:lpstr>Dark Matter</vt:lpstr>
      <vt:lpstr>Conclusion</vt:lpstr>
      <vt:lpstr>      Questions &amp; Papers</vt:lpstr>
    </vt:vector>
  </TitlesOfParts>
  <Company>TMS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skendall</dc:creator>
  <cp:lastModifiedBy>Acer</cp:lastModifiedBy>
  <cp:revision>807</cp:revision>
  <dcterms:created xsi:type="dcterms:W3CDTF">2002-07-09T18:53:13Z</dcterms:created>
  <dcterms:modified xsi:type="dcterms:W3CDTF">2018-05-01T05:56:47Z</dcterms:modified>
</cp:coreProperties>
</file>