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5" r:id="rId1"/>
  </p:sldMasterIdLst>
  <p:notesMasterIdLst>
    <p:notesMasterId r:id="rId27"/>
  </p:notesMasterIdLst>
  <p:handoutMasterIdLst>
    <p:handoutMasterId r:id="rId28"/>
  </p:handoutMasterIdLst>
  <p:sldIdLst>
    <p:sldId id="274" r:id="rId2"/>
    <p:sldId id="463" r:id="rId3"/>
    <p:sldId id="464" r:id="rId4"/>
    <p:sldId id="470" r:id="rId5"/>
    <p:sldId id="469" r:id="rId6"/>
    <p:sldId id="465" r:id="rId7"/>
    <p:sldId id="458" r:id="rId8"/>
    <p:sldId id="422" r:id="rId9"/>
    <p:sldId id="476" r:id="rId10"/>
    <p:sldId id="437" r:id="rId11"/>
    <p:sldId id="454" r:id="rId12"/>
    <p:sldId id="455" r:id="rId13"/>
    <p:sldId id="431" r:id="rId14"/>
    <p:sldId id="466" r:id="rId15"/>
    <p:sldId id="498" r:id="rId16"/>
    <p:sldId id="471" r:id="rId17"/>
    <p:sldId id="474" r:id="rId18"/>
    <p:sldId id="478" r:id="rId19"/>
    <p:sldId id="479" r:id="rId20"/>
    <p:sldId id="499" r:id="rId21"/>
    <p:sldId id="480" r:id="rId22"/>
    <p:sldId id="475" r:id="rId23"/>
    <p:sldId id="477" r:id="rId24"/>
    <p:sldId id="449" r:id="rId25"/>
    <p:sldId id="450" r:id="rId26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20000"/>
      </a:spcBef>
      <a:spcAft>
        <a:spcPct val="0"/>
      </a:spcAft>
      <a:buChar char="•"/>
      <a:defRPr sz="28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buChar char="•"/>
      <a:defRPr sz="28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buChar char="•"/>
      <a:defRPr sz="28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buChar char="•"/>
      <a:defRPr sz="28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buChar char="•"/>
      <a:defRPr sz="28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003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28" autoAdjust="0"/>
    <p:restoredTop sz="95915" autoAdjust="0"/>
  </p:normalViewPr>
  <p:slideViewPr>
    <p:cSldViewPr>
      <p:cViewPr>
        <p:scale>
          <a:sx n="50" d="100"/>
          <a:sy n="50" d="100"/>
        </p:scale>
        <p:origin x="-52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616"/>
    </p:cViewPr>
  </p:sorterViewPr>
  <p:notesViewPr>
    <p:cSldViewPr>
      <p:cViewPr varScale="1">
        <p:scale>
          <a:sx n="30" d="100"/>
          <a:sy n="30" d="100"/>
        </p:scale>
        <p:origin x="-1398" y="-96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4797226877252587"/>
          <c:y val="6.5289442986293383E-2"/>
          <c:w val="0.6695787516356374"/>
          <c:h val="0.69377570522131338"/>
        </c:manualLayout>
      </c:layout>
      <c:scatterChart>
        <c:scatterStyle val="smoothMarker"/>
        <c:varyColors val="0"/>
        <c:ser>
          <c:idx val="0"/>
          <c:order val="0"/>
          <c:spPr>
            <a:ln w="38100">
              <a:solidFill>
                <a:schemeClr val="tx2"/>
              </a:solidFill>
            </a:ln>
          </c:spPr>
          <c:marker>
            <c:symbol val="none"/>
          </c:marker>
          <c:xVal>
            <c:numRef>
              <c:f>Sheet10!$A$1:$A$24</c:f>
              <c:numCache>
                <c:formatCode>General</c:formatCode>
                <c:ptCount val="24"/>
                <c:pt idx="0">
                  <c:v>0.3</c:v>
                </c:pt>
                <c:pt idx="1">
                  <c:v>0.5</c:v>
                </c:pt>
                <c:pt idx="2">
                  <c:v>1</c:v>
                </c:pt>
                <c:pt idx="3">
                  <c:v>3</c:v>
                </c:pt>
                <c:pt idx="4">
                  <c:v>5</c:v>
                </c:pt>
                <c:pt idx="5">
                  <c:v>7</c:v>
                </c:pt>
                <c:pt idx="6">
                  <c:v>10</c:v>
                </c:pt>
                <c:pt idx="7">
                  <c:v>12</c:v>
                </c:pt>
                <c:pt idx="8">
                  <c:v>15</c:v>
                </c:pt>
                <c:pt idx="9">
                  <c:v>30</c:v>
                </c:pt>
                <c:pt idx="10">
                  <c:v>50</c:v>
                </c:pt>
                <c:pt idx="11">
                  <c:v>100</c:v>
                </c:pt>
                <c:pt idx="12">
                  <c:v>200</c:v>
                </c:pt>
                <c:pt idx="13">
                  <c:v>500</c:v>
                </c:pt>
                <c:pt idx="14">
                  <c:v>700</c:v>
                </c:pt>
                <c:pt idx="15">
                  <c:v>1000</c:v>
                </c:pt>
                <c:pt idx="16">
                  <c:v>2000</c:v>
                </c:pt>
                <c:pt idx="17">
                  <c:v>3000</c:v>
                </c:pt>
                <c:pt idx="18">
                  <c:v>5000</c:v>
                </c:pt>
                <c:pt idx="19">
                  <c:v>7000</c:v>
                </c:pt>
                <c:pt idx="20">
                  <c:v>10000</c:v>
                </c:pt>
                <c:pt idx="21">
                  <c:v>20000</c:v>
                </c:pt>
                <c:pt idx="22">
                  <c:v>50000</c:v>
                </c:pt>
                <c:pt idx="23">
                  <c:v>100000</c:v>
                </c:pt>
              </c:numCache>
            </c:numRef>
          </c:xVal>
          <c:yVal>
            <c:numRef>
              <c:f>Sheet10!$B$1:$B$24</c:f>
              <c:numCache>
                <c:formatCode>General</c:formatCode>
                <c:ptCount val="24"/>
                <c:pt idx="0">
                  <c:v>1.3711594390404119E-69</c:v>
                </c:pt>
                <c:pt idx="1">
                  <c:v>5.0957036332685905E-42</c:v>
                </c:pt>
                <c:pt idx="2">
                  <c:v>1.7788850317712481E-21</c:v>
                </c:pt>
                <c:pt idx="3">
                  <c:v>4.6666921416364109E-8</c:v>
                </c:pt>
                <c:pt idx="4">
                  <c:v>1.6841714192322998E-5</c:v>
                </c:pt>
                <c:pt idx="5">
                  <c:v>1.8696935582722735E-4</c:v>
                </c:pt>
                <c:pt idx="6">
                  <c:v>1.0311336037545241E-3</c:v>
                </c:pt>
                <c:pt idx="7">
                  <c:v>1.9318527879027634E-3</c:v>
                </c:pt>
                <c:pt idx="8">
                  <c:v>3.5197509175350439E-3</c:v>
                </c:pt>
                <c:pt idx="9">
                  <c:v>1.0475149730031027E-2</c:v>
                </c:pt>
                <c:pt idx="10">
                  <c:v>1.5414817522314625E-2</c:v>
                </c:pt>
                <c:pt idx="11">
                  <c:v>2.0162534879552836E-2</c:v>
                </c:pt>
                <c:pt idx="12">
                  <c:v>2.2896751199405152E-2</c:v>
                </c:pt>
                <c:pt idx="13">
                  <c:v>2.4655549997575108E-2</c:v>
                </c:pt>
                <c:pt idx="14">
                  <c:v>2.5000677181632444E-2</c:v>
                </c:pt>
                <c:pt idx="15">
                  <c:v>2.5261650402904699E-2</c:v>
                </c:pt>
                <c:pt idx="16">
                  <c:v>2.5568424968014321E-2</c:v>
                </c:pt>
                <c:pt idx="17">
                  <c:v>2.5671235049121447E-2</c:v>
                </c:pt>
                <c:pt idx="18">
                  <c:v>2.5753681807800483E-2</c:v>
                </c:pt>
                <c:pt idx="19">
                  <c:v>2.5789070200159008E-2</c:v>
                </c:pt>
                <c:pt idx="20">
                  <c:v>2.5815632783539315E-2</c:v>
                </c:pt>
                <c:pt idx="21">
                  <c:v>2.584664552742098E-2</c:v>
                </c:pt>
                <c:pt idx="22">
                  <c:v>2.5865265095702361E-2</c:v>
                </c:pt>
                <c:pt idx="23">
                  <c:v>2.5871473605455574E-2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7821-4F99-9CBA-3026F7B3AC24}"/>
            </c:ext>
          </c:extLst>
        </c:ser>
        <c:ser>
          <c:idx val="1"/>
          <c:order val="1"/>
          <c:spPr>
            <a:ln w="38100"/>
          </c:spPr>
          <c:marker>
            <c:symbol val="none"/>
          </c:marker>
          <c:xVal>
            <c:numRef>
              <c:f>Sheet10!$A$1:$A$24</c:f>
              <c:numCache>
                <c:formatCode>General</c:formatCode>
                <c:ptCount val="24"/>
                <c:pt idx="0">
                  <c:v>0.3</c:v>
                </c:pt>
                <c:pt idx="1">
                  <c:v>0.5</c:v>
                </c:pt>
                <c:pt idx="2">
                  <c:v>1</c:v>
                </c:pt>
                <c:pt idx="3">
                  <c:v>3</c:v>
                </c:pt>
                <c:pt idx="4">
                  <c:v>5</c:v>
                </c:pt>
                <c:pt idx="5">
                  <c:v>7</c:v>
                </c:pt>
                <c:pt idx="6">
                  <c:v>10</c:v>
                </c:pt>
                <c:pt idx="7">
                  <c:v>12</c:v>
                </c:pt>
                <c:pt idx="8">
                  <c:v>15</c:v>
                </c:pt>
                <c:pt idx="9">
                  <c:v>30</c:v>
                </c:pt>
                <c:pt idx="10">
                  <c:v>50</c:v>
                </c:pt>
                <c:pt idx="11">
                  <c:v>100</c:v>
                </c:pt>
                <c:pt idx="12">
                  <c:v>200</c:v>
                </c:pt>
                <c:pt idx="13">
                  <c:v>500</c:v>
                </c:pt>
                <c:pt idx="14">
                  <c:v>700</c:v>
                </c:pt>
                <c:pt idx="15">
                  <c:v>1000</c:v>
                </c:pt>
                <c:pt idx="16">
                  <c:v>2000</c:v>
                </c:pt>
                <c:pt idx="17">
                  <c:v>3000</c:v>
                </c:pt>
                <c:pt idx="18">
                  <c:v>5000</c:v>
                </c:pt>
                <c:pt idx="19">
                  <c:v>7000</c:v>
                </c:pt>
                <c:pt idx="20">
                  <c:v>10000</c:v>
                </c:pt>
                <c:pt idx="21">
                  <c:v>20000</c:v>
                </c:pt>
                <c:pt idx="22">
                  <c:v>50000</c:v>
                </c:pt>
                <c:pt idx="23">
                  <c:v>100000</c:v>
                </c:pt>
              </c:numCache>
            </c:numRef>
          </c:xVal>
          <c:yVal>
            <c:numRef>
              <c:f>Sheet10!$C$1:$C$24</c:f>
              <c:numCache>
                <c:formatCode>General</c:formatCode>
                <c:ptCount val="2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3.2276663371819521E-233</c:v>
                </c:pt>
                <c:pt idx="7">
                  <c:v>1.064746482290319E-194</c:v>
                </c:pt>
                <c:pt idx="8">
                  <c:v>3.3719026534753423E-156</c:v>
                </c:pt>
                <c:pt idx="9">
                  <c:v>2.6419383968393281E-79</c:v>
                </c:pt>
                <c:pt idx="10">
                  <c:v>1.1970299009205236E-48</c:v>
                </c:pt>
                <c:pt idx="11">
                  <c:v>8.62180705230432E-26</c:v>
                </c:pt>
                <c:pt idx="12">
                  <c:v>1.6361757514871677E-14</c:v>
                </c:pt>
                <c:pt idx="13">
                  <c:v>5.8003883731801374E-8</c:v>
                </c:pt>
                <c:pt idx="14">
                  <c:v>8.7272345927137273E-7</c:v>
                </c:pt>
                <c:pt idx="15">
                  <c:v>6.0307727563906149E-6</c:v>
                </c:pt>
                <c:pt idx="16">
                  <c:v>4.6393347324614769E-5</c:v>
                </c:pt>
                <c:pt idx="17">
                  <c:v>8.4232870249295507E-5</c:v>
                </c:pt>
                <c:pt idx="18">
                  <c:v>1.3038256229673065E-4</c:v>
                </c:pt>
                <c:pt idx="19">
                  <c:v>1.5535539979720482E-4</c:v>
                </c:pt>
                <c:pt idx="20">
                  <c:v>1.7630680776995045E-4</c:v>
                </c:pt>
                <c:pt idx="21">
                  <c:v>2.0324184378127632E-4</c:v>
                </c:pt>
                <c:pt idx="22">
                  <c:v>2.2071442655487554E-4</c:v>
                </c:pt>
                <c:pt idx="23">
                  <c:v>2.2675889329653193E-4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1-7821-4F99-9CBA-3026F7B3AC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5612800"/>
        <c:axId val="125614336"/>
      </c:scatterChart>
      <c:valAx>
        <c:axId val="125612800"/>
        <c:scaling>
          <c:logBase val="10"/>
          <c:orientation val="minMax"/>
        </c:scaling>
        <c:delete val="0"/>
        <c:axPos val="b"/>
        <c:numFmt formatCode="General" sourceLinked="1"/>
        <c:majorTickMark val="out"/>
        <c:minorTickMark val="out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25614336"/>
        <c:crossesAt val="1.0000000000000004E-5"/>
        <c:crossBetween val="midCat"/>
      </c:valAx>
      <c:valAx>
        <c:axId val="125614336"/>
        <c:scaling>
          <c:logBase val="10"/>
          <c:orientation val="minMax"/>
          <c:max val="0.1"/>
          <c:min val="1.0000000000000004E-5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out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25612800"/>
        <c:crossesAt val="1.0000000000000004E-5"/>
        <c:crossBetween val="midCat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495493786168293"/>
          <c:y val="7.9222664937967091E-2"/>
          <c:w val="0.6684536307961505"/>
          <c:h val="0.72613808690580339"/>
        </c:manualLayout>
      </c:layout>
      <c:scatterChart>
        <c:scatterStyle val="smoothMarker"/>
        <c:varyColors val="0"/>
        <c:ser>
          <c:idx val="0"/>
          <c:order val="0"/>
          <c:spPr>
            <a:ln w="38100">
              <a:solidFill>
                <a:schemeClr val="tx2"/>
              </a:solidFill>
            </a:ln>
          </c:spPr>
          <c:marker>
            <c:symbol val="none"/>
          </c:marker>
          <c:xVal>
            <c:numRef>
              <c:f>Sheet1!$A$1:$A$17</c:f>
              <c:numCache>
                <c:formatCode>General</c:formatCode>
                <c:ptCount val="17"/>
                <c:pt idx="1">
                  <c:v>2.5000000000000001E-2</c:v>
                </c:pt>
                <c:pt idx="2">
                  <c:v>0.03</c:v>
                </c:pt>
                <c:pt idx="3">
                  <c:v>0.05</c:v>
                </c:pt>
                <c:pt idx="4">
                  <c:v>7.0000000000000007E-2</c:v>
                </c:pt>
                <c:pt idx="5">
                  <c:v>0.1</c:v>
                </c:pt>
                <c:pt idx="6">
                  <c:v>0.12</c:v>
                </c:pt>
                <c:pt idx="7">
                  <c:v>0.13</c:v>
                </c:pt>
                <c:pt idx="8">
                  <c:v>0.14000000000000001</c:v>
                </c:pt>
                <c:pt idx="9">
                  <c:v>0.17</c:v>
                </c:pt>
                <c:pt idx="10">
                  <c:v>0.2</c:v>
                </c:pt>
                <c:pt idx="11">
                  <c:v>0.21</c:v>
                </c:pt>
                <c:pt idx="12">
                  <c:v>0.23</c:v>
                </c:pt>
                <c:pt idx="13">
                  <c:v>0.24</c:v>
                </c:pt>
                <c:pt idx="14">
                  <c:v>0.25</c:v>
                </c:pt>
              </c:numCache>
            </c:numRef>
          </c:xVal>
          <c:yVal>
            <c:numRef>
              <c:f>Sheet1!$C$1:$C$17</c:f>
              <c:numCache>
                <c:formatCode>General</c:formatCode>
                <c:ptCount val="17"/>
                <c:pt idx="1">
                  <c:v>0.23253903040262958</c:v>
                </c:pt>
                <c:pt idx="2">
                  <c:v>0.47904683648315521</c:v>
                </c:pt>
                <c:pt idx="3">
                  <c:v>1.4650780608052592</c:v>
                </c:pt>
                <c:pt idx="4">
                  <c:v>2.4511092851273624</c:v>
                </c:pt>
                <c:pt idx="5">
                  <c:v>3.9301561216105179</c:v>
                </c:pt>
                <c:pt idx="6">
                  <c:v>4.9161873459326202</c:v>
                </c:pt>
                <c:pt idx="7">
                  <c:v>5.4092029580936725</c:v>
                </c:pt>
                <c:pt idx="8">
                  <c:v>5.9022185702547247</c:v>
                </c:pt>
                <c:pt idx="9">
                  <c:v>7.3812654067378798</c:v>
                </c:pt>
                <c:pt idx="10">
                  <c:v>8.8603122432210366</c:v>
                </c:pt>
                <c:pt idx="11">
                  <c:v>9.3533278553820871</c:v>
                </c:pt>
                <c:pt idx="12">
                  <c:v>10.339359079704192</c:v>
                </c:pt>
                <c:pt idx="13">
                  <c:v>10.832374691865242</c:v>
                </c:pt>
                <c:pt idx="14">
                  <c:v>11.325390304026294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B18F-4D3E-A8AF-55A99121F2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7318656"/>
        <c:axId val="127320448"/>
      </c:scatterChart>
      <c:scatterChart>
        <c:scatterStyle val="smoothMarker"/>
        <c:varyColors val="0"/>
        <c:ser>
          <c:idx val="1"/>
          <c:order val="1"/>
          <c:spPr>
            <a:ln w="38100"/>
          </c:spPr>
          <c:marker>
            <c:symbol val="none"/>
          </c:marker>
          <c:xVal>
            <c:numRef>
              <c:f>Sheet1!$A$1:$A$17</c:f>
              <c:numCache>
                <c:formatCode>General</c:formatCode>
                <c:ptCount val="17"/>
                <c:pt idx="1">
                  <c:v>2.5000000000000001E-2</c:v>
                </c:pt>
                <c:pt idx="2">
                  <c:v>0.03</c:v>
                </c:pt>
                <c:pt idx="3">
                  <c:v>0.05</c:v>
                </c:pt>
                <c:pt idx="4">
                  <c:v>7.0000000000000007E-2</c:v>
                </c:pt>
                <c:pt idx="5">
                  <c:v>0.1</c:v>
                </c:pt>
                <c:pt idx="6">
                  <c:v>0.12</c:v>
                </c:pt>
                <c:pt idx="7">
                  <c:v>0.13</c:v>
                </c:pt>
                <c:pt idx="8">
                  <c:v>0.14000000000000001</c:v>
                </c:pt>
                <c:pt idx="9">
                  <c:v>0.17</c:v>
                </c:pt>
                <c:pt idx="10">
                  <c:v>0.2</c:v>
                </c:pt>
                <c:pt idx="11">
                  <c:v>0.21</c:v>
                </c:pt>
                <c:pt idx="12">
                  <c:v>0.23</c:v>
                </c:pt>
                <c:pt idx="13">
                  <c:v>0.24</c:v>
                </c:pt>
                <c:pt idx="14">
                  <c:v>0.25</c:v>
                </c:pt>
              </c:numCache>
            </c:numRef>
          </c:xVal>
          <c:yVal>
            <c:numRef>
              <c:f>Sheet1!$D$1:$D$17</c:f>
              <c:numCache>
                <c:formatCode>General</c:formatCode>
                <c:ptCount val="17"/>
                <c:pt idx="1">
                  <c:v>0.20608219208922665</c:v>
                </c:pt>
                <c:pt idx="2">
                  <c:v>0.37256467734457022</c:v>
                </c:pt>
                <c:pt idx="3">
                  <c:v>0.71737879527594894</c:v>
                </c:pt>
                <c:pt idx="4">
                  <c:v>0.84508319583680613</c:v>
                </c:pt>
                <c:pt idx="5">
                  <c:v>0.92096873172495064</c:v>
                </c:pt>
                <c:pt idx="6">
                  <c:v>0.944446408437007</c:v>
                </c:pt>
                <c:pt idx="7">
                  <c:v>0.95246909116109957</c:v>
                </c:pt>
                <c:pt idx="8">
                  <c:v>0.95888210407258001</c:v>
                </c:pt>
                <c:pt idx="9">
                  <c:v>0.97192809486642051</c:v>
                </c:pt>
                <c:pt idx="10">
                  <c:v>0.97963874191235945</c:v>
                </c:pt>
                <c:pt idx="11">
                  <c:v>0.98151424195575709</c:v>
                </c:pt>
                <c:pt idx="12">
                  <c:v>0.98456564614428588</c:v>
                </c:pt>
                <c:pt idx="13">
                  <c:v>0.98581611495044441</c:v>
                </c:pt>
                <c:pt idx="14">
                  <c:v>0.98692085942769381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1-B18F-4D3E-A8AF-55A99121F2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7323520"/>
        <c:axId val="127321984"/>
      </c:scatterChart>
      <c:valAx>
        <c:axId val="127318656"/>
        <c:scaling>
          <c:orientation val="minMax"/>
          <c:max val="0.25"/>
          <c:min val="0"/>
        </c:scaling>
        <c:delete val="0"/>
        <c:axPos val="b"/>
        <c:numFmt formatCode="General" sourceLinked="1"/>
        <c:majorTickMark val="out"/>
        <c:minorTickMark val="out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27320448"/>
        <c:crosses val="autoZero"/>
        <c:crossBetween val="midCat"/>
        <c:minorUnit val="2.5000000000000005E-2"/>
      </c:valAx>
      <c:valAx>
        <c:axId val="127320448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out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27318656"/>
        <c:crosses val="autoZero"/>
        <c:crossBetween val="midCat"/>
        <c:majorUnit val="2"/>
        <c:minorUnit val="1"/>
      </c:valAx>
      <c:valAx>
        <c:axId val="127321984"/>
        <c:scaling>
          <c:orientation val="minMax"/>
        </c:scaling>
        <c:delete val="0"/>
        <c:axPos val="r"/>
        <c:numFmt formatCode="General" sourceLinked="1"/>
        <c:majorTickMark val="out"/>
        <c:minorTickMark val="out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27323520"/>
        <c:crosses val="max"/>
        <c:crossBetween val="midCat"/>
        <c:minorUnit val="0.1"/>
      </c:valAx>
      <c:valAx>
        <c:axId val="12732352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27321984"/>
        <c:crosses val="autoZero"/>
        <c:crossBetween val="midCat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0.33625</cdr:x>
      <cdr:y>0.30092</cdr:y>
    </cdr:from>
    <cdr:to>
      <cdr:x>0.46032</cdr:x>
      <cdr:y>0.41001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92488" y="1020675"/>
          <a:ext cx="698312" cy="3700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dirty="0">
              <a:solidFill>
                <a:schemeClr val="tx1"/>
              </a:solidFill>
            </a:rPr>
            <a:t>300 K</a:t>
          </a:r>
        </a:p>
      </cdr:txBody>
    </cdr:sp>
  </cdr:relSizeAnchor>
  <cdr:relSizeAnchor xmlns:cdr="http://schemas.openxmlformats.org/drawingml/2006/chartDrawing">
    <cdr:from>
      <cdr:x>0.76612</cdr:x>
      <cdr:y>0.5901</cdr:y>
    </cdr:from>
    <cdr:to>
      <cdr:x>0.95919</cdr:x>
      <cdr:y>0.72768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502966" y="1158619"/>
          <a:ext cx="630774" cy="2701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dirty="0">
              <a:solidFill>
                <a:schemeClr val="tx1"/>
              </a:solidFill>
            </a:rPr>
            <a:t>2.7 K</a:t>
          </a:r>
        </a:p>
      </cdr:txBody>
    </cdr:sp>
  </cdr:relSizeAnchor>
  <cdr:relSizeAnchor xmlns:cdr="http://schemas.openxmlformats.org/drawingml/2006/chartDrawing">
    <cdr:from>
      <cdr:x>0.23613</cdr:x>
      <cdr:y>0.86459</cdr:y>
    </cdr:from>
    <cdr:to>
      <cdr:x>0.96126</cdr:x>
      <cdr:y>0.99924</cdr:y>
    </cdr:to>
    <cdr:sp macro="" textlink="">
      <cdr:nvSpPr>
        <cdr:cNvPr id="4" name="Text Box 3"/>
        <cdr:cNvSpPr txBox="1"/>
      </cdr:nvSpPr>
      <cdr:spPr>
        <a:xfrm xmlns:a="http://schemas.openxmlformats.org/drawingml/2006/main">
          <a:off x="1328984" y="2932557"/>
          <a:ext cx="4081216" cy="4567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dirty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EM Confinement Wavelength - </a:t>
          </a:r>
          <a:r>
            <a:rPr lang="en-US" sz="1600" dirty="0">
              <a:solidFill>
                <a:schemeClr val="tx1"/>
              </a:solidFill>
              <a:latin typeface="+mn-lt"/>
              <a:cs typeface="Times New Roman" panose="02020603050405020304" pitchFamily="18" charset="0"/>
              <a:sym typeface="Symbol"/>
            </a:rPr>
            <a:t> - microns</a:t>
          </a:r>
          <a:endParaRPr lang="en-US" sz="1600" dirty="0">
            <a:solidFill>
              <a:schemeClr val="tx1"/>
            </a:solidFill>
            <a:latin typeface="+mn-lt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0.06769</cdr:x>
      <cdr:y>0.07303</cdr:y>
    </cdr:from>
    <cdr:to>
      <cdr:x>0.12185</cdr:x>
      <cdr:y>0.747</cdr:y>
    </cdr:to>
    <cdr:sp macro="" textlink="">
      <cdr:nvSpPr>
        <cdr:cNvPr id="9" name="Text Box 8"/>
        <cdr:cNvSpPr txBox="1"/>
      </cdr:nvSpPr>
      <cdr:spPr>
        <a:xfrm xmlns:a="http://schemas.openxmlformats.org/drawingml/2006/main" rot="16200000">
          <a:off x="-609588" y="1238300"/>
          <a:ext cx="2285999" cy="3048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dirty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Planck energy - </a:t>
          </a:r>
          <a:r>
            <a:rPr lang="en-US" sz="1600" i="0" dirty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E</a:t>
          </a:r>
          <a:r>
            <a:rPr lang="en-US" sz="1600" dirty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 - eV</a:t>
          </a:r>
        </a:p>
      </cdr:txBody>
    </cdr:sp>
  </cdr:relSizeAnchor>
  <cdr:relSizeAnchor xmlns:cdr="http://schemas.openxmlformats.org/drawingml/2006/chartDrawing">
    <cdr:from>
      <cdr:x>0.23615</cdr:x>
      <cdr:y>0.17464</cdr:y>
    </cdr:from>
    <cdr:to>
      <cdr:x>0.63848</cdr:x>
      <cdr:y>0.17464</cdr:y>
    </cdr:to>
    <cdr:cxnSp macro="">
      <cdr:nvCxnSpPr>
        <cdr:cNvPr id="8" name="Straight Connector 7">
          <a:extLst xmlns:a="http://schemas.openxmlformats.org/drawingml/2006/main">
            <a:ext uri="{FF2B5EF4-FFF2-40B4-BE49-F238E27FC236}">
              <a16:creationId xmlns="" xmlns:a16="http://schemas.microsoft.com/office/drawing/2014/main" id="{20698A0C-32B7-4BDB-AE5D-7A1F533C7FCE}"/>
            </a:ext>
          </a:extLst>
        </cdr:cNvPr>
        <cdr:cNvCxnSpPr/>
      </cdr:nvCxnSpPr>
      <cdr:spPr>
        <a:xfrm xmlns:a="http://schemas.openxmlformats.org/drawingml/2006/main" flipH="1">
          <a:off x="771525" y="342900"/>
          <a:ext cx="1314450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0.23616</cdr:x>
      <cdr:y>0.52879</cdr:y>
    </cdr:from>
    <cdr:to>
      <cdr:x>0.83382</cdr:x>
      <cdr:y>0.53364</cdr:y>
    </cdr:to>
    <cdr:cxnSp macro="">
      <cdr:nvCxnSpPr>
        <cdr:cNvPr id="11" name="Straight Connector 10">
          <a:extLst xmlns:a="http://schemas.openxmlformats.org/drawingml/2006/main">
            <a:ext uri="{FF2B5EF4-FFF2-40B4-BE49-F238E27FC236}">
              <a16:creationId xmlns="" xmlns:a16="http://schemas.microsoft.com/office/drawing/2014/main" id="{B2FF5537-63A9-41CD-9261-4844511FEB6F}"/>
            </a:ext>
          </a:extLst>
        </cdr:cNvPr>
        <cdr:cNvCxnSpPr/>
      </cdr:nvCxnSpPr>
      <cdr:spPr>
        <a:xfrm xmlns:a="http://schemas.openxmlformats.org/drawingml/2006/main" flipH="1">
          <a:off x="771538" y="1038234"/>
          <a:ext cx="1952600" cy="9523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0.90711</cdr:x>
      <cdr:y>0.12177</cdr:y>
    </cdr:from>
    <cdr:to>
      <cdr:x>1</cdr:x>
      <cdr:y>0.25276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5105411" y="413025"/>
          <a:ext cx="522805" cy="4442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dirty="0">
              <a:solidFill>
                <a:schemeClr val="tx1"/>
              </a:solidFill>
            </a:rPr>
            <a:t> kT</a:t>
          </a:r>
        </a:p>
      </cdr:txBody>
    </cdr:sp>
  </cdr:relSizeAnchor>
  <cdr:relSizeAnchor xmlns:cdr="http://schemas.openxmlformats.org/drawingml/2006/chartDrawing">
    <cdr:from>
      <cdr:x>0.41783</cdr:x>
      <cdr:y>0.0955</cdr:y>
    </cdr:from>
    <cdr:to>
      <cdr:x>1</cdr:x>
      <cdr:y>0.6796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590800" y="323911"/>
          <a:ext cx="3276600" cy="1981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0.56863</cdr:x>
      <cdr:y>0.0955</cdr:y>
    </cdr:from>
    <cdr:to>
      <cdr:x>0.96126</cdr:x>
      <cdr:y>0.65714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200400" y="323911"/>
          <a:ext cx="2209800" cy="190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0.24508</cdr:x>
      <cdr:y>0.87847</cdr:y>
    </cdr:from>
    <cdr:to>
      <cdr:x>0.83257</cdr:x>
      <cdr:y>0.98054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59828" y="1634158"/>
          <a:ext cx="1821448" cy="1898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dirty="0">
              <a:solidFill>
                <a:schemeClr val="tx1"/>
              </a:solidFill>
            </a:rPr>
            <a:t>Cosmic Dust  radius - d/2 - microns</a:t>
          </a:r>
        </a:p>
      </cdr:txBody>
    </cdr:sp>
  </cdr:relSizeAnchor>
  <cdr:relSizeAnchor xmlns:cdr="http://schemas.openxmlformats.org/drawingml/2006/chartDrawing">
    <cdr:from>
      <cdr:x>0.06667</cdr:x>
      <cdr:y>0.17882</cdr:y>
    </cdr:from>
    <cdr:to>
      <cdr:x>0.11458</cdr:x>
      <cdr:y>0.75174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04800" y="490538"/>
          <a:ext cx="219075" cy="15716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eaVert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0.03021</cdr:x>
      <cdr:y>0.10786</cdr:y>
    </cdr:from>
    <cdr:to>
      <cdr:x>0.09639</cdr:x>
      <cdr:y>0.63021</cdr:y>
    </cdr:to>
    <cdr:sp macro="" textlink="">
      <cdr:nvSpPr>
        <cdr:cNvPr id="4" name="TextBox 3"/>
        <cdr:cNvSpPr txBox="1"/>
      </cdr:nvSpPr>
      <cdr:spPr>
        <a:xfrm xmlns:a="http://schemas.openxmlformats.org/drawingml/2006/main" rot="16200000">
          <a:off x="-590764" y="1191133"/>
          <a:ext cx="1982193" cy="4185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dirty="0">
              <a:solidFill>
                <a:schemeClr val="tx1"/>
              </a:solidFill>
            </a:rPr>
            <a:t>QED Redshift</a:t>
          </a:r>
          <a:r>
            <a:rPr lang="en-US" sz="1600" baseline="0" dirty="0">
              <a:solidFill>
                <a:schemeClr val="tx1"/>
              </a:solidFill>
            </a:rPr>
            <a:t> - Z</a:t>
          </a:r>
          <a:r>
            <a:rPr lang="en-US" sz="1200" baseline="0" dirty="0">
              <a:solidFill>
                <a:schemeClr val="tx1"/>
              </a:solidFill>
            </a:rPr>
            <a:t>D</a:t>
          </a:r>
          <a:endParaRPr lang="en-US" sz="16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0.91771</cdr:x>
      <cdr:y>0.0816</cdr:y>
    </cdr:from>
    <cdr:to>
      <cdr:x>0.98438</cdr:x>
      <cdr:y>0.81771</cdr:y>
    </cdr:to>
    <cdr:sp macro="" textlink="">
      <cdr:nvSpPr>
        <cdr:cNvPr id="5" name="TextBox 4"/>
        <cdr:cNvSpPr txBox="1"/>
      </cdr:nvSpPr>
      <cdr:spPr>
        <a:xfrm xmlns:a="http://schemas.openxmlformats.org/drawingml/2006/main" rot="16200000">
          <a:off x="3338513" y="1081088"/>
          <a:ext cx="20193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dirty="0">
              <a:solidFill>
                <a:schemeClr val="tx1"/>
              </a:solidFill>
            </a:rPr>
            <a:t>Galaxy velocity  ratio -  V/c</a:t>
          </a:r>
        </a:p>
      </cdr:txBody>
    </cdr:sp>
  </cdr:relSizeAnchor>
  <cdr:relSizeAnchor xmlns:cdr="http://schemas.openxmlformats.org/drawingml/2006/chartDrawing">
    <cdr:from>
      <cdr:x>0.44578</cdr:x>
      <cdr:y>0.1004</cdr:y>
    </cdr:from>
    <cdr:to>
      <cdr:x>0.57026</cdr:x>
      <cdr:y>0.22529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819400" y="381000"/>
          <a:ext cx="787287" cy="4739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dirty="0">
              <a:solidFill>
                <a:schemeClr val="tx1"/>
              </a:solidFill>
            </a:rPr>
            <a:t>V/c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1825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8" tIns="48324" rIns="96648" bIns="48324" numCol="1" anchor="t" anchorCtr="0" compatLnSpc="1">
            <a:prstTxWarp prst="textNoShape">
              <a:avLst/>
            </a:prstTxWarp>
          </a:bodyPr>
          <a:lstStyle>
            <a:lvl1pPr defTabSz="965200">
              <a:spcBef>
                <a:spcPct val="0"/>
              </a:spcBef>
              <a:buFontTx/>
              <a:buNone/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1825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8" tIns="48324" rIns="96648" bIns="48324" numCol="1" anchor="t" anchorCtr="0" compatLnSpc="1">
            <a:prstTxWarp prst="textNoShape">
              <a:avLst/>
            </a:prstTxWarp>
          </a:bodyPr>
          <a:lstStyle>
            <a:lvl1pPr algn="r" defTabSz="965200">
              <a:spcBef>
                <a:spcPct val="0"/>
              </a:spcBef>
              <a:buFontTx/>
              <a:buNone/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3363"/>
            <a:ext cx="3171825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8" tIns="48324" rIns="96648" bIns="48324" numCol="1" anchor="b" anchorCtr="0" compatLnSpc="1">
            <a:prstTxWarp prst="textNoShape">
              <a:avLst/>
            </a:prstTxWarp>
          </a:bodyPr>
          <a:lstStyle>
            <a:lvl1pPr defTabSz="965200">
              <a:spcBef>
                <a:spcPct val="0"/>
              </a:spcBef>
              <a:buFontTx/>
              <a:buNone/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3363"/>
            <a:ext cx="3171825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8" tIns="48324" rIns="96648" bIns="48324" numCol="1" anchor="b" anchorCtr="0" compatLnSpc="1">
            <a:prstTxWarp prst="textNoShape">
              <a:avLst/>
            </a:prstTxWarp>
          </a:bodyPr>
          <a:lstStyle>
            <a:lvl1pPr algn="r" defTabSz="965200">
              <a:spcBef>
                <a:spcPct val="0"/>
              </a:spcBef>
              <a:buFontTx/>
              <a:buNone/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fld id="{6CDDE5A5-CBAD-444F-A9DC-084915BB6BB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070345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1825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8" tIns="48324" rIns="96648" bIns="48324" numCol="1" anchor="t" anchorCtr="0" compatLnSpc="1">
            <a:prstTxWarp prst="textNoShape">
              <a:avLst/>
            </a:prstTxWarp>
          </a:bodyPr>
          <a:lstStyle>
            <a:lvl1pPr defTabSz="965200">
              <a:spcBef>
                <a:spcPct val="0"/>
              </a:spcBef>
              <a:buFontTx/>
              <a:buNone/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1825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8" tIns="48324" rIns="96648" bIns="48324" numCol="1" anchor="t" anchorCtr="0" compatLnSpc="1">
            <a:prstTxWarp prst="textNoShape">
              <a:avLst/>
            </a:prstTxWarp>
          </a:bodyPr>
          <a:lstStyle>
            <a:lvl1pPr algn="r" defTabSz="965200">
              <a:spcBef>
                <a:spcPct val="0"/>
              </a:spcBef>
              <a:buFontTx/>
              <a:buNone/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8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2313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8" tIns="48324" rIns="96648" bIns="483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noProof="0"/>
              <a:t>Click to edit Master text styles</a:t>
            </a:r>
          </a:p>
          <a:p>
            <a:pPr lvl="1"/>
            <a:r>
              <a:rPr lang="en-US" altLang="zh-TW" noProof="0"/>
              <a:t>Second level</a:t>
            </a:r>
          </a:p>
          <a:p>
            <a:pPr lvl="2"/>
            <a:r>
              <a:rPr lang="en-US" altLang="zh-TW" noProof="0"/>
              <a:t>Third level</a:t>
            </a:r>
          </a:p>
          <a:p>
            <a:pPr lvl="3"/>
            <a:r>
              <a:rPr lang="en-US" altLang="zh-TW" noProof="0"/>
              <a:t>Fourth level</a:t>
            </a:r>
          </a:p>
          <a:p>
            <a:pPr lvl="4"/>
            <a:r>
              <a:rPr lang="en-US" altLang="zh-TW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3363"/>
            <a:ext cx="3171825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8" tIns="48324" rIns="96648" bIns="48324" numCol="1" anchor="b" anchorCtr="0" compatLnSpc="1">
            <a:prstTxWarp prst="textNoShape">
              <a:avLst/>
            </a:prstTxWarp>
          </a:bodyPr>
          <a:lstStyle>
            <a:lvl1pPr defTabSz="965200">
              <a:spcBef>
                <a:spcPct val="0"/>
              </a:spcBef>
              <a:buFontTx/>
              <a:buNone/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3363"/>
            <a:ext cx="3171825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8" tIns="48324" rIns="96648" bIns="48324" numCol="1" anchor="b" anchorCtr="0" compatLnSpc="1">
            <a:prstTxWarp prst="textNoShape">
              <a:avLst/>
            </a:prstTxWarp>
          </a:bodyPr>
          <a:lstStyle>
            <a:lvl1pPr algn="r" defTabSz="965200">
              <a:spcBef>
                <a:spcPct val="0"/>
              </a:spcBef>
              <a:buFontTx/>
              <a:buNone/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fld id="{EC86E75E-AF22-4566-B3BD-85801004E8F7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106298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5200">
              <a:defRPr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5200"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5200">
              <a:defRPr sz="28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5200">
              <a:defRPr sz="28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5200"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52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52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52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52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DA2D0F39-7537-46C2-98BC-97D6C8522C44}" type="slidenum">
              <a:rPr lang="zh-TW" altLang="en-US" sz="1300" b="0" smtClean="0">
                <a:latin typeface="Times New Roman" pitchFamily="18" charset="0"/>
              </a:rPr>
              <a:pPr/>
              <a:t>1</a:t>
            </a:fld>
            <a:endParaRPr lang="en-US" altLang="zh-TW" sz="1300" b="0">
              <a:latin typeface="Times New Roman" pitchFamily="18" charset="0"/>
            </a:endParaRPr>
          </a:p>
        </p:txBody>
      </p:sp>
      <p:sp>
        <p:nvSpPr>
          <p:cNvPr id="4915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9156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zh-TW" sz="1000" dirty="0">
                <a:latin typeface="Arial" charset="0"/>
              </a:rPr>
              <a:t>Enter speaker notes here.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5200">
              <a:defRPr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5200"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5200">
              <a:defRPr sz="28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5200">
              <a:defRPr sz="28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5200"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52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52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52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52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64622134-8D61-49F5-B1A7-EF5BBB3E6873}" type="slidenum">
              <a:rPr lang="zh-TW" altLang="en-US" sz="1300" b="0" smtClean="0">
                <a:solidFill>
                  <a:prstClr val="black"/>
                </a:solidFill>
                <a:latin typeface="Times New Roman" pitchFamily="18" charset="0"/>
              </a:rPr>
              <a:pPr/>
              <a:t>25</a:t>
            </a:fld>
            <a:endParaRPr lang="en-US" altLang="zh-TW" sz="1300" b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zh-TW" sz="1000">
                <a:latin typeface="Arial" charset="0"/>
              </a:rPr>
              <a:t>Enter speaker notes here.</a:t>
            </a:r>
          </a:p>
          <a:p>
            <a:pPr eaLnBrk="1" hangingPunct="1"/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r>
              <a:rPr lang="en-US" altLang="zh-TW" smtClean="0"/>
              <a:t>Cosmology on Small Scales 2018 – Prague, September 26-29, 2018</a:t>
            </a:r>
            <a:endParaRPr lang="en-US" altLang="zh-TW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fld id="{EB9AE127-68E1-40D8-9E66-EF1AD46E2D30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601611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r>
              <a:rPr lang="en-US" altLang="zh-TW" smtClean="0"/>
              <a:t>Cosmology on Small Scales 2018 – Prague, September 26-29, 2018</a:t>
            </a:r>
            <a:endParaRPr lang="en-US" altLang="zh-TW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fld id="{6D953003-8E26-4CB7-8A80-85DED5EF0C0A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029080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181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181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r>
              <a:rPr lang="en-US" altLang="zh-TW" smtClean="0"/>
              <a:t>Cosmology on Small Scales 2018 – Prague, September 26-29, 2018</a:t>
            </a:r>
            <a:endParaRPr lang="en-US" altLang="zh-TW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fld id="{C120B89A-00EB-418F-8885-0A67BC209798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8333694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3810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3810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r>
              <a:rPr lang="en-US" altLang="zh-TW" smtClean="0"/>
              <a:t>Cosmology on Small Scales 2018 – Prague, September 26-29, 2018</a:t>
            </a:r>
            <a:endParaRPr lang="en-US" altLang="zh-TW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fld id="{00627613-5028-4F2E-AF46-F3EEE2F7A7A6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2069220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3810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82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62400"/>
            <a:ext cx="3810000" cy="182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r>
              <a:rPr lang="en-US" altLang="zh-TW" smtClean="0"/>
              <a:t>Cosmology on Small Scales 2018 – Prague, September 26-29, 2018</a:t>
            </a:r>
            <a:endParaRPr lang="en-US" altLang="zh-TW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fld id="{71EF5C70-66DF-439C-8EC5-AC171387D023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408138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r>
              <a:rPr lang="en-US" altLang="zh-TW" smtClean="0"/>
              <a:t>Cosmology on Small Scales 2018 – Prague, September 26-29, 2018</a:t>
            </a:r>
            <a:endParaRPr lang="en-US" altLang="zh-TW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57E1FBFD-34B3-4DD7-8E81-135877469ED3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622474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r>
              <a:rPr lang="en-US" altLang="zh-TW" smtClean="0"/>
              <a:t>Cosmology on Small Scales 2018 – Prague, September 26-29, 2018</a:t>
            </a:r>
            <a:endParaRPr lang="en-US" altLang="zh-TW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fld id="{6992E03B-F97D-46AE-BF17-4B880D5F4CF3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050669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r>
              <a:rPr lang="en-US" altLang="zh-TW" smtClean="0"/>
              <a:t>Cosmology on Small Scales 2018 – Prague, September 26-29, 2018</a:t>
            </a:r>
            <a:endParaRPr lang="en-US" altLang="zh-TW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fld id="{762229FF-C6DD-4451-AADE-FB7A23EBC6C5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398845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r>
              <a:rPr lang="en-US" altLang="zh-TW" smtClean="0"/>
              <a:t>Cosmology on Small Scales 2018 – Prague, September 26-29, 2018</a:t>
            </a:r>
            <a:endParaRPr lang="en-US" altLang="zh-TW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fld id="{168A93A6-8AF3-4DC9-A130-326BED1CCE77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044987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r>
              <a:rPr lang="en-US" altLang="zh-TW" smtClean="0"/>
              <a:t>Cosmology on Small Scales 2018 – Prague, September 26-29, 2018</a:t>
            </a:r>
            <a:endParaRPr lang="en-US" altLang="zh-TW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fld id="{D1FD4A11-BD7C-4E4E-ADD6-A6EF7B208640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044285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r>
              <a:rPr lang="en-US" altLang="zh-TW" smtClean="0"/>
              <a:t>Cosmology on Small Scales 2018 – Prague, September 26-29, 2018</a:t>
            </a:r>
            <a:endParaRPr lang="en-US" altLang="zh-TW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fld id="{1D0BD4C4-B845-49AB-A120-E1BDEA16F0D5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599091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r>
              <a:rPr lang="en-US" altLang="zh-TW" smtClean="0"/>
              <a:t>Cosmology on Small Scales 2018 – Prague, September 26-29, 2018</a:t>
            </a:r>
            <a:endParaRPr lang="en-US" altLang="zh-TW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fld id="{3BD65D02-8093-4C28-9939-DEE0946E1621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674129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r>
              <a:rPr lang="en-US" altLang="zh-TW" smtClean="0"/>
              <a:t>Cosmology on Small Scales 2018 – Prague, September 26-29, 2018</a:t>
            </a:r>
            <a:endParaRPr lang="en-US" altLang="zh-TW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fld id="{4A8F90AB-58EC-475C-9A59-34A6034C61B2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676563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00002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019800"/>
            <a:ext cx="1905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buFontTx/>
              <a:buNone/>
              <a:defRPr sz="1400" b="0">
                <a:solidFill>
                  <a:srgbClr val="FFFFFF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4770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buFontTx/>
              <a:buNone/>
              <a:defRPr sz="1400" b="0" i="1">
                <a:solidFill>
                  <a:srgbClr val="FFFF00"/>
                </a:solidFill>
                <a:latin typeface="Arial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r>
              <a:rPr lang="en-US" altLang="zh-TW" smtClean="0"/>
              <a:t>Cosmology on Small Scales 2018 – Prague, September 26-29, 2018</a:t>
            </a:r>
            <a:endParaRPr lang="en-US" altLang="zh-TW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77000" y="6019800"/>
            <a:ext cx="1905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400" b="0">
                <a:solidFill>
                  <a:srgbClr val="FFFFFF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fld id="{4346947E-E9FF-4C0D-B015-DA5110310B2F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838200" y="6324600"/>
            <a:ext cx="7391400" cy="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  <p:sldLayoutId id="2147483842" r:id="rId12"/>
    <p:sldLayoutId id="2147483843" r:id="rId13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noqed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3"/>
          <p:cNvSpPr>
            <a:spLocks noGrp="1" noChangeArrowheads="1"/>
          </p:cNvSpPr>
          <p:nvPr>
            <p:ph idx="1"/>
          </p:nvPr>
        </p:nvSpPr>
        <p:spPr>
          <a:xfrm>
            <a:off x="845024" y="3505200"/>
            <a:ext cx="7772400" cy="13716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zh-TW" sz="2400" b="0" dirty="0">
                <a:solidFill>
                  <a:srgbClr val="FFFFFF"/>
                </a:solidFill>
                <a:ea typeface="新細明體" charset="-120"/>
              </a:rPr>
              <a:t>Thomas Prevenslik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zh-TW" sz="2400" b="0" dirty="0">
                <a:solidFill>
                  <a:srgbClr val="FFFFFF"/>
                </a:solidFill>
                <a:ea typeface="新細明體" charset="-120"/>
              </a:rPr>
              <a:t>QED Radiations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zh-TW" sz="2400" b="0" dirty="0">
                <a:solidFill>
                  <a:srgbClr val="FFFFFF"/>
                </a:solidFill>
                <a:ea typeface="新細明體" charset="-120"/>
              </a:rPr>
              <a:t>Hong Kong and Berlin</a:t>
            </a: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752600"/>
            <a:ext cx="8915400" cy="914400"/>
          </a:xfrm>
        </p:spPr>
        <p:txBody>
          <a:bodyPr/>
          <a:lstStyle/>
          <a:p>
            <a:r>
              <a:rPr lang="en-US" dirty="0"/>
              <a:t>Cosmology </a:t>
            </a:r>
            <a:br>
              <a:rPr lang="en-US" dirty="0"/>
            </a:br>
            <a:r>
              <a:rPr lang="en-US" dirty="0"/>
              <a:t>and </a:t>
            </a:r>
            <a:br>
              <a:rPr lang="en-US" dirty="0"/>
            </a:br>
            <a:r>
              <a:rPr lang="en-US" dirty="0"/>
              <a:t>Redshift in Cosmic Dust</a:t>
            </a:r>
            <a:br>
              <a:rPr lang="en-US" dirty="0"/>
            </a:br>
            <a:endParaRPr lang="en-US" altLang="zh-TW" sz="3200" dirty="0">
              <a:solidFill>
                <a:srgbClr val="FFFF00"/>
              </a:solidFill>
              <a:ea typeface="新細明體" charset="-120"/>
            </a:endParaRPr>
          </a:p>
        </p:txBody>
      </p:sp>
      <p:sp>
        <p:nvSpPr>
          <p:cNvPr id="3072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477000"/>
            <a:ext cx="5791200" cy="612263"/>
          </a:xfrm>
          <a:noFill/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400" b="0" dirty="0">
                <a:solidFill>
                  <a:schemeClr val="tx2"/>
                </a:solidFill>
              </a:rPr>
              <a:t>Cosmology on Small Scales 2018 </a:t>
            </a:r>
            <a:r>
              <a:rPr lang="en-US" sz="1400" b="0" dirty="0" smtClean="0">
                <a:solidFill>
                  <a:schemeClr val="tx2"/>
                </a:solidFill>
              </a:rPr>
              <a:t>– Prague</a:t>
            </a:r>
            <a:r>
              <a:rPr lang="en-US" sz="1400" b="0" dirty="0">
                <a:solidFill>
                  <a:schemeClr val="tx2"/>
                </a:solidFill>
              </a:rPr>
              <a:t>, September 26-29, 2018</a:t>
            </a:r>
            <a:endParaRPr lang="en-US" altLang="zh-TW" sz="1400" b="0" dirty="0">
              <a:solidFill>
                <a:schemeClr val="tx2"/>
              </a:solidFill>
            </a:endParaRPr>
          </a:p>
        </p:txBody>
      </p:sp>
      <p:sp>
        <p:nvSpPr>
          <p:cNvPr id="30725" name="Text Box 6"/>
          <p:cNvSpPr txBox="1">
            <a:spLocks noChangeArrowheads="1"/>
          </p:cNvSpPr>
          <p:nvPr/>
        </p:nvSpPr>
        <p:spPr bwMode="auto">
          <a:xfrm>
            <a:off x="8382000" y="5715000"/>
            <a:ext cx="53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dirty="0">
                <a:ea typeface="新細明體" charset="-120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772400" cy="1143000"/>
          </a:xfrm>
        </p:spPr>
        <p:txBody>
          <a:bodyPr/>
          <a:lstStyle/>
          <a:p>
            <a:r>
              <a:rPr lang="en-US" dirty="0" smtClean="0"/>
              <a:t>Atomic Heat </a:t>
            </a:r>
            <a:r>
              <a:rPr lang="en-US" dirty="0"/>
              <a:t>Capacity 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85800" y="6477000"/>
            <a:ext cx="8534400" cy="381000"/>
          </a:xfrm>
        </p:spPr>
        <p:txBody>
          <a:bodyPr/>
          <a:lstStyle/>
          <a:p>
            <a:pPr algn="ctr">
              <a:defRPr/>
            </a:pPr>
            <a:r>
              <a:rPr lang="en-US" altLang="zh-TW" b="0" smtClean="0"/>
              <a:t>Cosmology on Small Scales 2018 – Prague, September 26-29, 2018</a:t>
            </a:r>
            <a:endParaRPr lang="en-US" altLang="zh-TW" b="0" dirty="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8458200" y="5867400"/>
            <a:ext cx="10668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dirty="0">
                <a:ea typeface="新細明體" charset="-120"/>
              </a:rPr>
              <a:t>10</a:t>
            </a:r>
          </a:p>
        </p:txBody>
      </p:sp>
      <p:sp>
        <p:nvSpPr>
          <p:cNvPr id="7" name="Rectangle 6"/>
          <p:cNvSpPr/>
          <p:nvPr/>
        </p:nvSpPr>
        <p:spPr>
          <a:xfrm>
            <a:off x="751668" y="4744342"/>
            <a:ext cx="8305800" cy="117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GB" sz="1600" b="0" dirty="0">
                <a:solidFill>
                  <a:schemeClr val="tx2"/>
                </a:solidFill>
              </a:rPr>
              <a:t>Classical physics </a:t>
            </a:r>
            <a:r>
              <a:rPr lang="en-GB" sz="1600" b="0" dirty="0"/>
              <a:t>(dotted lines) allows  dust  atoms for any EM confinement                          to </a:t>
            </a:r>
            <a:r>
              <a:rPr lang="en-GB" sz="1600" b="0" dirty="0">
                <a:solidFill>
                  <a:schemeClr val="tx2"/>
                </a:solidFill>
              </a:rPr>
              <a:t>always</a:t>
            </a:r>
            <a:r>
              <a:rPr lang="en-GB" sz="1600" b="0" dirty="0"/>
              <a:t> have </a:t>
            </a:r>
            <a:r>
              <a:rPr lang="en-GB" sz="1600" b="0" dirty="0" err="1">
                <a:solidFill>
                  <a:schemeClr val="tx2"/>
                </a:solidFill>
              </a:rPr>
              <a:t>kT</a:t>
            </a:r>
            <a:r>
              <a:rPr lang="en-GB" sz="1600" b="0" dirty="0">
                <a:solidFill>
                  <a:schemeClr val="tx2"/>
                </a:solidFill>
              </a:rPr>
              <a:t> heat capacity. </a:t>
            </a:r>
          </a:p>
          <a:p>
            <a:pPr algn="ctr">
              <a:buNone/>
            </a:pPr>
            <a:r>
              <a:rPr lang="en-GB" sz="1600" b="0" dirty="0">
                <a:solidFill>
                  <a:schemeClr val="tx2"/>
                </a:solidFill>
              </a:rPr>
              <a:t>QM differs </a:t>
            </a:r>
            <a:r>
              <a:rPr lang="en-GB" sz="1600" b="0" dirty="0"/>
              <a:t>by</a:t>
            </a:r>
            <a:r>
              <a:rPr lang="en-GB" sz="1600" b="0" dirty="0">
                <a:solidFill>
                  <a:schemeClr val="tx2"/>
                </a:solidFill>
              </a:rPr>
              <a:t> only </a:t>
            </a:r>
            <a:r>
              <a:rPr lang="en-GB" sz="1600" b="0" dirty="0"/>
              <a:t>allowing </a:t>
            </a:r>
            <a:r>
              <a:rPr lang="en-GB" sz="1600" b="0" dirty="0" err="1">
                <a:solidFill>
                  <a:schemeClr val="tx2"/>
                </a:solidFill>
              </a:rPr>
              <a:t>kT</a:t>
            </a:r>
            <a:r>
              <a:rPr lang="en-GB" sz="1600" b="0" dirty="0">
                <a:solidFill>
                  <a:schemeClr val="tx2"/>
                </a:solidFill>
              </a:rPr>
              <a:t> heat capacity </a:t>
            </a:r>
            <a:r>
              <a:rPr lang="en-GB" sz="1600" b="0" dirty="0"/>
              <a:t>at  macro scale                                           </a:t>
            </a:r>
            <a:endParaRPr lang="en-GB" sz="1600" b="0" dirty="0">
              <a:solidFill>
                <a:schemeClr val="tx2"/>
              </a:solidFill>
            </a:endParaRPr>
          </a:p>
          <a:p>
            <a:pPr algn="ctr">
              <a:buNone/>
            </a:pPr>
            <a:r>
              <a:rPr lang="en-GB" sz="1600" b="0" dirty="0">
                <a:solidFill>
                  <a:schemeClr val="tx2"/>
                </a:solidFill>
              </a:rPr>
              <a:t>How does dust provide EM confinement &lt; 0.1 microns? </a:t>
            </a:r>
            <a:endParaRPr lang="en-US" sz="1600" b="0" dirty="0">
              <a:solidFill>
                <a:schemeClr val="tx2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905000" y="1352489"/>
            <a:ext cx="5628216" cy="3391853"/>
            <a:chOff x="1905000" y="1352489"/>
            <a:chExt cx="5628216" cy="3391853"/>
          </a:xfrm>
        </p:grpSpPr>
        <mc:AlternateContent xmlns:mc="http://schemas.openxmlformats.org/markup-compatibility/2006" xmlns:a14="http://schemas.microsoft.com/office/drawing/2010/main">
          <mc:Choice Requires="a14">
            <p:graphicFrame>
              <p:nvGraphicFramePr>
                <p:cNvPr id="6" name="Chart 5"/>
                <p:cNvGraphicFramePr/>
                <p:nvPr>
                  <p:extLst>
                    <p:ext uri="{D42A27DB-BD31-4B8C-83A1-F6EECF244321}">
                      <p14:modId xmlns:p14="http://schemas.microsoft.com/office/powerpoint/2010/main" val="687294646"/>
                    </p:ext>
                  </p:extLst>
                </p:nvPr>
              </p:nvGraphicFramePr>
              <p:xfrm>
                <a:off x="1905000" y="1352489"/>
                <a:ext cx="5628216" cy="3391853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2"/>
                </a:graphicData>
              </a:graphic>
            </p:graphicFrame>
          </mc:Choice>
          <mc:Fallback xmlns="">
            <p:graphicFrame>
              <p:nvGraphicFramePr>
                <p:cNvPr id="6" name="Chart 5"/>
                <p:cNvGraphicFramePr/>
                <p:nvPr>
                  <p:extLst>
                    <p:ext uri="{D42A27DB-BD31-4B8C-83A1-F6EECF244321}">
                      <p14:modId xmlns:p14="http://schemas.microsoft.com/office/powerpoint/2010/main" val="687294646"/>
                    </p:ext>
                  </p:extLst>
                </p:nvPr>
              </p:nvGraphicFramePr>
              <p:xfrm>
                <a:off x="1905000" y="1352489"/>
                <a:ext cx="5628216" cy="3391853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3"/>
                </a:graphicData>
              </a:graphic>
            </p:graphicFrame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 Box 1"/>
                <p:cNvSpPr txBox="1"/>
                <p:nvPr/>
              </p:nvSpPr>
              <p:spPr>
                <a:xfrm>
                  <a:off x="4904568" y="1981200"/>
                  <a:ext cx="2307956" cy="1228824"/>
                </a:xfrm>
                <a:prstGeom prst="rect">
                  <a:avLst/>
                </a:prstGeom>
              </p:spPr>
              <p:txBody>
                <a:bodyPr wrap="square" rtlCol="0"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 sz="1600" b="0" i="0">
                            <a:latin typeface="Cambria Math"/>
                          </a:rPr>
                          <m:t>E</m:t>
                        </m:r>
                        <m:r>
                          <a:rPr lang="en-US" sz="1600" b="0" i="0"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sz="1600" b="0" i="1">
                                <a:latin typeface="Cambria Math"/>
                              </a:rPr>
                            </m:ctrlPr>
                          </m:fPr>
                          <m:num>
                            <m:f>
                              <m:fPr>
                                <m:ctrlPr>
                                  <a:rPr lang="en-US" sz="1600" b="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m:rPr>
                                    <m:sty m:val="p"/>
                                  </m:rPr>
                                  <a:rPr lang="en-US" sz="1600" b="0" i="0">
                                    <a:latin typeface="Cambria Math"/>
                                  </a:rPr>
                                  <m:t>hc</m:t>
                                </m:r>
                              </m:num>
                              <m:den>
                                <m:r>
                                  <a:rPr lang="en-US" sz="1600" b="0" i="0">
                                    <a:latin typeface="Cambria Math"/>
                                    <a:sym typeface="Symbol"/>
                                  </a:rPr>
                                  <m:t></m:t>
                                </m:r>
                              </m:den>
                            </m:f>
                          </m:num>
                          <m:den>
                            <m:r>
                              <m:rPr>
                                <m:sty m:val="p"/>
                              </m:rPr>
                              <a:rPr lang="en-US" sz="1600" b="0" i="0">
                                <a:latin typeface="Cambria Math"/>
                              </a:rPr>
                              <m:t>exp</m:t>
                            </m:r>
                            <m:d>
                              <m:dPr>
                                <m:ctrlPr>
                                  <a:rPr lang="en-US" sz="1600" b="0" i="1">
                                    <a:latin typeface="Cambria Math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sz="1600" b="0" i="1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m:rPr>
                                        <m:sty m:val="p"/>
                                      </m:rPr>
                                      <a:rPr lang="en-US" sz="1600" b="0" i="0">
                                        <a:latin typeface="Cambria Math"/>
                                      </a:rPr>
                                      <m:t>hc</m:t>
                                    </m:r>
                                  </m:num>
                                  <m:den>
                                    <m:r>
                                      <a:rPr lang="en-US" sz="1600" b="0" i="0">
                                        <a:latin typeface="Cambria Math"/>
                                        <a:sym typeface="Symbol"/>
                                      </a:rPr>
                                      <m:t>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sz="1600" b="0" i="0">
                                        <a:latin typeface="Cambria Math"/>
                                        <a:sym typeface="Symbol"/>
                                      </a:rPr>
                                      <m:t>kT</m:t>
                                    </m:r>
                                  </m:den>
                                </m:f>
                              </m:e>
                            </m:d>
                            <m:r>
                              <a:rPr lang="en-US" sz="1600" b="0" i="0">
                                <a:latin typeface="Cambria Math"/>
                              </a:rPr>
                              <m:t> −1</m:t>
                            </m:r>
                          </m:den>
                        </m:f>
                      </m:oMath>
                    </m:oMathPara>
                  </a14:m>
                  <a:endParaRPr lang="en-US" sz="1600" i="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0" name="Text Box 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04568" y="1981200"/>
                  <a:ext cx="2307956" cy="1228824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47094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922" y="533400"/>
            <a:ext cx="7772400" cy="1143000"/>
          </a:xfrm>
        </p:spPr>
        <p:txBody>
          <a:bodyPr/>
          <a:lstStyle/>
          <a:p>
            <a:r>
              <a:rPr lang="en-US" dirty="0"/>
              <a:t>EM Confinement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474758"/>
            <a:ext cx="8534400" cy="381000"/>
          </a:xfrm>
        </p:spPr>
        <p:txBody>
          <a:bodyPr/>
          <a:lstStyle/>
          <a:p>
            <a:pPr algn="ctr">
              <a:defRPr/>
            </a:pPr>
            <a:r>
              <a:rPr lang="en-US" altLang="zh-TW" b="0" dirty="0" smtClean="0"/>
              <a:t>Cosmology on Small Scales 2018 – Prague, September 26-29, 2018</a:t>
            </a:r>
            <a:endParaRPr lang="en-US" altLang="zh-TW" b="0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8472488" y="5951538"/>
            <a:ext cx="6715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dirty="0">
                <a:ea typeface="新細明體" charset="-120"/>
              </a:rPr>
              <a:t>11</a:t>
            </a:r>
          </a:p>
        </p:txBody>
      </p:sp>
      <p:sp>
        <p:nvSpPr>
          <p:cNvPr id="7" name="Rectangle 6"/>
          <p:cNvSpPr/>
          <p:nvPr/>
        </p:nvSpPr>
        <p:spPr>
          <a:xfrm>
            <a:off x="609600" y="1866978"/>
            <a:ext cx="8015288" cy="3637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2400" b="0" dirty="0">
                <a:solidFill>
                  <a:schemeClr val="tx2"/>
                </a:solidFill>
              </a:rPr>
              <a:t>EM confinement </a:t>
            </a:r>
            <a:r>
              <a:rPr lang="en-US" sz="2400" b="0" dirty="0"/>
              <a:t>of atoms in cosmic dust is a natural consequence of </a:t>
            </a:r>
            <a:r>
              <a:rPr lang="en-US" sz="2400" b="0" dirty="0">
                <a:solidFill>
                  <a:schemeClr val="tx2"/>
                </a:solidFill>
              </a:rPr>
              <a:t>high S/V ratios </a:t>
            </a:r>
          </a:p>
          <a:p>
            <a:pPr algn="ctr">
              <a:buNone/>
            </a:pPr>
            <a:endParaRPr lang="en-US" sz="800" b="0" dirty="0"/>
          </a:p>
          <a:p>
            <a:pPr algn="ctr">
              <a:buNone/>
            </a:pPr>
            <a:r>
              <a:rPr lang="en-US" sz="2400" b="0" dirty="0">
                <a:solidFill>
                  <a:schemeClr val="tx2"/>
                </a:solidFill>
              </a:rPr>
              <a:t>S/V</a:t>
            </a:r>
            <a:r>
              <a:rPr lang="en-US" sz="2400" b="0" dirty="0"/>
              <a:t> = surface-to-volume</a:t>
            </a:r>
          </a:p>
          <a:p>
            <a:pPr algn="ctr">
              <a:buNone/>
            </a:pPr>
            <a:endParaRPr lang="en-US" sz="800" b="0" dirty="0"/>
          </a:p>
          <a:p>
            <a:pPr algn="ctr">
              <a:buNone/>
            </a:pPr>
            <a:r>
              <a:rPr lang="en-US" sz="2400" b="0" dirty="0"/>
              <a:t>   Upon absorption of galaxy light, </a:t>
            </a:r>
            <a:r>
              <a:rPr lang="en-US" sz="2400" b="0" dirty="0">
                <a:solidFill>
                  <a:schemeClr val="tx2"/>
                </a:solidFill>
              </a:rPr>
              <a:t>almost all </a:t>
            </a:r>
            <a:r>
              <a:rPr lang="en-US" sz="2400" b="0" dirty="0"/>
              <a:t>of the </a:t>
            </a:r>
            <a:r>
              <a:rPr lang="en-US" sz="2400" b="0" dirty="0">
                <a:solidFill>
                  <a:schemeClr val="tx2"/>
                </a:solidFill>
              </a:rPr>
              <a:t>photon energy </a:t>
            </a:r>
            <a:r>
              <a:rPr lang="en-US" sz="2400" b="0" dirty="0"/>
              <a:t>is </a:t>
            </a:r>
            <a:r>
              <a:rPr lang="en-US" sz="2400" b="0" dirty="0">
                <a:solidFill>
                  <a:schemeClr val="tx2"/>
                </a:solidFill>
              </a:rPr>
              <a:t>deposited</a:t>
            </a:r>
            <a:r>
              <a:rPr lang="en-US" sz="2400" b="0" dirty="0"/>
              <a:t> in the </a:t>
            </a:r>
            <a:r>
              <a:rPr lang="en-US" sz="2400" b="0" dirty="0">
                <a:solidFill>
                  <a:schemeClr val="tx2"/>
                </a:solidFill>
              </a:rPr>
              <a:t>dust surface</a:t>
            </a:r>
          </a:p>
          <a:p>
            <a:pPr algn="ctr">
              <a:buNone/>
            </a:pPr>
            <a:endParaRPr lang="en-US" sz="800" b="0" dirty="0"/>
          </a:p>
          <a:p>
            <a:pPr algn="ctr">
              <a:buNone/>
            </a:pPr>
            <a:endParaRPr lang="en-US" sz="800" b="0" dirty="0">
              <a:solidFill>
                <a:schemeClr val="tx2"/>
              </a:solidFill>
            </a:endParaRPr>
          </a:p>
          <a:p>
            <a:pPr algn="ctr">
              <a:buNone/>
            </a:pPr>
            <a:r>
              <a:rPr lang="en-US" sz="2400" b="0" dirty="0">
                <a:solidFill>
                  <a:schemeClr val="tx2"/>
                </a:solidFill>
              </a:rPr>
              <a:t>EM confinement</a:t>
            </a:r>
            <a:r>
              <a:rPr lang="en-US" sz="2400" b="0" dirty="0"/>
              <a:t> occurs as </a:t>
            </a:r>
            <a:r>
              <a:rPr lang="en-US" sz="2400" b="0" dirty="0">
                <a:solidFill>
                  <a:schemeClr val="tx2"/>
                </a:solidFill>
              </a:rPr>
              <a:t>QM </a:t>
            </a:r>
            <a:r>
              <a:rPr lang="en-US" sz="2400" b="0" dirty="0" smtClean="0"/>
              <a:t>precludes </a:t>
            </a:r>
            <a:r>
              <a:rPr lang="en-US" sz="2400" b="0" dirty="0">
                <a:solidFill>
                  <a:schemeClr val="tx2"/>
                </a:solidFill>
              </a:rPr>
              <a:t>a </a:t>
            </a:r>
            <a:r>
              <a:rPr lang="en-US" sz="2400" b="0" dirty="0" smtClean="0">
                <a:solidFill>
                  <a:schemeClr val="tx2"/>
                </a:solidFill>
              </a:rPr>
              <a:t>temperature </a:t>
            </a:r>
            <a:r>
              <a:rPr lang="en-US" sz="2400" b="0" dirty="0" smtClean="0"/>
              <a:t>increase </a:t>
            </a:r>
            <a:r>
              <a:rPr lang="en-US" sz="2400" b="0" dirty="0"/>
              <a:t>to relieve the </a:t>
            </a:r>
            <a:r>
              <a:rPr lang="en-US" sz="2400" b="0" dirty="0">
                <a:solidFill>
                  <a:schemeClr val="tx2"/>
                </a:solidFill>
              </a:rPr>
              <a:t>surface heat</a:t>
            </a:r>
            <a:r>
              <a:rPr lang="en-US" sz="2400" b="0" dirty="0"/>
              <a:t> by </a:t>
            </a:r>
            <a:r>
              <a:rPr lang="en-US" sz="2400" b="0" dirty="0">
                <a:solidFill>
                  <a:schemeClr val="tx2"/>
                </a:solidFill>
              </a:rPr>
              <a:t>thermal</a:t>
            </a:r>
            <a:r>
              <a:rPr lang="en-US" sz="2400" b="0" dirty="0"/>
              <a:t> expansion.</a:t>
            </a:r>
          </a:p>
          <a:p>
            <a:pPr algn="ctr">
              <a:buNone/>
            </a:pPr>
            <a:endParaRPr lang="en-US" sz="800" b="0" dirty="0"/>
          </a:p>
        </p:txBody>
      </p:sp>
    </p:spTree>
    <p:extLst>
      <p:ext uri="{BB962C8B-B14F-4D97-AF65-F5344CB8AC3E}">
        <p14:creationId xmlns:p14="http://schemas.microsoft.com/office/powerpoint/2010/main" val="4161290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2833" y="0"/>
            <a:ext cx="7772400" cy="1143000"/>
          </a:xfrm>
        </p:spPr>
        <p:txBody>
          <a:bodyPr/>
          <a:lstStyle/>
          <a:p>
            <a:r>
              <a:rPr lang="en-US" dirty="0"/>
              <a:t>Simple QED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63291" y="6446003"/>
            <a:ext cx="8458200" cy="381000"/>
          </a:xfrm>
        </p:spPr>
        <p:txBody>
          <a:bodyPr/>
          <a:lstStyle/>
          <a:p>
            <a:pPr algn="ctr">
              <a:defRPr/>
            </a:pPr>
            <a:r>
              <a:rPr lang="en-US" altLang="zh-TW" b="0" smtClean="0"/>
              <a:t>Cosmology on Small Scales 2018 – Prague, September 26-29, 2018</a:t>
            </a:r>
            <a:endParaRPr lang="en-US" altLang="zh-TW" b="0" dirty="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8472488" y="5951538"/>
            <a:ext cx="6715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dirty="0">
                <a:ea typeface="新細明體" charset="-120"/>
              </a:rPr>
              <a:t>12</a:t>
            </a:r>
          </a:p>
        </p:txBody>
      </p:sp>
      <p:sp>
        <p:nvSpPr>
          <p:cNvPr id="6" name="Rectangle 5"/>
          <p:cNvSpPr/>
          <p:nvPr/>
        </p:nvSpPr>
        <p:spPr>
          <a:xfrm>
            <a:off x="413511" y="1143000"/>
            <a:ext cx="835104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2400" b="0" dirty="0"/>
              <a:t>The </a:t>
            </a:r>
            <a:r>
              <a:rPr lang="en-US" sz="2400" b="0" dirty="0">
                <a:solidFill>
                  <a:schemeClr val="tx2"/>
                </a:solidFill>
              </a:rPr>
              <a:t>QED</a:t>
            </a:r>
            <a:r>
              <a:rPr lang="en-US" sz="2400" b="0" dirty="0"/>
              <a:t> of light-matter interaction is usually thought to proceed by the complex </a:t>
            </a:r>
            <a:r>
              <a:rPr lang="en-US" sz="2400" b="0" dirty="0">
                <a:solidFill>
                  <a:schemeClr val="tx2"/>
                </a:solidFill>
              </a:rPr>
              <a:t>relativistic theory </a:t>
            </a:r>
            <a:r>
              <a:rPr lang="en-US" sz="2400" b="0" dirty="0"/>
              <a:t>based on      </a:t>
            </a:r>
            <a:r>
              <a:rPr lang="en-US" sz="2400" b="0" dirty="0">
                <a:solidFill>
                  <a:schemeClr val="tx2"/>
                </a:solidFill>
              </a:rPr>
              <a:t>virtual photons</a:t>
            </a:r>
            <a:r>
              <a:rPr lang="en-US" sz="2400" b="0" dirty="0"/>
              <a:t> advanced by </a:t>
            </a:r>
            <a:r>
              <a:rPr lang="en-US" sz="2400" b="0" dirty="0">
                <a:solidFill>
                  <a:schemeClr val="tx2"/>
                </a:solidFill>
              </a:rPr>
              <a:t>Feynman</a:t>
            </a:r>
            <a:r>
              <a:rPr lang="en-US" sz="2400" b="0" dirty="0"/>
              <a:t> and others </a:t>
            </a:r>
          </a:p>
          <a:p>
            <a:pPr algn="ctr">
              <a:buNone/>
            </a:pPr>
            <a:endParaRPr lang="en-US" sz="800" b="0" dirty="0">
              <a:solidFill>
                <a:schemeClr val="tx2"/>
              </a:solidFill>
            </a:endParaRPr>
          </a:p>
          <a:p>
            <a:pPr algn="ctr">
              <a:buNone/>
            </a:pPr>
            <a:r>
              <a:rPr lang="en-US" sz="2400" b="0" dirty="0">
                <a:solidFill>
                  <a:schemeClr val="tx2"/>
                </a:solidFill>
              </a:rPr>
              <a:t>Simple QED </a:t>
            </a:r>
            <a:r>
              <a:rPr lang="en-US" sz="2400" b="0" dirty="0"/>
              <a:t>differs:  A </a:t>
            </a:r>
            <a:r>
              <a:rPr lang="en-US" sz="2400" b="0" dirty="0">
                <a:solidFill>
                  <a:schemeClr val="tx2"/>
                </a:solidFill>
              </a:rPr>
              <a:t>real</a:t>
            </a:r>
            <a:r>
              <a:rPr lang="en-US" sz="2400" b="0" dirty="0"/>
              <a:t> photon </a:t>
            </a:r>
            <a:r>
              <a:rPr lang="en-US" sz="2400" b="0" dirty="0">
                <a:solidFill>
                  <a:schemeClr val="tx2"/>
                </a:solidFill>
              </a:rPr>
              <a:t>conserves</a:t>
            </a:r>
            <a:r>
              <a:rPr lang="en-US" sz="2400" b="0" dirty="0"/>
              <a:t> the </a:t>
            </a:r>
            <a:r>
              <a:rPr lang="en-US" sz="2400" b="0" dirty="0" smtClean="0">
                <a:solidFill>
                  <a:schemeClr val="tx2"/>
                </a:solidFill>
              </a:rPr>
              <a:t>heat    </a:t>
            </a:r>
            <a:r>
              <a:rPr lang="en-US" sz="2400" b="0" dirty="0" smtClean="0"/>
              <a:t> </a:t>
            </a:r>
            <a:r>
              <a:rPr lang="en-US" sz="2400" b="0" dirty="0"/>
              <a:t>from </a:t>
            </a:r>
            <a:r>
              <a:rPr lang="en-US" sz="2400" b="0" dirty="0">
                <a:solidFill>
                  <a:schemeClr val="tx2"/>
                </a:solidFill>
              </a:rPr>
              <a:t>absorbed </a:t>
            </a:r>
            <a:r>
              <a:rPr lang="en-US" sz="2400" b="0" dirty="0" smtClean="0">
                <a:solidFill>
                  <a:schemeClr val="tx2"/>
                </a:solidFill>
              </a:rPr>
              <a:t>galaxy photons</a:t>
            </a:r>
            <a:r>
              <a:rPr lang="en-US" sz="2400" b="0" dirty="0" smtClean="0"/>
              <a:t>.</a:t>
            </a:r>
          </a:p>
          <a:p>
            <a:pPr algn="ctr">
              <a:buNone/>
            </a:pPr>
            <a:endParaRPr lang="en-US" sz="800" b="0" dirty="0" smtClean="0"/>
          </a:p>
          <a:p>
            <a:pPr algn="ctr">
              <a:buNone/>
            </a:pPr>
            <a:r>
              <a:rPr lang="en-US" sz="2400" b="0" dirty="0">
                <a:solidFill>
                  <a:schemeClr val="tx2"/>
                </a:solidFill>
              </a:rPr>
              <a:t>In simple QED, photons are real </a:t>
            </a:r>
            <a:r>
              <a:rPr lang="en-US" sz="2400" b="0" dirty="0" smtClean="0">
                <a:solidFill>
                  <a:schemeClr val="tx2"/>
                </a:solidFill>
              </a:rPr>
              <a:t>!</a:t>
            </a:r>
            <a:endParaRPr lang="en-US" sz="2400" b="0" dirty="0">
              <a:solidFill>
                <a:schemeClr val="tx2"/>
              </a:solidFill>
            </a:endParaRPr>
          </a:p>
          <a:p>
            <a:pPr algn="ctr">
              <a:buNone/>
            </a:pPr>
            <a:endParaRPr lang="en-US" sz="800" b="0" dirty="0"/>
          </a:p>
          <a:p>
            <a:pPr algn="ctr">
              <a:buNone/>
            </a:pPr>
            <a:r>
              <a:rPr lang="en-US" sz="2400" b="0" dirty="0"/>
              <a:t>Briefly </a:t>
            </a:r>
            <a:r>
              <a:rPr lang="en-US" sz="2400" b="0" dirty="0" smtClean="0"/>
              <a:t>stated:</a:t>
            </a:r>
            <a:endParaRPr lang="en-US" sz="800" b="0" dirty="0"/>
          </a:p>
          <a:p>
            <a:pPr algn="ctr">
              <a:buNone/>
            </a:pPr>
            <a:r>
              <a:rPr lang="en-US" sz="2000" b="0" dirty="0"/>
              <a:t>Under the</a:t>
            </a:r>
            <a:r>
              <a:rPr lang="en-US" sz="2000" b="0" dirty="0">
                <a:solidFill>
                  <a:schemeClr val="tx2"/>
                </a:solidFill>
              </a:rPr>
              <a:t> QM restriction </a:t>
            </a:r>
            <a:r>
              <a:rPr lang="en-US" sz="2000" b="0" dirty="0"/>
              <a:t>that the</a:t>
            </a:r>
            <a:r>
              <a:rPr lang="en-US" sz="2000" b="0" dirty="0">
                <a:solidFill>
                  <a:schemeClr val="tx2"/>
                </a:solidFill>
              </a:rPr>
              <a:t> heat capacity o</a:t>
            </a:r>
            <a:r>
              <a:rPr lang="en-US" sz="2000" b="0" dirty="0"/>
              <a:t>f the atom vanishes, the heat of</a:t>
            </a:r>
            <a:r>
              <a:rPr lang="en-US" sz="2000" b="0" dirty="0">
                <a:solidFill>
                  <a:schemeClr val="tx2"/>
                </a:solidFill>
              </a:rPr>
              <a:t> galaxy photon </a:t>
            </a:r>
            <a:r>
              <a:rPr lang="en-US" sz="2000" b="0" dirty="0"/>
              <a:t>absorbed in  the dust</a:t>
            </a:r>
            <a:r>
              <a:rPr lang="en-US" sz="2000" b="0" dirty="0">
                <a:solidFill>
                  <a:schemeClr val="tx2"/>
                </a:solidFill>
              </a:rPr>
              <a:t> surface </a:t>
            </a:r>
            <a:r>
              <a:rPr lang="en-US" sz="2000" b="0" dirty="0"/>
              <a:t>creates standing</a:t>
            </a:r>
            <a:r>
              <a:rPr lang="en-US" sz="2000" b="0" dirty="0">
                <a:solidFill>
                  <a:schemeClr val="tx2"/>
                </a:solidFill>
              </a:rPr>
              <a:t> EM radiation </a:t>
            </a:r>
            <a:r>
              <a:rPr lang="en-US" sz="2000" b="0" dirty="0"/>
              <a:t>inside the dust having</a:t>
            </a:r>
            <a:r>
              <a:rPr lang="en-US" sz="2000" b="0" dirty="0">
                <a:solidFill>
                  <a:schemeClr val="tx2"/>
                </a:solidFill>
              </a:rPr>
              <a:t>  half wavelength </a:t>
            </a:r>
            <a:r>
              <a:rPr lang="en-US" sz="2000" b="0" dirty="0">
                <a:solidFill>
                  <a:schemeClr val="tx2"/>
                </a:solidFill>
                <a:sym typeface="Symbol"/>
              </a:rPr>
              <a:t></a:t>
            </a:r>
            <a:r>
              <a:rPr lang="en-US" sz="2000" b="0" dirty="0">
                <a:solidFill>
                  <a:schemeClr val="tx2"/>
                </a:solidFill>
              </a:rPr>
              <a:t>/2 = </a:t>
            </a:r>
            <a:r>
              <a:rPr lang="en-US" sz="2000" b="0" dirty="0" smtClean="0">
                <a:solidFill>
                  <a:schemeClr val="tx2"/>
                </a:solidFill>
              </a:rPr>
              <a:t>d</a:t>
            </a:r>
            <a:endParaRPr lang="en-US" sz="2000" b="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97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844" y="381000"/>
            <a:ext cx="7772400" cy="1143000"/>
          </a:xfrm>
        </p:spPr>
        <p:txBody>
          <a:bodyPr/>
          <a:lstStyle/>
          <a:p>
            <a:r>
              <a:rPr lang="en-US" dirty="0"/>
              <a:t>Simple QED(Cont’d)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0283" y="6382149"/>
            <a:ext cx="8134027" cy="476706"/>
          </a:xfrm>
        </p:spPr>
        <p:txBody>
          <a:bodyPr/>
          <a:lstStyle/>
          <a:p>
            <a:pPr algn="ctr">
              <a:defRPr/>
            </a:pPr>
            <a:r>
              <a:rPr lang="en-US" altLang="zh-TW" b="0" smtClean="0"/>
              <a:t>Cosmology on Small Scales 2018 – Prague, September 26-29, 2018</a:t>
            </a:r>
            <a:endParaRPr lang="en-US" altLang="zh-TW" b="0" dirty="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8441410" y="6019800"/>
            <a:ext cx="685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dirty="0">
                <a:ea typeface="新細明體" charset="-120"/>
              </a:rPr>
              <a:t>13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624452" y="1756453"/>
                <a:ext cx="8022310" cy="41531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buNone/>
                </a:pPr>
                <a:r>
                  <a:rPr lang="en-US" sz="2400" b="0" dirty="0"/>
                  <a:t>The </a:t>
                </a:r>
                <a:r>
                  <a:rPr lang="en-US" sz="2400" b="0" dirty="0">
                    <a:solidFill>
                      <a:schemeClr val="tx2"/>
                    </a:solidFill>
                  </a:rPr>
                  <a:t>Planck energy E </a:t>
                </a:r>
                <a:r>
                  <a:rPr lang="en-US" sz="2400" b="0" dirty="0"/>
                  <a:t>of the standing </a:t>
                </a:r>
                <a:r>
                  <a:rPr lang="en-US" sz="2400" b="0" dirty="0">
                    <a:solidFill>
                      <a:schemeClr val="tx2"/>
                    </a:solidFill>
                  </a:rPr>
                  <a:t>EM radiation</a:t>
                </a:r>
                <a:r>
                  <a:rPr lang="en-US" sz="2400" b="0" dirty="0"/>
                  <a:t> is,</a:t>
                </a:r>
              </a:p>
              <a:p>
                <a:pPr algn="ctr">
                  <a:buNone/>
                </a:pPr>
                <a:endParaRPr lang="en-US" sz="800" b="0" dirty="0"/>
              </a:p>
              <a:p>
                <a:pPr algn="ctr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>
                        <a:latin typeface="Cambria Math"/>
                      </a:rPr>
                      <m:t>E</m:t>
                    </m:r>
                    <m:r>
                      <a:rPr lang="en-US" sz="2400" b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b="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400" b="0">
                            <a:latin typeface="Cambria Math"/>
                          </a:rPr>
                          <m:t>h</m:t>
                        </m:r>
                        <m:d>
                          <m:dPr>
                            <m:ctrlPr>
                              <a:rPr lang="en-US" sz="2400" b="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/>
                              </a:rPr>
                              <m:t>c</m:t>
                            </m:r>
                            <m:r>
                              <a:rPr lang="en-US" sz="2400" b="0" i="0" smtClean="0">
                                <a:latin typeface="Cambria Math"/>
                              </a:rPr>
                              <m:t>/</m:t>
                            </m:r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/>
                              </a:rPr>
                              <m:t>n</m:t>
                            </m:r>
                          </m:e>
                        </m:d>
                      </m:num>
                      <m:den>
                        <m:r>
                          <a:rPr lang="en-US" sz="2400" b="0">
                            <a:latin typeface="Cambria Math"/>
                            <a:sym typeface="Symbol"/>
                          </a:rPr>
                          <m:t></m:t>
                        </m:r>
                      </m:den>
                    </m:f>
                    <m:r>
                      <a:rPr lang="en-US" sz="2400" b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b="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400" b="0">
                            <a:latin typeface="Cambria Math"/>
                          </a:rPr>
                          <m:t>hc</m:t>
                        </m:r>
                      </m:num>
                      <m:den>
                        <m:r>
                          <a:rPr lang="en-US" sz="2400" b="0">
                            <a:latin typeface="Cambria Math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n-US" sz="2400" b="0">
                            <a:latin typeface="Cambria Math"/>
                          </a:rPr>
                          <m:t>nd</m:t>
                        </m:r>
                      </m:den>
                    </m:f>
                    <m:r>
                      <a:rPr lang="en-US" sz="2400" b="0" i="1">
                        <a:latin typeface="Cambria Math"/>
                      </a:rPr>
                      <m:t>     </m:t>
                    </m:r>
                  </m:oMath>
                </a14:m>
                <a:r>
                  <a:rPr lang="en-US" sz="2400" b="0" dirty="0"/>
                  <a:t>  </a:t>
                </a:r>
              </a:p>
              <a:p>
                <a:pPr algn="ctr">
                  <a:buNone/>
                </a:pPr>
                <a:endParaRPr lang="en-US" sz="800" b="0" dirty="0"/>
              </a:p>
              <a:p>
                <a:pPr algn="ctr">
                  <a:buNone/>
                </a:pPr>
                <a:r>
                  <a:rPr lang="en-US" sz="2400" b="0" dirty="0"/>
                  <a:t>where, the </a:t>
                </a:r>
                <a:r>
                  <a:rPr lang="en-US" sz="2400" b="0" dirty="0">
                    <a:solidFill>
                      <a:schemeClr val="tx2"/>
                    </a:solidFill>
                  </a:rPr>
                  <a:t>velocity of light c </a:t>
                </a:r>
                <a:r>
                  <a:rPr lang="en-US" sz="2400" b="0" dirty="0"/>
                  <a:t>is corrected for the slower speed in the solid state by the </a:t>
                </a:r>
                <a:r>
                  <a:rPr lang="en-US" sz="2400" b="0" dirty="0">
                    <a:solidFill>
                      <a:schemeClr val="tx2"/>
                    </a:solidFill>
                  </a:rPr>
                  <a:t>refractive index n </a:t>
                </a:r>
                <a:r>
                  <a:rPr lang="en-US" sz="2400" b="0" dirty="0"/>
                  <a:t>of dust</a:t>
                </a:r>
                <a:endParaRPr lang="en-US" sz="2400" b="0" dirty="0">
                  <a:solidFill>
                    <a:schemeClr val="tx2"/>
                  </a:solidFill>
                </a:endParaRPr>
              </a:p>
              <a:p>
                <a:pPr algn="ctr">
                  <a:buNone/>
                </a:pPr>
                <a:endParaRPr lang="en-US" sz="800" b="0" dirty="0"/>
              </a:p>
              <a:p>
                <a:pPr algn="ctr">
                  <a:buNone/>
                </a:pPr>
                <a:r>
                  <a:rPr lang="en-US" sz="2400" b="0" dirty="0"/>
                  <a:t>Once the </a:t>
                </a:r>
                <a:r>
                  <a:rPr lang="en-US" sz="2400" b="0" dirty="0">
                    <a:solidFill>
                      <a:schemeClr val="tx2"/>
                    </a:solidFill>
                  </a:rPr>
                  <a:t>EM confinement is depleted </a:t>
                </a:r>
                <a:r>
                  <a:rPr lang="en-US" sz="2400" b="0" dirty="0"/>
                  <a:t>in creating the </a:t>
                </a:r>
                <a:r>
                  <a:rPr lang="en-US" sz="2400" b="0" dirty="0">
                    <a:solidFill>
                      <a:schemeClr val="tx2"/>
                    </a:solidFill>
                  </a:rPr>
                  <a:t>standing wave photon</a:t>
                </a:r>
                <a:r>
                  <a:rPr lang="en-US" sz="2400" b="0" dirty="0"/>
                  <a:t>, the </a:t>
                </a:r>
                <a:r>
                  <a:rPr lang="en-US" sz="2400" b="0" dirty="0">
                    <a:solidFill>
                      <a:schemeClr val="tx2"/>
                    </a:solidFill>
                  </a:rPr>
                  <a:t>EM confinement vanishes</a:t>
                </a:r>
              </a:p>
              <a:p>
                <a:pPr algn="ctr">
                  <a:buNone/>
                </a:pPr>
                <a:endParaRPr lang="en-US" sz="800" b="0" dirty="0"/>
              </a:p>
              <a:p>
                <a:pPr algn="ctr">
                  <a:buNone/>
                </a:pPr>
                <a:r>
                  <a:rPr lang="en-US" sz="2400" b="0" dirty="0"/>
                  <a:t> The </a:t>
                </a:r>
                <a:r>
                  <a:rPr lang="en-US" sz="2400" b="0" dirty="0">
                    <a:solidFill>
                      <a:schemeClr val="tx2"/>
                    </a:solidFill>
                  </a:rPr>
                  <a:t>standing wave photon </a:t>
                </a:r>
                <a:r>
                  <a:rPr lang="en-US" sz="2400" b="0" dirty="0"/>
                  <a:t>then escapes the dust as a </a:t>
                </a:r>
                <a:r>
                  <a:rPr lang="en-US" sz="2400" b="0" dirty="0">
                    <a:solidFill>
                      <a:schemeClr val="tx2"/>
                    </a:solidFill>
                  </a:rPr>
                  <a:t> redshifted photon with wavelength 2nd</a:t>
                </a:r>
                <a:endParaRPr lang="en-US" sz="2400" b="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452" y="1756453"/>
                <a:ext cx="8022310" cy="4153125"/>
              </a:xfrm>
              <a:prstGeom prst="rect">
                <a:avLst/>
              </a:prstGeom>
              <a:blipFill rotWithShape="1">
                <a:blip r:embed="rId2"/>
                <a:stretch>
                  <a:fillRect t="-1028" b="-24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65203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751" y="381000"/>
            <a:ext cx="7772400" cy="1143000"/>
          </a:xfrm>
        </p:spPr>
        <p:txBody>
          <a:bodyPr/>
          <a:lstStyle/>
          <a:p>
            <a:r>
              <a:rPr lang="en-US" dirty="0"/>
              <a:t>Valid Redshift?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88586" y="6400800"/>
            <a:ext cx="8194729" cy="381000"/>
          </a:xfrm>
        </p:spPr>
        <p:txBody>
          <a:bodyPr/>
          <a:lstStyle/>
          <a:p>
            <a:pPr algn="ctr">
              <a:defRPr/>
            </a:pPr>
            <a:r>
              <a:rPr lang="en-US" altLang="zh-TW" b="0" dirty="0" smtClean="0"/>
              <a:t>Cosmology on Small Scales 2018 – Prague, September 26-29, 2018</a:t>
            </a:r>
            <a:endParaRPr lang="en-US" altLang="zh-TW" b="0" dirty="0"/>
          </a:p>
        </p:txBody>
      </p:sp>
      <p:sp>
        <p:nvSpPr>
          <p:cNvPr id="5" name="Text Box 82"/>
          <p:cNvSpPr txBox="1"/>
          <p:nvPr/>
        </p:nvSpPr>
        <p:spPr>
          <a:xfrm>
            <a:off x="3009252" y="2285999"/>
            <a:ext cx="2953398" cy="1021853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dirty="0">
                <a:solidFill>
                  <a:schemeClr val="tx1"/>
                </a:solidFill>
                <a:effectLst/>
                <a:latin typeface="+mn-lt"/>
                <a:ea typeface="PMingLiU"/>
              </a:rPr>
              <a:t>Ly-</a:t>
            </a:r>
            <a:r>
              <a:rPr lang="en-US" sz="1600" b="0" dirty="0">
                <a:solidFill>
                  <a:schemeClr val="tx1"/>
                </a:solidFill>
                <a:effectLst/>
                <a:latin typeface="+mn-lt"/>
                <a:ea typeface="PMingLiU"/>
                <a:sym typeface="Symbol"/>
              </a:rPr>
              <a:t> 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dirty="0">
                <a:solidFill>
                  <a:schemeClr val="tx1"/>
                </a:solidFill>
                <a:effectLst/>
                <a:latin typeface="+mn-lt"/>
                <a:ea typeface="PMingLiU"/>
                <a:sym typeface="Symbol"/>
              </a:rPr>
              <a:t></a:t>
            </a:r>
            <a:r>
              <a:rPr lang="en-US" sz="1600" b="0" dirty="0">
                <a:solidFill>
                  <a:schemeClr val="tx1"/>
                </a:solidFill>
                <a:effectLst/>
                <a:latin typeface="+mn-lt"/>
                <a:ea typeface="PMingLiU"/>
              </a:rPr>
              <a:t> = 0.1217 micron</a:t>
            </a:r>
            <a:endParaRPr lang="en-US" sz="1600" b="0" dirty="0">
              <a:solidFill>
                <a:schemeClr val="tx1"/>
              </a:solidFill>
              <a:effectLst/>
              <a:latin typeface="+mn-lt"/>
              <a:ea typeface="MS Mincho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1600" b="0" dirty="0">
              <a:solidFill>
                <a:schemeClr val="tx1"/>
              </a:solidFill>
              <a:effectLst/>
              <a:latin typeface="+mn-lt"/>
              <a:ea typeface="MS Mincho"/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5949141"/>
              </p:ext>
            </p:extLst>
          </p:nvPr>
        </p:nvGraphicFramePr>
        <p:xfrm>
          <a:off x="1676400" y="1311932"/>
          <a:ext cx="6324600" cy="3794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68969" y="3603096"/>
            <a:ext cx="2247900" cy="115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600" b="0" dirty="0"/>
              <a:t>H-</a:t>
            </a:r>
            <a:r>
              <a:rPr lang="en-US" sz="1600" b="0" dirty="0">
                <a:sym typeface="Symbol"/>
              </a:rPr>
              <a:t></a:t>
            </a:r>
          </a:p>
          <a:p>
            <a:pPr algn="ctr">
              <a:buNone/>
            </a:pPr>
            <a:r>
              <a:rPr lang="en-US" sz="1600" b="0" dirty="0">
                <a:ea typeface="PMingLiU"/>
                <a:sym typeface="Symbol"/>
              </a:rPr>
              <a:t></a:t>
            </a:r>
            <a:r>
              <a:rPr lang="en-US" sz="1600" b="0" dirty="0">
                <a:ea typeface="PMingLiU"/>
              </a:rPr>
              <a:t> = 0.656 micron</a:t>
            </a:r>
            <a:endParaRPr lang="en-US" sz="1600" b="0" dirty="0">
              <a:ea typeface="MS Mincho"/>
            </a:endParaRPr>
          </a:p>
          <a:p>
            <a:pPr>
              <a:buNone/>
            </a:pPr>
            <a:r>
              <a:rPr lang="en-US" b="0" dirty="0">
                <a:sym typeface="Symbol"/>
              </a:rPr>
              <a:t> </a:t>
            </a:r>
            <a:endParaRPr lang="en-US" b="0" dirty="0"/>
          </a:p>
        </p:txBody>
      </p:sp>
      <p:cxnSp>
        <p:nvCxnSpPr>
          <p:cNvPr id="8" name="Straight Connector 7"/>
          <p:cNvCxnSpPr/>
          <p:nvPr/>
        </p:nvCxnSpPr>
        <p:spPr bwMode="auto">
          <a:xfrm flipV="1">
            <a:off x="5057775" y="4178638"/>
            <a:ext cx="1809750" cy="17417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1450936" y="5058078"/>
                <a:ext cx="7159396" cy="4283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tx2"/>
                        </a:solidFill>
                        <a:latin typeface="Cambria Math"/>
                      </a:rPr>
                      <m:t>Propose</m:t>
                    </m:r>
                    <m:r>
                      <a:rPr lang="en-US" sz="2000" b="0" i="0" smtClean="0">
                        <a:solidFill>
                          <a:schemeClr val="tx2"/>
                        </a:solidFill>
                        <a:latin typeface="Cambria Math"/>
                      </a:rPr>
                      <m:t> :</m:t>
                    </m:r>
                    <m:r>
                      <m:rPr>
                        <m:nor/>
                      </m:rPr>
                      <a:rPr lang="en-US" sz="2000" b="0" dirty="0">
                        <a:solidFill>
                          <a:srgbClr val="FFFF00"/>
                        </a:solidFill>
                      </a:rPr>
                      <m:t>If</m:t>
                    </m:r>
                    <m:r>
                      <a:rPr lang="en-US" sz="2000" b="0" i="0" dirty="0" smtClean="0">
                        <a:solidFill>
                          <a:srgbClr val="FFFF00"/>
                        </a:solidFill>
                        <a:latin typeface="Cambria Math"/>
                      </a:rPr>
                      <m:t>  </m:t>
                    </m:r>
                    <m:r>
                      <m:rPr>
                        <m:sty m:val="p"/>
                      </m:rPr>
                      <a:rPr lang="en-US" sz="2000" b="0">
                        <a:solidFill>
                          <a:schemeClr val="tx2"/>
                        </a:solidFill>
                        <a:latin typeface="Cambria Math"/>
                      </a:rPr>
                      <m:t>Z</m:t>
                    </m:r>
                    <m:sSub>
                      <m:sSubPr>
                        <m:ctrlPr>
                          <a:rPr lang="en-US" sz="2000" b="0" i="1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 b="0">
                            <a:solidFill>
                              <a:schemeClr val="tx2"/>
                            </a:solidFill>
                            <a:latin typeface="Cambria Math"/>
                          </a:rPr>
                          <m:t>L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 b="0">
                            <a:solidFill>
                              <a:schemeClr val="tx2"/>
                            </a:solidFill>
                            <a:latin typeface="Cambria Math"/>
                          </a:rPr>
                          <m:t>y</m:t>
                        </m:r>
                        <m:r>
                          <a:rPr lang="en-US" sz="2000" b="0">
                            <a:solidFill>
                              <a:schemeClr val="tx2"/>
                            </a:solidFill>
                            <a:latin typeface="Cambria Math"/>
                            <a:sym typeface="Symbol"/>
                          </a:rPr>
                          <m:t></m:t>
                        </m:r>
                      </m:sub>
                    </m:sSub>
                    <m:r>
                      <a:rPr lang="en-US" sz="2000" b="0" i="1" smtClean="0">
                        <a:solidFill>
                          <a:schemeClr val="tx2"/>
                        </a:solidFill>
                        <a:latin typeface="Cambria Math"/>
                        <a:sym typeface="Symbol"/>
                      </a:rPr>
                      <m:t>=</m:t>
                    </m:r>
                    <m:r>
                      <m:rPr>
                        <m:sty m:val="p"/>
                      </m:rPr>
                      <a:rPr lang="en-US" sz="2000" b="0">
                        <a:solidFill>
                          <a:schemeClr val="tx2"/>
                        </a:solidFill>
                        <a:latin typeface="Cambria Math"/>
                      </a:rPr>
                      <m:t>Z</m:t>
                    </m:r>
                    <m:sSub>
                      <m:sSubPr>
                        <m:ctrlPr>
                          <a:rPr lang="en-US" sz="2000" b="0" i="1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 b="0">
                            <a:solidFill>
                              <a:schemeClr val="tx2"/>
                            </a:solidFill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en-US" sz="2000" b="0">
                            <a:solidFill>
                              <a:schemeClr val="tx2"/>
                            </a:solidFill>
                            <a:latin typeface="Cambria Math"/>
                            <a:sym typeface="Symbol"/>
                          </a:rPr>
                          <m:t></m:t>
                        </m:r>
                      </m:sub>
                    </m:sSub>
                  </m:oMath>
                </a14:m>
                <a:r>
                  <a:rPr lang="en-US" sz="2000" b="0" dirty="0">
                    <a:solidFill>
                      <a:schemeClr val="tx2"/>
                    </a:solidFill>
                  </a:rPr>
                  <a:t> </a:t>
                </a:r>
                <a:r>
                  <a:rPr lang="en-US" sz="2000" b="0" dirty="0" smtClean="0">
                    <a:solidFill>
                      <a:schemeClr val="tx2"/>
                    </a:solidFill>
                    <a:sym typeface="Symbol"/>
                  </a:rPr>
                  <a:t> </a:t>
                </a:r>
                <a:r>
                  <a:rPr lang="en-US" sz="2000" b="0" dirty="0" smtClean="0">
                    <a:solidFill>
                      <a:schemeClr val="tx2"/>
                    </a:solidFill>
                  </a:rPr>
                  <a:t>No </a:t>
                </a:r>
                <a:r>
                  <a:rPr lang="en-US" sz="2000" b="0" dirty="0">
                    <a:solidFill>
                      <a:schemeClr val="tx2"/>
                    </a:solidFill>
                  </a:rPr>
                  <a:t>cosmic dust </a:t>
                </a:r>
                <a:r>
                  <a:rPr lang="en-US" sz="2000" b="0" dirty="0" smtClean="0">
                    <a:solidFill>
                      <a:schemeClr val="tx2"/>
                    </a:solidFill>
                    <a:sym typeface="Symbol"/>
                  </a:rPr>
                  <a:t></a:t>
                </a:r>
                <a:r>
                  <a:rPr lang="en-US" sz="2000" b="0" dirty="0" smtClean="0">
                    <a:solidFill>
                      <a:schemeClr val="tx2"/>
                    </a:solidFill>
                  </a:rPr>
                  <a:t> </a:t>
                </a:r>
                <a:r>
                  <a:rPr lang="en-US" sz="2000" b="0" dirty="0">
                    <a:solidFill>
                      <a:schemeClr val="tx2"/>
                    </a:solidFill>
                  </a:rPr>
                  <a:t>valid </a:t>
                </a:r>
                <a:r>
                  <a:rPr lang="en-US" sz="2000" b="0" dirty="0"/>
                  <a:t>redshift</a:t>
                </a:r>
                <a:r>
                  <a:rPr lang="en-US" sz="2000" dirty="0"/>
                  <a:t> </a:t>
                </a:r>
                <a:r>
                  <a:rPr lang="en-US" sz="2000" b="0" dirty="0" smtClean="0">
                    <a:solidFill>
                      <a:schemeClr val="tx2"/>
                    </a:solidFill>
                  </a:rPr>
                  <a:t> </a:t>
                </a:r>
                <a:endParaRPr lang="en-US" sz="2000" b="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0936" y="5058078"/>
                <a:ext cx="7159396" cy="428322"/>
              </a:xfrm>
              <a:prstGeom prst="rect">
                <a:avLst/>
              </a:prstGeom>
              <a:blipFill rotWithShape="1">
                <a:blip r:embed="rId3"/>
                <a:stretch>
                  <a:fillRect l="-256" t="-8571" b="-1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8441410" y="6019800"/>
            <a:ext cx="685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dirty="0">
                <a:ea typeface="新細明體" charset="-120"/>
              </a:rPr>
              <a:t>14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057399" y="5451011"/>
            <a:ext cx="5347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800" b="0" dirty="0" smtClean="0"/>
              <a:t>Problem: </a:t>
            </a:r>
            <a:r>
              <a:rPr lang="en-US" sz="1800" b="0" dirty="0"/>
              <a:t>Z is </a:t>
            </a:r>
            <a:r>
              <a:rPr lang="en-US" sz="1800" b="0" dirty="0">
                <a:solidFill>
                  <a:schemeClr val="tx2"/>
                </a:solidFill>
              </a:rPr>
              <a:t>usually</a:t>
            </a:r>
            <a:r>
              <a:rPr lang="en-US" sz="1800" b="0" dirty="0"/>
              <a:t> only measured for 1 line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667178" y="5912078"/>
                <a:ext cx="672691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None/>
                </a:pPr>
                <a:r>
                  <a:rPr lang="en-US" sz="1800" b="0" dirty="0" smtClean="0">
                    <a:latin typeface="+mn-lt"/>
                  </a:rPr>
                  <a:t>If </a:t>
                </a:r>
                <a:r>
                  <a:rPr lang="en-US" sz="1800" b="0" dirty="0">
                    <a:latin typeface="+mn-lt"/>
                  </a:rPr>
                  <a:t>&gt; </a:t>
                </a:r>
                <a:r>
                  <a:rPr lang="en-US" sz="1800" b="0" dirty="0" smtClean="0">
                    <a:latin typeface="+mn-lt"/>
                  </a:rPr>
                  <a:t>1 line, compute average Z, but i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1800" b="0" dirty="0">
                        <a:solidFill>
                          <a:srgbClr val="FFFF00"/>
                        </a:solidFill>
                        <a:latin typeface="+mn-lt"/>
                      </a:rPr>
                      <m:t>f</m:t>
                    </m:r>
                    <m:r>
                      <a:rPr lang="en-US" sz="1800" b="0" i="0" dirty="0" smtClean="0">
                        <a:solidFill>
                          <a:srgbClr val="FFFF00"/>
                        </a:solidFill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1800" b="0" i="0" dirty="0" smtClean="0">
                        <a:solidFill>
                          <a:srgbClr val="FFFF00"/>
                        </a:solidFill>
                        <a:latin typeface="Cambria Math"/>
                      </a:rPr>
                      <m:t>not</m:t>
                    </m:r>
                    <m:r>
                      <a:rPr lang="en-US" sz="1800" b="0" i="0" dirty="0" smtClean="0">
                        <a:solidFill>
                          <a:srgbClr val="FFFF00"/>
                        </a:solidFill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1800" b="0" i="0" dirty="0" smtClean="0">
                        <a:solidFill>
                          <a:srgbClr val="FFFF00"/>
                        </a:solidFill>
                        <a:latin typeface="Cambria Math"/>
                      </a:rPr>
                      <m:t>s</m:t>
                    </m:r>
                    <m:r>
                      <m:rPr>
                        <m:nor/>
                      </m:rPr>
                      <a:rPr lang="en-US" sz="1800" b="0" dirty="0" smtClean="0">
                        <a:solidFill>
                          <a:schemeClr val="tx2"/>
                        </a:solidFill>
                        <a:latin typeface="+mn-lt"/>
                      </a:rPr>
                      <m:t>a</m:t>
                    </m:r>
                    <m:r>
                      <m:rPr>
                        <m:sty m:val="p"/>
                      </m:rPr>
                      <a:rPr lang="en-US" sz="1800" b="0" i="0" dirty="0" smtClean="0">
                        <a:solidFill>
                          <a:srgbClr val="FFFF00"/>
                        </a:solidFill>
                        <a:latin typeface="Cambria Math"/>
                      </a:rPr>
                      <m:t>me</m:t>
                    </m:r>
                    <m:r>
                      <a:rPr lang="en-US" sz="1800" b="0" i="0" dirty="0" smtClean="0">
                        <a:solidFill>
                          <a:srgbClr val="FFFF00"/>
                        </a:solidFill>
                        <a:latin typeface="Cambria Math"/>
                      </a:rPr>
                      <m:t>,</m:t>
                    </m:r>
                  </m:oMath>
                </a14:m>
                <a:r>
                  <a:rPr lang="en-US" sz="1800" b="0" dirty="0" smtClean="0">
                    <a:solidFill>
                      <a:schemeClr val="tx2"/>
                    </a:solidFill>
                    <a:latin typeface="+mn-lt"/>
                  </a:rPr>
                  <a:t> </a:t>
                </a:r>
                <a:r>
                  <a:rPr lang="en-US" sz="1800" b="0" dirty="0">
                    <a:latin typeface="+mn-lt"/>
                  </a:rPr>
                  <a:t>redshift  </a:t>
                </a:r>
                <a:r>
                  <a:rPr lang="en-US" sz="1800" b="0" dirty="0">
                    <a:solidFill>
                      <a:schemeClr val="tx2"/>
                    </a:solidFill>
                    <a:latin typeface="+mn-lt"/>
                  </a:rPr>
                  <a:t>invalid</a:t>
                </a:r>
                <a:r>
                  <a:rPr lang="en-US" sz="1800" b="0" dirty="0" smtClean="0">
                    <a:solidFill>
                      <a:schemeClr val="tx2"/>
                    </a:solidFill>
                    <a:latin typeface="+mn-lt"/>
                  </a:rPr>
                  <a:t> </a:t>
                </a:r>
                <a:endParaRPr lang="en-US" sz="1800" b="0" dirty="0">
                  <a:solidFill>
                    <a:schemeClr val="tx2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7178" y="5912078"/>
                <a:ext cx="6726911" cy="369332"/>
              </a:xfrm>
              <a:prstGeom prst="rect">
                <a:avLst/>
              </a:prstGeom>
              <a:blipFill rotWithShape="1">
                <a:blip r:embed="rId4"/>
                <a:stretch>
                  <a:fillRect l="-725" t="-8333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73183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3949812" y="3267903"/>
            <a:ext cx="838200" cy="1429444"/>
            <a:chOff x="2743200" y="3982678"/>
            <a:chExt cx="838200" cy="1429444"/>
          </a:xfrm>
        </p:grpSpPr>
        <p:sp>
          <p:nvSpPr>
            <p:cNvPr id="2" name="Oval 1"/>
            <p:cNvSpPr/>
            <p:nvPr/>
          </p:nvSpPr>
          <p:spPr bwMode="auto">
            <a:xfrm>
              <a:off x="2743200" y="4572000"/>
              <a:ext cx="838200" cy="840122"/>
            </a:xfrm>
            <a:prstGeom prst="ellipse">
              <a:avLst/>
            </a:prstGeom>
            <a:solidFill>
              <a:schemeClr val="tx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43029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39567" y="3982678"/>
              <a:ext cx="506235" cy="493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5" name="Oval 24"/>
          <p:cNvSpPr/>
          <p:nvPr/>
        </p:nvSpPr>
        <p:spPr bwMode="auto">
          <a:xfrm>
            <a:off x="3962400" y="3886200"/>
            <a:ext cx="838200" cy="840122"/>
          </a:xfrm>
          <a:prstGeom prst="ellipse">
            <a:avLst/>
          </a:prstGeom>
          <a:noFill/>
          <a:ln w="762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43010" name="Title 1"/>
          <p:cNvSpPr>
            <a:spLocks noGrp="1"/>
          </p:cNvSpPr>
          <p:nvPr>
            <p:ph type="ctrTitle"/>
          </p:nvPr>
        </p:nvSpPr>
        <p:spPr>
          <a:xfrm>
            <a:off x="685800" y="-228600"/>
            <a:ext cx="7772400" cy="1470025"/>
          </a:xfrm>
        </p:spPr>
        <p:txBody>
          <a:bodyPr/>
          <a:lstStyle/>
          <a:p>
            <a:r>
              <a:rPr lang="en-US" altLang="zh-HK" dirty="0">
                <a:ea typeface="新細明體" charset="-120"/>
              </a:rPr>
              <a:t>Simple QED </a:t>
            </a:r>
            <a:endParaRPr lang="zh-HK" altLang="en-US" dirty="0">
              <a:ea typeface="新細明體" charset="-12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="" xmlns:a16="http://schemas.microsoft.com/office/drawing/2014/main" id="{1D1AC0DA-1AE6-4B1C-969E-F7BDA88EB3F7}"/>
              </a:ext>
            </a:extLst>
          </p:cNvPr>
          <p:cNvGrpSpPr/>
          <p:nvPr/>
        </p:nvGrpSpPr>
        <p:grpSpPr>
          <a:xfrm>
            <a:off x="5001534" y="3456997"/>
            <a:ext cx="2506531" cy="779980"/>
            <a:chOff x="5001534" y="3456997"/>
            <a:chExt cx="2506531" cy="779980"/>
          </a:xfrm>
        </p:grpSpPr>
        <p:grpSp>
          <p:nvGrpSpPr>
            <p:cNvPr id="43022" name="Group 10"/>
            <p:cNvGrpSpPr>
              <a:grpSpLocks/>
            </p:cNvGrpSpPr>
            <p:nvPr/>
          </p:nvGrpSpPr>
          <p:grpSpPr bwMode="auto">
            <a:xfrm rot="2931793">
              <a:off x="5150007" y="3594447"/>
              <a:ext cx="494057" cy="791004"/>
              <a:chOff x="5424661" y="4530826"/>
              <a:chExt cx="535154" cy="882897"/>
            </a:xfrm>
          </p:grpSpPr>
          <p:sp>
            <p:nvSpPr>
              <p:cNvPr id="13" name="Freeform 12"/>
              <p:cNvSpPr>
                <a:spLocks/>
              </p:cNvSpPr>
              <p:nvPr/>
            </p:nvSpPr>
            <p:spPr bwMode="auto">
              <a:xfrm rot="10264380" flipH="1" flipV="1">
                <a:off x="5424661" y="4689007"/>
                <a:ext cx="490073" cy="724716"/>
              </a:xfrm>
              <a:custGeom>
                <a:avLst/>
                <a:gdLst>
                  <a:gd name="T0" fmla="*/ 74612 w 293687"/>
                  <a:gd name="T1" fmla="*/ 466725 h 466725"/>
                  <a:gd name="T2" fmla="*/ 26987 w 293687"/>
                  <a:gd name="T3" fmla="*/ 304800 h 466725"/>
                  <a:gd name="T4" fmla="*/ 236537 w 293687"/>
                  <a:gd name="T5" fmla="*/ 276225 h 466725"/>
                  <a:gd name="T6" fmla="*/ 131762 w 293687"/>
                  <a:gd name="T7" fmla="*/ 114300 h 466725"/>
                  <a:gd name="T8" fmla="*/ 255587 w 293687"/>
                  <a:gd name="T9" fmla="*/ 95250 h 466725"/>
                  <a:gd name="T10" fmla="*/ 293687 w 293687"/>
                  <a:gd name="T11" fmla="*/ 0 h 4667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3687" h="466725">
                    <a:moveTo>
                      <a:pt x="74612" y="466725"/>
                    </a:moveTo>
                    <a:cubicBezTo>
                      <a:pt x="37306" y="401637"/>
                      <a:pt x="0" y="336550"/>
                      <a:pt x="26987" y="304800"/>
                    </a:cubicBezTo>
                    <a:cubicBezTo>
                      <a:pt x="53974" y="273050"/>
                      <a:pt x="219075" y="307975"/>
                      <a:pt x="236537" y="276225"/>
                    </a:cubicBezTo>
                    <a:cubicBezTo>
                      <a:pt x="253999" y="244475"/>
                      <a:pt x="128587" y="144463"/>
                      <a:pt x="131762" y="114300"/>
                    </a:cubicBezTo>
                    <a:cubicBezTo>
                      <a:pt x="134937" y="84137"/>
                      <a:pt x="228600" y="114300"/>
                      <a:pt x="255587" y="95250"/>
                    </a:cubicBezTo>
                    <a:cubicBezTo>
                      <a:pt x="282574" y="76200"/>
                      <a:pt x="288130" y="38100"/>
                      <a:pt x="293687" y="0"/>
                    </a:cubicBezTo>
                  </a:path>
                </a:pathLst>
              </a:custGeom>
              <a:noFill/>
              <a:ln w="19050" cap="flat" cmpd="sng">
                <a:solidFill>
                  <a:sysClr val="window" lastClr="FFFFFF"/>
                </a:solidFill>
                <a:prstDash val="solid"/>
                <a:round/>
                <a:headEnd type="non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xmlns:mc="http://schemas.openxmlformats.org/markup-compatibility/2006" val="FFFFFF" mc:Ignorable="a14" a14:legacySpreadsheetColorIndex="65"/>
                    </a:solidFill>
                  </a14:hiddenFill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en-US" sz="1800" kern="0" dirty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4" name="AutoShape 32"/>
              <p:cNvSpPr>
                <a:spLocks noChangeArrowheads="1"/>
              </p:cNvSpPr>
              <p:nvPr/>
            </p:nvSpPr>
            <p:spPr bwMode="auto">
              <a:xfrm rot="12448810" flipH="1" flipV="1">
                <a:off x="5848044" y="4530826"/>
                <a:ext cx="111771" cy="209087"/>
              </a:xfrm>
              <a:prstGeom prst="triangle">
                <a:avLst>
                  <a:gd name="adj" fmla="val 50000"/>
                </a:avLst>
              </a:prstGeom>
              <a:solidFill>
                <a:srgbClr xmlns:mc="http://schemas.openxmlformats.org/markup-compatibility/2006" xmlns:a14="http://schemas.microsoft.com/office/drawing/2010/main" val="FFFFFF" mc:Ignorable="a14" a14:legacySpreadsheetColorIndex="65"/>
              </a:solidFill>
              <a:ln w="9525">
                <a:solidFill>
                  <a:sysClr val="window" lastClr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en-US" sz="1800" b="0" kern="0">
                  <a:solidFill>
                    <a:sysClr val="windowText" lastClr="000000"/>
                  </a:solidFill>
                  <a:cs typeface="Arial" charset="0"/>
                </a:endParaRPr>
              </a:p>
            </p:txBody>
          </p:sp>
        </p:grpSp>
        <p:sp>
          <p:nvSpPr>
            <p:cNvPr id="43023" name="TextBox 18"/>
            <p:cNvSpPr txBox="1">
              <a:spLocks noChangeArrowheads="1"/>
            </p:cNvSpPr>
            <p:nvPr/>
          </p:nvSpPr>
          <p:spPr bwMode="auto">
            <a:xfrm>
              <a:off x="6170824" y="3456997"/>
              <a:ext cx="1337241" cy="738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buChar char="–"/>
                <a:defRPr sz="28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buChar char="–"/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buChar char="»"/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 b="0" dirty="0">
                  <a:solidFill>
                    <a:srgbClr val="FFFF00"/>
                  </a:solidFill>
                  <a:cs typeface="Arial" charset="0"/>
                </a:rPr>
                <a:t>Simple QED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 b="0" dirty="0">
                  <a:solidFill>
                    <a:srgbClr val="FFFF00"/>
                  </a:solidFill>
                  <a:cs typeface="Arial" charset="0"/>
                </a:rPr>
                <a:t>Radiation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 b="0" dirty="0">
                  <a:solidFill>
                    <a:srgbClr val="FFFF00"/>
                  </a:solidFill>
                  <a:cs typeface="Arial" charset="0"/>
                  <a:sym typeface="Symbol" pitchFamily="18" charset="2"/>
                </a:rPr>
                <a:t>E = </a:t>
              </a:r>
              <a:r>
                <a:rPr lang="en-US" altLang="en-US" sz="1400" b="0" dirty="0" err="1">
                  <a:solidFill>
                    <a:srgbClr val="FFFF00"/>
                  </a:solidFill>
                  <a:cs typeface="Arial" charset="0"/>
                  <a:sym typeface="Symbol" pitchFamily="18" charset="2"/>
                </a:rPr>
                <a:t>hc</a:t>
              </a:r>
              <a:r>
                <a:rPr lang="en-US" altLang="en-US" sz="1400" b="0" dirty="0">
                  <a:solidFill>
                    <a:srgbClr val="FFFF00"/>
                  </a:solidFill>
                  <a:cs typeface="Arial" charset="0"/>
                  <a:sym typeface="Symbol" pitchFamily="18" charset="2"/>
                </a:rPr>
                <a:t>/2nd</a:t>
              </a:r>
              <a:endParaRPr lang="en-US" altLang="en-US" sz="1400" b="0" dirty="0">
                <a:solidFill>
                  <a:srgbClr val="FFFF00"/>
                </a:solidFill>
                <a:cs typeface="Arial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4081843" y="4063121"/>
            <a:ext cx="603996" cy="441324"/>
            <a:chOff x="2062107" y="4018695"/>
            <a:chExt cx="603996" cy="441324"/>
          </a:xfrm>
        </p:grpSpPr>
        <p:sp>
          <p:nvSpPr>
            <p:cNvPr id="15" name="Arc 14"/>
            <p:cNvSpPr/>
            <p:nvPr/>
          </p:nvSpPr>
          <p:spPr bwMode="auto">
            <a:xfrm>
              <a:off x="2092639" y="4018695"/>
              <a:ext cx="533400" cy="441324"/>
            </a:xfrm>
            <a:prstGeom prst="arc">
              <a:avLst>
                <a:gd name="adj1" fmla="val 10696734"/>
                <a:gd name="adj2" fmla="val 0"/>
              </a:avLst>
            </a:prstGeom>
            <a:noFill/>
            <a:ln w="2857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342900" indent="-342900" algn="ctr">
                <a:defRPr/>
              </a:pPr>
              <a:endParaRPr lang="en-US" dirty="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3021" name="TextBox 20"/>
            <p:cNvSpPr txBox="1">
              <a:spLocks noChangeArrowheads="1"/>
            </p:cNvSpPr>
            <p:nvPr/>
          </p:nvSpPr>
          <p:spPr bwMode="auto">
            <a:xfrm>
              <a:off x="2062107" y="4090232"/>
              <a:ext cx="603996" cy="3697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32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buChar char="–"/>
                <a:defRPr sz="28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buChar char="–"/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buChar char="»"/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0" dirty="0">
                  <a:solidFill>
                    <a:schemeClr val="bg2"/>
                  </a:solidFill>
                  <a:cs typeface="Arial" charset="0"/>
                  <a:sym typeface="Symbol" pitchFamily="18" charset="2"/>
                </a:rPr>
                <a:t>/2</a:t>
              </a:r>
              <a:endParaRPr lang="en-US" altLang="en-US" sz="1800" b="0" dirty="0">
                <a:solidFill>
                  <a:schemeClr val="bg2"/>
                </a:solidFill>
                <a:cs typeface="Arial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104821" y="3849687"/>
            <a:ext cx="1462087" cy="646113"/>
            <a:chOff x="285258" y="2657475"/>
            <a:chExt cx="1462087" cy="646113"/>
          </a:xfrm>
        </p:grpSpPr>
        <p:sp>
          <p:nvSpPr>
            <p:cNvPr id="43018" name="TextBox 11"/>
            <p:cNvSpPr txBox="1">
              <a:spLocks noChangeArrowheads="1"/>
            </p:cNvSpPr>
            <p:nvPr/>
          </p:nvSpPr>
          <p:spPr bwMode="auto">
            <a:xfrm>
              <a:off x="285258" y="2657475"/>
              <a:ext cx="978217" cy="646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buChar char="–"/>
                <a:defRPr sz="28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buChar char="–"/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buChar char="»"/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0" dirty="0">
                  <a:solidFill>
                    <a:srgbClr val="FFFF00"/>
                  </a:solidFill>
                  <a:cs typeface="Arial" charset="0"/>
                </a:rPr>
                <a:t>Heat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0" dirty="0">
                  <a:solidFill>
                    <a:srgbClr val="FFFF00"/>
                  </a:solidFill>
                  <a:cs typeface="Arial" charset="0"/>
                </a:rPr>
                <a:t>  Q</a:t>
              </a:r>
            </a:p>
          </p:txBody>
        </p:sp>
        <p:sp>
          <p:nvSpPr>
            <p:cNvPr id="27" name="Right Arrow 26"/>
            <p:cNvSpPr/>
            <p:nvPr/>
          </p:nvSpPr>
          <p:spPr bwMode="auto">
            <a:xfrm>
              <a:off x="1263158" y="2895600"/>
              <a:ext cx="484187" cy="263525"/>
            </a:xfrm>
            <a:prstGeom prst="rightArrow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endParaRPr lang="en-US" b="0">
                <a:solidFill>
                  <a:srgbClr val="FFFFFF"/>
                </a:solidFill>
              </a:endParaRPr>
            </a:p>
          </p:txBody>
        </p:sp>
      </p:grpSp>
      <p:sp>
        <p:nvSpPr>
          <p:cNvPr id="26" name="TextBox 18"/>
          <p:cNvSpPr txBox="1">
            <a:spLocks noChangeArrowheads="1"/>
          </p:cNvSpPr>
          <p:nvPr/>
        </p:nvSpPr>
        <p:spPr bwMode="auto">
          <a:xfrm>
            <a:off x="2996024" y="5033197"/>
            <a:ext cx="1615629" cy="720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None/>
            </a:pPr>
            <a:r>
              <a:rPr lang="en-US" altLang="en-US" sz="1200" b="0" dirty="0" smtClean="0">
                <a:solidFill>
                  <a:schemeClr val="tx2"/>
                </a:solidFill>
                <a:sym typeface="Symbol" pitchFamily="18" charset="2"/>
              </a:rPr>
              <a:t>QM </a:t>
            </a:r>
            <a:r>
              <a:rPr lang="en-US" altLang="en-US" sz="1200" b="0" dirty="0" smtClean="0">
                <a:solidFill>
                  <a:schemeClr val="tx2"/>
                </a:solidFill>
                <a:sym typeface="Symbol"/>
              </a:rPr>
              <a:t></a:t>
            </a:r>
            <a:r>
              <a:rPr lang="en-US" altLang="en-US" sz="1200" b="0" dirty="0" smtClean="0">
                <a:solidFill>
                  <a:schemeClr val="tx2"/>
                </a:solidFill>
                <a:sym typeface="Symbol" pitchFamily="18" charset="2"/>
              </a:rPr>
              <a:t> </a:t>
            </a:r>
            <a:endParaRPr lang="en-US" altLang="en-US" sz="1200" b="0" dirty="0">
              <a:solidFill>
                <a:schemeClr val="tx2"/>
              </a:solidFill>
              <a:sym typeface="Symbol" pitchFamily="18" charset="2"/>
            </a:endParaRPr>
          </a:p>
          <a:p>
            <a:pPr algn="ctr">
              <a:buNone/>
            </a:pPr>
            <a:r>
              <a:rPr lang="en-US" altLang="en-US" sz="1200" b="0" dirty="0" smtClean="0">
                <a:solidFill>
                  <a:schemeClr val="tx2"/>
                </a:solidFill>
                <a:sym typeface="Symbol" pitchFamily="18" charset="2"/>
              </a:rPr>
              <a:t>No Temperature</a:t>
            </a:r>
            <a:endParaRPr lang="en-US" altLang="en-US" sz="1200" b="0" dirty="0">
              <a:solidFill>
                <a:schemeClr val="tx2"/>
              </a:solidFill>
              <a:sym typeface="Symbol" pitchFamily="18" charset="2"/>
            </a:endParaRPr>
          </a:p>
          <a:p>
            <a:pPr algn="ctr">
              <a:buNone/>
            </a:pPr>
            <a:r>
              <a:rPr lang="en-US" altLang="en-US" sz="1200" b="0" dirty="0">
                <a:solidFill>
                  <a:schemeClr val="tx2"/>
                </a:solidFill>
                <a:sym typeface="Symbol" pitchFamily="18" charset="2"/>
              </a:rPr>
              <a:t>Change</a:t>
            </a:r>
          </a:p>
        </p:txBody>
      </p:sp>
      <p:sp>
        <p:nvSpPr>
          <p:cNvPr id="22" name="TextBox 11"/>
          <p:cNvSpPr txBox="1">
            <a:spLocks noChangeArrowheads="1"/>
          </p:cNvSpPr>
          <p:nvPr/>
        </p:nvSpPr>
        <p:spPr bwMode="auto">
          <a:xfrm>
            <a:off x="2418406" y="4415036"/>
            <a:ext cx="143521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b="0" dirty="0">
                <a:solidFill>
                  <a:srgbClr val="FFFF00"/>
                </a:solidFill>
                <a:cs typeface="Arial" charset="0"/>
              </a:rPr>
              <a:t>High S/V </a:t>
            </a:r>
            <a:r>
              <a:rPr lang="en-US" altLang="en-US" sz="1200" b="0" dirty="0" smtClean="0">
                <a:solidFill>
                  <a:srgbClr val="FFFF00"/>
                </a:solidFill>
                <a:cs typeface="Arial" charset="0"/>
              </a:rPr>
              <a:t>ratios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b="0" dirty="0" smtClean="0">
                <a:solidFill>
                  <a:srgbClr val="FFFF00"/>
                </a:solidFill>
                <a:cs typeface="Arial" charset="0"/>
                <a:sym typeface="Symbol"/>
              </a:rPr>
              <a:t>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b="0" dirty="0" smtClean="0">
                <a:solidFill>
                  <a:srgbClr val="FFFF00"/>
                </a:solidFill>
                <a:cs typeface="Arial" charset="0"/>
                <a:sym typeface="Symbol"/>
              </a:rPr>
              <a:t>S</a:t>
            </a:r>
            <a:r>
              <a:rPr lang="en-US" altLang="en-US" sz="1200" b="0" dirty="0" smtClean="0">
                <a:solidFill>
                  <a:schemeClr val="tx2"/>
                </a:solidFill>
                <a:cs typeface="Arial" charset="0"/>
                <a:sym typeface="Symbol"/>
              </a:rPr>
              <a:t>ur</a:t>
            </a:r>
            <a:r>
              <a:rPr lang="en-US" altLang="en-US" sz="1200" b="0" dirty="0" smtClean="0">
                <a:solidFill>
                  <a:schemeClr val="tx2"/>
                </a:solidFill>
                <a:sym typeface="Symbol" pitchFamily="18" charset="2"/>
              </a:rPr>
              <a:t>f</a:t>
            </a:r>
            <a:r>
              <a:rPr lang="en-US" altLang="en-US" sz="1200" b="0" dirty="0">
                <a:solidFill>
                  <a:schemeClr val="tx2"/>
                </a:solidFill>
                <a:sym typeface="Symbol" pitchFamily="18" charset="2"/>
              </a:rPr>
              <a:t>a</a:t>
            </a:r>
            <a:r>
              <a:rPr lang="en-US" altLang="en-US" sz="1200" b="0" dirty="0" smtClean="0">
                <a:solidFill>
                  <a:srgbClr val="FFFF00"/>
                </a:solidFill>
                <a:cs typeface="Arial" charset="0"/>
                <a:sym typeface="Symbol"/>
              </a:rPr>
              <a:t>ce He</a:t>
            </a:r>
            <a:r>
              <a:rPr lang="en-US" altLang="en-US" sz="1200" b="0" dirty="0">
                <a:solidFill>
                  <a:schemeClr val="tx2"/>
                </a:solidFill>
                <a:sym typeface="Symbol" pitchFamily="18" charset="2"/>
              </a:rPr>
              <a:t>a</a:t>
            </a:r>
            <a:r>
              <a:rPr lang="en-US" altLang="en-US" sz="1200" b="0" dirty="0" smtClean="0">
                <a:solidFill>
                  <a:srgbClr val="FFFF00"/>
                </a:solidFill>
                <a:cs typeface="Arial" charset="0"/>
                <a:sym typeface="Symbol"/>
              </a:rPr>
              <a:t>t</a:t>
            </a:r>
            <a:endParaRPr lang="en-US" altLang="en-US" sz="1200" b="0" dirty="0">
              <a:solidFill>
                <a:srgbClr val="FFFF00"/>
              </a:solidFill>
              <a:cs typeface="Arial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500E5821-E637-4C81-8073-C668956DC624}"/>
              </a:ext>
            </a:extLst>
          </p:cNvPr>
          <p:cNvSpPr/>
          <p:nvPr/>
        </p:nvSpPr>
        <p:spPr>
          <a:xfrm>
            <a:off x="530975" y="940682"/>
            <a:ext cx="8229600" cy="2382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altLang="en-US" sz="2400" b="0" dirty="0"/>
              <a:t>In </a:t>
            </a:r>
            <a:r>
              <a:rPr lang="en-US" altLang="en-US" sz="2400" b="0" dirty="0">
                <a:solidFill>
                  <a:schemeClr val="tx2"/>
                </a:solidFill>
              </a:rPr>
              <a:t>NPs</a:t>
            </a:r>
            <a:r>
              <a:rPr lang="en-US" altLang="en-US" sz="2400" b="0" dirty="0"/>
              <a:t>, </a:t>
            </a:r>
            <a:r>
              <a:rPr lang="en-US" altLang="en-US" sz="2400" b="0" dirty="0">
                <a:solidFill>
                  <a:schemeClr val="tx2"/>
                </a:solidFill>
              </a:rPr>
              <a:t>simple</a:t>
            </a:r>
            <a:r>
              <a:rPr lang="en-US" altLang="en-US" sz="2400" b="0" dirty="0"/>
              <a:t> </a:t>
            </a:r>
            <a:r>
              <a:rPr lang="en-US" altLang="en-US" sz="2400" b="0" dirty="0">
                <a:solidFill>
                  <a:schemeClr val="tx2"/>
                </a:solidFill>
              </a:rPr>
              <a:t>QED</a:t>
            </a:r>
            <a:r>
              <a:rPr lang="en-US" altLang="en-US" sz="2400" b="0" dirty="0"/>
              <a:t> converts heat </a:t>
            </a:r>
            <a:r>
              <a:rPr lang="en-US" altLang="en-US" sz="2400" b="0" dirty="0">
                <a:solidFill>
                  <a:schemeClr val="tx2"/>
                </a:solidFill>
              </a:rPr>
              <a:t>Q</a:t>
            </a:r>
            <a:r>
              <a:rPr lang="en-US" altLang="en-US" sz="2400" b="0" dirty="0"/>
              <a:t> into </a:t>
            </a:r>
            <a:r>
              <a:rPr lang="en-US" altLang="en-US" sz="2400" b="0" dirty="0">
                <a:solidFill>
                  <a:schemeClr val="tx2"/>
                </a:solidFill>
              </a:rPr>
              <a:t>EM </a:t>
            </a:r>
            <a:r>
              <a:rPr lang="en-US" altLang="en-US" sz="2400" b="0" dirty="0"/>
              <a:t>radiation because </a:t>
            </a:r>
            <a:r>
              <a:rPr lang="en-US" altLang="en-US" sz="2400" b="0" dirty="0">
                <a:solidFill>
                  <a:schemeClr val="tx2"/>
                </a:solidFill>
              </a:rPr>
              <a:t>QM</a:t>
            </a:r>
            <a:r>
              <a:rPr lang="en-US" altLang="en-US" sz="2400" b="0" dirty="0"/>
              <a:t> precludes conservation by temperature.</a:t>
            </a:r>
          </a:p>
          <a:p>
            <a:pPr algn="ctr"/>
            <a:endParaRPr lang="en-US" altLang="en-US" sz="800" b="0" dirty="0"/>
          </a:p>
          <a:p>
            <a:pPr algn="ctr">
              <a:buNone/>
            </a:pPr>
            <a:r>
              <a:rPr lang="en-US" altLang="en-US" sz="2400" b="0" dirty="0">
                <a:solidFill>
                  <a:schemeClr val="tx2"/>
                </a:solidFill>
                <a:sym typeface="Symbol" pitchFamily="18" charset="2"/>
              </a:rPr>
              <a:t>Simple</a:t>
            </a:r>
            <a:r>
              <a:rPr lang="en-US" altLang="en-US" sz="2400" b="0" dirty="0">
                <a:sym typeface="Symbol" pitchFamily="18" charset="2"/>
              </a:rPr>
              <a:t> </a:t>
            </a:r>
            <a:r>
              <a:rPr lang="en-US" altLang="en-US" sz="2400" b="0" dirty="0">
                <a:solidFill>
                  <a:schemeClr val="tx2"/>
                </a:solidFill>
                <a:sym typeface="Symbol" pitchFamily="18" charset="2"/>
              </a:rPr>
              <a:t>QED</a:t>
            </a:r>
            <a:r>
              <a:rPr lang="en-US" altLang="en-US" sz="2400" b="0" dirty="0">
                <a:sym typeface="Symbol" pitchFamily="18" charset="2"/>
              </a:rPr>
              <a:t> is not the complex </a:t>
            </a:r>
            <a:r>
              <a:rPr lang="en-US" altLang="en-US" sz="2400" b="0" dirty="0">
                <a:solidFill>
                  <a:schemeClr val="tx2"/>
                </a:solidFill>
                <a:sym typeface="Symbol" pitchFamily="18" charset="2"/>
              </a:rPr>
              <a:t>light </a:t>
            </a:r>
            <a:r>
              <a:rPr lang="en-US" altLang="en-US" sz="2400" b="0" dirty="0">
                <a:sym typeface="Symbol" pitchFamily="18" charset="2"/>
              </a:rPr>
              <a:t>and </a:t>
            </a:r>
            <a:r>
              <a:rPr lang="en-US" altLang="en-US" sz="2400" b="0" dirty="0">
                <a:solidFill>
                  <a:schemeClr val="tx2"/>
                </a:solidFill>
                <a:sym typeface="Symbol" pitchFamily="18" charset="2"/>
              </a:rPr>
              <a:t>matter</a:t>
            </a:r>
            <a:r>
              <a:rPr lang="en-US" altLang="en-US" sz="2400" b="0" dirty="0">
                <a:sym typeface="Symbol" pitchFamily="18" charset="2"/>
              </a:rPr>
              <a:t> interaction advanced by </a:t>
            </a:r>
            <a:r>
              <a:rPr lang="en-US" altLang="en-US" sz="2400" b="0" dirty="0">
                <a:solidFill>
                  <a:schemeClr val="tx2"/>
                </a:solidFill>
                <a:sym typeface="Symbol" pitchFamily="18" charset="2"/>
              </a:rPr>
              <a:t>Feynman  </a:t>
            </a:r>
            <a:r>
              <a:rPr lang="en-US" altLang="en-US" sz="2400" b="0" dirty="0">
                <a:sym typeface="Symbol" pitchFamily="18" charset="2"/>
              </a:rPr>
              <a:t>and others</a:t>
            </a:r>
          </a:p>
          <a:p>
            <a:pPr algn="ctr"/>
            <a:endParaRPr lang="en-US" altLang="en-US" sz="800" b="0" dirty="0">
              <a:sym typeface="Symbol" pitchFamily="18" charset="2"/>
            </a:endParaRPr>
          </a:p>
          <a:p>
            <a:pPr algn="ctr">
              <a:buNone/>
            </a:pPr>
            <a:r>
              <a:rPr lang="en-US" altLang="en-US" sz="2400" b="0" dirty="0">
                <a:solidFill>
                  <a:srgbClr val="FFFF00"/>
                </a:solidFill>
                <a:sym typeface="Symbol" pitchFamily="18" charset="2"/>
              </a:rPr>
              <a:t>Heat</a:t>
            </a:r>
            <a:r>
              <a:rPr lang="en-US" altLang="en-US" sz="2400" b="0" dirty="0">
                <a:solidFill>
                  <a:srgbClr val="FFFFFF"/>
                </a:solidFill>
                <a:sym typeface="Symbol" pitchFamily="18" charset="2"/>
              </a:rPr>
              <a:t>  </a:t>
            </a:r>
            <a:r>
              <a:rPr lang="en-US" altLang="en-US" sz="2400" b="0" dirty="0">
                <a:solidFill>
                  <a:srgbClr val="FFFF00"/>
                </a:solidFill>
                <a:sym typeface="Symbol" pitchFamily="18" charset="2"/>
              </a:rPr>
              <a:t>NP</a:t>
            </a:r>
            <a:r>
              <a:rPr lang="en-US" altLang="en-US" sz="2400" b="0" dirty="0">
                <a:sym typeface="Symbol" pitchFamily="18" charset="2"/>
              </a:rPr>
              <a:t>(w/o heat capacity) </a:t>
            </a:r>
            <a:r>
              <a:rPr lang="en-US" altLang="en-US" sz="2400" b="0" dirty="0">
                <a:solidFill>
                  <a:srgbClr val="FFFFFF"/>
                </a:solidFill>
                <a:sym typeface="Symbol" pitchFamily="18" charset="2"/>
              </a:rPr>
              <a:t>   </a:t>
            </a:r>
            <a:r>
              <a:rPr lang="en-US" altLang="en-US" sz="2400" b="0" dirty="0">
                <a:solidFill>
                  <a:schemeClr val="tx2"/>
                </a:solidFill>
                <a:sym typeface="Symbol" pitchFamily="18" charset="2"/>
              </a:rPr>
              <a:t>EM radiation </a:t>
            </a:r>
            <a:endParaRPr lang="en-US" altLang="en-US" sz="2400" b="0" dirty="0">
              <a:solidFill>
                <a:srgbClr val="FFFFFF"/>
              </a:solidFill>
              <a:sym typeface="Symbol" pitchFamily="18" charset="2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C738F277-7E87-4421-9C14-26DF257121E2}"/>
              </a:ext>
            </a:extLst>
          </p:cNvPr>
          <p:cNvSpPr/>
          <p:nvPr/>
        </p:nvSpPr>
        <p:spPr>
          <a:xfrm>
            <a:off x="2514600" y="587906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en-US" altLang="en-US" sz="1800" b="0" dirty="0">
                <a:solidFill>
                  <a:srgbClr val="FFFFFF"/>
                </a:solidFill>
                <a:sym typeface="Symbol" pitchFamily="18" charset="2"/>
              </a:rPr>
              <a:t>f = (c/n)/,   / 2 = d,    E = h f,   N = Q / E</a:t>
            </a:r>
            <a:endParaRPr lang="en-US" sz="1800" dirty="0"/>
          </a:p>
        </p:txBody>
      </p:sp>
      <p:sp>
        <p:nvSpPr>
          <p:cNvPr id="33" name="TextBox 18">
            <a:extLst>
              <a:ext uri="{FF2B5EF4-FFF2-40B4-BE49-F238E27FC236}">
                <a16:creationId xmlns="" xmlns:a16="http://schemas.microsoft.com/office/drawing/2014/main" id="{221DC275-2E1D-44DF-BB84-14A6C79AEA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0498" y="4952705"/>
            <a:ext cx="1615629" cy="498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None/>
            </a:pPr>
            <a:r>
              <a:rPr lang="en-US" altLang="en-US" sz="1200" b="0" dirty="0" smtClean="0">
                <a:solidFill>
                  <a:schemeClr val="tx2"/>
                </a:solidFill>
                <a:sym typeface="Symbol" pitchFamily="18" charset="2"/>
              </a:rPr>
              <a:t>Conserved by </a:t>
            </a:r>
            <a:endParaRPr lang="en-US" altLang="en-US" sz="1200" b="0" dirty="0">
              <a:solidFill>
                <a:schemeClr val="tx2"/>
              </a:solidFill>
              <a:sym typeface="Symbol" pitchFamily="18" charset="2"/>
            </a:endParaRPr>
          </a:p>
          <a:p>
            <a:pPr algn="ctr">
              <a:buNone/>
            </a:pPr>
            <a:r>
              <a:rPr lang="en-US" altLang="en-US" sz="1200" b="0" dirty="0" smtClean="0">
                <a:solidFill>
                  <a:schemeClr val="tx2"/>
                </a:solidFill>
                <a:sym typeface="Symbol" pitchFamily="18" charset="2"/>
              </a:rPr>
              <a:t>Standing Wave</a:t>
            </a:r>
            <a:endParaRPr lang="en-US" altLang="en-US" sz="1200" b="0" dirty="0">
              <a:solidFill>
                <a:schemeClr val="tx2"/>
              </a:solidFill>
              <a:sym typeface="Symbol" pitchFamily="18" charset="2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04039" y="6400800"/>
            <a:ext cx="7772400" cy="381000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/>
              <a:t>Cosmology on Small Scales 2018 – Prague, September 26-29, 2018</a:t>
            </a:r>
            <a:endParaRPr lang="en-US" altLang="zh-TW" dirty="0"/>
          </a:p>
        </p:txBody>
      </p:sp>
      <p:sp>
        <p:nvSpPr>
          <p:cNvPr id="3" name="Rectangle 2"/>
          <p:cNvSpPr/>
          <p:nvPr/>
        </p:nvSpPr>
        <p:spPr>
          <a:xfrm>
            <a:off x="8467866" y="6063734"/>
            <a:ext cx="5854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zh-TW" dirty="0" smtClean="0">
                <a:ea typeface="新細明體" charset="-120"/>
              </a:rPr>
              <a:t>15</a:t>
            </a:r>
            <a:endParaRPr lang="en-US" altLang="zh-TW" dirty="0">
              <a:ea typeface="新細明體" charset="-12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5024205" y="4242866"/>
            <a:ext cx="3875503" cy="1765585"/>
            <a:chOff x="5024205" y="4242866"/>
            <a:chExt cx="3875503" cy="1765585"/>
          </a:xfrm>
        </p:grpSpPr>
        <p:sp>
          <p:nvSpPr>
            <p:cNvPr id="24" name="TextBox 11">
              <a:extLst>
                <a:ext uri="{FF2B5EF4-FFF2-40B4-BE49-F238E27FC236}">
                  <a16:creationId xmlns="" xmlns:a16="http://schemas.microsoft.com/office/drawing/2014/main" id="{A5F165A9-CFE4-436A-B67A-659CBEF014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76295" y="4315680"/>
              <a:ext cx="1097220" cy="169277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defRPr sz="32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buChar char="–"/>
                <a:defRPr sz="28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buChar char="–"/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buChar char="»"/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solidFill>
                    <a:srgbClr val="FFFF00"/>
                  </a:solidFill>
                  <a:cs typeface="Arial" charset="0"/>
                </a:rPr>
                <a:t>EUV Fluorescence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800" b="0" dirty="0" smtClean="0">
                <a:solidFill>
                  <a:srgbClr val="FFFF00"/>
                </a:solidFill>
                <a:cs typeface="Arial" charset="0"/>
                <a:sym typeface="Symbol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0" dirty="0" smtClean="0">
                  <a:solidFill>
                    <a:srgbClr val="FFFF00"/>
                  </a:solidFill>
                  <a:cs typeface="Arial" charset="0"/>
                  <a:sym typeface="Symbol"/>
                </a:rPr>
                <a:t></a:t>
              </a:r>
              <a:endParaRPr lang="en-US" altLang="en-US" sz="1200" b="0" dirty="0">
                <a:solidFill>
                  <a:srgbClr val="FFFF00"/>
                </a:solidFill>
                <a:cs typeface="Arial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800" b="0" dirty="0">
                <a:solidFill>
                  <a:srgbClr val="FFFF00"/>
                </a:solidFill>
                <a:cs typeface="Arial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solidFill>
                    <a:srgbClr val="FFFF00"/>
                  </a:solidFill>
                  <a:cs typeface="Arial" charset="0"/>
                </a:rPr>
                <a:t>UV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solidFill>
                    <a:srgbClr val="FFFF00"/>
                  </a:solidFill>
                  <a:cs typeface="Arial" charset="0"/>
                </a:rPr>
                <a:t>ROS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solidFill>
                    <a:srgbClr val="FFFF00"/>
                  </a:solidFill>
                  <a:cs typeface="Arial" charset="0"/>
                </a:rPr>
                <a:t>Plasmons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200" b="0" dirty="0">
                <a:solidFill>
                  <a:srgbClr val="FFFF00"/>
                </a:solidFill>
                <a:cs typeface="Arial" charset="0"/>
              </a:endParaRPr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5024205" y="4278395"/>
              <a:ext cx="600202" cy="569217"/>
              <a:chOff x="5299227" y="4494085"/>
              <a:chExt cx="600202" cy="569217"/>
            </a:xfrm>
          </p:grpSpPr>
          <p:sp>
            <p:nvSpPr>
              <p:cNvPr id="31" name="AutoShape 32">
                <a:extLst>
                  <a:ext uri="{FF2B5EF4-FFF2-40B4-BE49-F238E27FC236}">
                    <a16:creationId xmlns="" xmlns:a16="http://schemas.microsoft.com/office/drawing/2014/main" id="{F16768F0-9002-4BC8-9BC4-AC311D9462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8066214" flipH="1" flipV="1">
                <a:off x="5795941" y="4959814"/>
                <a:ext cx="73516" cy="133460"/>
              </a:xfrm>
              <a:prstGeom prst="triangle">
                <a:avLst>
                  <a:gd name="adj" fmla="val 50000"/>
                </a:avLst>
              </a:prstGeom>
              <a:solidFill>
                <a:schemeClr val="tx2"/>
              </a:solidFill>
              <a:ln w="3175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en-US" sz="1800" b="0" kern="0">
                  <a:solidFill>
                    <a:sysClr val="windowText" lastClr="000000"/>
                  </a:solidFill>
                  <a:cs typeface="Arial" charset="0"/>
                </a:endParaRPr>
              </a:p>
            </p:txBody>
          </p:sp>
          <p:sp>
            <p:nvSpPr>
              <p:cNvPr id="30" name="Freeform 12">
                <a:extLst>
                  <a:ext uri="{FF2B5EF4-FFF2-40B4-BE49-F238E27FC236}">
                    <a16:creationId xmlns="" xmlns:a16="http://schemas.microsoft.com/office/drawing/2014/main" id="{7637D823-5088-4A6F-AF02-8F8FE3F69513}"/>
                  </a:ext>
                </a:extLst>
              </p:cNvPr>
              <p:cNvSpPr>
                <a:spLocks/>
              </p:cNvSpPr>
              <p:nvPr/>
            </p:nvSpPr>
            <p:spPr bwMode="auto">
              <a:xfrm rot="15881784" flipH="1" flipV="1">
                <a:off x="5287109" y="4506203"/>
                <a:ext cx="501233" cy="476998"/>
              </a:xfrm>
              <a:custGeom>
                <a:avLst/>
                <a:gdLst>
                  <a:gd name="T0" fmla="*/ 74612 w 293687"/>
                  <a:gd name="T1" fmla="*/ 466725 h 466725"/>
                  <a:gd name="T2" fmla="*/ 26987 w 293687"/>
                  <a:gd name="T3" fmla="*/ 304800 h 466725"/>
                  <a:gd name="T4" fmla="*/ 236537 w 293687"/>
                  <a:gd name="T5" fmla="*/ 276225 h 466725"/>
                  <a:gd name="T6" fmla="*/ 131762 w 293687"/>
                  <a:gd name="T7" fmla="*/ 114300 h 466725"/>
                  <a:gd name="T8" fmla="*/ 255587 w 293687"/>
                  <a:gd name="T9" fmla="*/ 95250 h 466725"/>
                  <a:gd name="T10" fmla="*/ 293687 w 293687"/>
                  <a:gd name="T11" fmla="*/ 0 h 4667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3687" h="466725">
                    <a:moveTo>
                      <a:pt x="74612" y="466725"/>
                    </a:moveTo>
                    <a:cubicBezTo>
                      <a:pt x="37306" y="401637"/>
                      <a:pt x="0" y="336550"/>
                      <a:pt x="26987" y="304800"/>
                    </a:cubicBezTo>
                    <a:cubicBezTo>
                      <a:pt x="53974" y="273050"/>
                      <a:pt x="219075" y="307975"/>
                      <a:pt x="236537" y="276225"/>
                    </a:cubicBezTo>
                    <a:cubicBezTo>
                      <a:pt x="253999" y="244475"/>
                      <a:pt x="128587" y="144463"/>
                      <a:pt x="131762" y="114300"/>
                    </a:cubicBezTo>
                    <a:cubicBezTo>
                      <a:pt x="134937" y="84137"/>
                      <a:pt x="228600" y="114300"/>
                      <a:pt x="255587" y="95250"/>
                    </a:cubicBezTo>
                    <a:cubicBezTo>
                      <a:pt x="282574" y="76200"/>
                      <a:pt x="288130" y="38100"/>
                      <a:pt x="293687" y="0"/>
                    </a:cubicBezTo>
                  </a:path>
                </a:pathLst>
              </a:custGeom>
              <a:noFill/>
              <a:ln w="19050" cap="flat" cmpd="sng">
                <a:solidFill>
                  <a:schemeClr val="tx2"/>
                </a:solidFill>
                <a:prstDash val="solid"/>
                <a:round/>
                <a:headEnd type="non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xmlns:mc="http://schemas.openxmlformats.org/markup-compatibility/2006" val="FFFFFF" mc:Ignorable="a14" a14:legacySpreadsheetColorIndex="65"/>
                    </a:solidFill>
                  </a14:hiddenFill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en-US" sz="1800" kern="0" dirty="0">
                  <a:ln>
                    <a:solidFill>
                      <a:schemeClr val="tx2"/>
                    </a:solidFill>
                  </a:ln>
                  <a:solidFill>
                    <a:srgbClr val="FFFFFF"/>
                  </a:solidFill>
                  <a:cs typeface="Arial" charset="0"/>
                </a:endParaRPr>
              </a:p>
            </p:txBody>
          </p:sp>
        </p:grpSp>
        <p:sp>
          <p:nvSpPr>
            <p:cNvPr id="32" name="TextBox 18">
              <a:extLst>
                <a:ext uri="{FF2B5EF4-FFF2-40B4-BE49-F238E27FC236}">
                  <a16:creationId xmlns="" xmlns:a16="http://schemas.microsoft.com/office/drawing/2014/main" id="{221DC275-2E1D-44DF-BB84-14A6C79AEA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72321" y="4543740"/>
              <a:ext cx="1615629" cy="904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defRPr sz="32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buChar char="–"/>
                <a:defRPr sz="28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buChar char="–"/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buChar char="»"/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buNone/>
              </a:pPr>
              <a:r>
                <a:rPr lang="en-US" altLang="en-US" sz="1200" b="0" dirty="0" smtClean="0">
                  <a:solidFill>
                    <a:schemeClr val="tx2"/>
                  </a:solidFill>
                  <a:sym typeface="Symbol" pitchFamily="18" charset="2"/>
                </a:rPr>
                <a:t>Nanotechnolo</a:t>
              </a:r>
              <a:r>
                <a:rPr lang="en-US" altLang="zh-TW" sz="1200" b="0" dirty="0" smtClean="0">
                  <a:solidFill>
                    <a:schemeClr val="tx2"/>
                  </a:solidFill>
                </a:rPr>
                <a:t>g</a:t>
              </a:r>
              <a:r>
                <a:rPr lang="en-US" altLang="en-US" sz="1200" b="0" dirty="0" smtClean="0">
                  <a:solidFill>
                    <a:schemeClr val="tx2"/>
                  </a:solidFill>
                  <a:sym typeface="Symbol" pitchFamily="18" charset="2"/>
                </a:rPr>
                <a:t>y Experiments</a:t>
              </a:r>
            </a:p>
            <a:p>
              <a:pPr algn="ctr">
                <a:buNone/>
              </a:pPr>
              <a:r>
                <a:rPr lang="en-US" altLang="en-US" sz="1200" b="0" dirty="0">
                  <a:solidFill>
                    <a:schemeClr val="tx2"/>
                  </a:solidFill>
                  <a:sym typeface="Symbol" pitchFamily="18" charset="2"/>
                </a:rPr>
                <a:t>CW lasers</a:t>
              </a:r>
              <a:endParaRPr lang="en-US" altLang="en-US" sz="1200" b="0" dirty="0" smtClean="0">
                <a:solidFill>
                  <a:schemeClr val="tx2"/>
                </a:solidFill>
                <a:sym typeface="Symbol" pitchFamily="18" charset="2"/>
              </a:endParaRPr>
            </a:p>
            <a:p>
              <a:pPr algn="ctr">
                <a:buNone/>
              </a:pPr>
              <a:r>
                <a:rPr lang="en-US" altLang="en-US" sz="1200" b="0" dirty="0" smtClean="0">
                  <a:solidFill>
                    <a:schemeClr val="tx2"/>
                  </a:solidFill>
                  <a:sym typeface="Symbol" pitchFamily="18" charset="2"/>
                </a:rPr>
                <a:t> </a:t>
              </a:r>
              <a:endParaRPr lang="en-US" altLang="en-US" sz="1200" b="0" dirty="0">
                <a:solidFill>
                  <a:schemeClr val="tx2"/>
                </a:solidFill>
                <a:sym typeface="Symbol" pitchFamily="18" charset="2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5872321" y="4242866"/>
              <a:ext cx="3027387" cy="1594705"/>
            </a:xfrm>
            <a:prstGeom prst="rect">
              <a:avLst/>
            </a:prstGeom>
            <a:noFill/>
            <a:ln w="635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60960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/>
      <p:bldP spid="22" grpId="0"/>
      <p:bldP spid="10" grpId="0"/>
      <p:bldP spid="3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0088" y="533400"/>
            <a:ext cx="7772400" cy="1143000"/>
          </a:xfrm>
        </p:spPr>
        <p:txBody>
          <a:bodyPr/>
          <a:lstStyle/>
          <a:p>
            <a:r>
              <a:rPr lang="en-US" dirty="0"/>
              <a:t>Discussions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31044" y="6477000"/>
            <a:ext cx="8077200" cy="381000"/>
          </a:xfrm>
        </p:spPr>
        <p:txBody>
          <a:bodyPr/>
          <a:lstStyle/>
          <a:p>
            <a:pPr algn="ctr">
              <a:defRPr/>
            </a:pPr>
            <a:r>
              <a:rPr lang="en-US" altLang="zh-TW" b="0" smtClean="0"/>
              <a:t>Cosmology on Small Scales 2018 – Prague, September 26-29, 2018</a:t>
            </a:r>
            <a:endParaRPr lang="en-US" altLang="zh-TW" b="0" dirty="0"/>
          </a:p>
        </p:txBody>
      </p:sp>
      <p:sp>
        <p:nvSpPr>
          <p:cNvPr id="5" name="Rectangle 4"/>
          <p:cNvSpPr/>
          <p:nvPr/>
        </p:nvSpPr>
        <p:spPr>
          <a:xfrm>
            <a:off x="2104104" y="1710909"/>
            <a:ext cx="520484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altLang="en-US" sz="2400" b="0" dirty="0"/>
              <a:t>Radio Redshift</a:t>
            </a:r>
          </a:p>
          <a:p>
            <a:pPr algn="ctr">
              <a:buNone/>
            </a:pPr>
            <a:endParaRPr lang="en-US" altLang="en-US" sz="2400" b="0" dirty="0"/>
          </a:p>
          <a:p>
            <a:pPr algn="ctr">
              <a:buNone/>
            </a:pPr>
            <a:r>
              <a:rPr lang="en-US" altLang="en-US" sz="2400" b="0" dirty="0"/>
              <a:t>Accelerating Universe Expansion</a:t>
            </a:r>
          </a:p>
          <a:p>
            <a:pPr algn="ctr">
              <a:buNone/>
            </a:pPr>
            <a:endParaRPr lang="en-US" altLang="en-US" sz="2400" b="0" dirty="0"/>
          </a:p>
          <a:p>
            <a:pPr algn="ctr">
              <a:buNone/>
            </a:pPr>
            <a:r>
              <a:rPr lang="en-US" altLang="en-US" sz="2400" b="0" dirty="0"/>
              <a:t>Dark Matter</a:t>
            </a:r>
          </a:p>
          <a:p>
            <a:pPr algn="ctr">
              <a:buNone/>
            </a:pPr>
            <a:endParaRPr lang="en-US" altLang="en-US" sz="2400" b="0" dirty="0"/>
          </a:p>
          <a:p>
            <a:pPr algn="ctr">
              <a:buNone/>
            </a:pPr>
            <a:r>
              <a:rPr lang="en-US" altLang="en-US" sz="2400" b="0" dirty="0"/>
              <a:t>Ghost Galaxy</a:t>
            </a:r>
          </a:p>
          <a:p>
            <a:pPr algn="ctr">
              <a:buNone/>
            </a:pPr>
            <a:endParaRPr lang="en-US" altLang="en-US" sz="2400" b="0" dirty="0"/>
          </a:p>
          <a:p>
            <a:pPr algn="ctr">
              <a:buNone/>
            </a:pPr>
            <a:r>
              <a:rPr lang="en-US" altLang="en-US" sz="2400" b="0" dirty="0"/>
              <a:t>Wave-Particle Duality</a:t>
            </a:r>
            <a:endParaRPr lang="en-US" altLang="en-US" sz="800" b="0" dirty="0"/>
          </a:p>
          <a:p>
            <a:pPr algn="ctr">
              <a:buNone/>
            </a:pPr>
            <a:endParaRPr lang="en-US" altLang="en-US" sz="2000" b="0" dirty="0"/>
          </a:p>
          <a:p>
            <a:pPr algn="ctr">
              <a:buNone/>
            </a:pPr>
            <a:endParaRPr lang="en-US" altLang="en-US" sz="2000" b="0" dirty="0"/>
          </a:p>
          <a:p>
            <a:pPr>
              <a:buNone/>
            </a:pPr>
            <a:endParaRPr lang="en-US" altLang="en-US" b="0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8472488" y="5951538"/>
            <a:ext cx="6715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dirty="0">
                <a:ea typeface="新細明體" charset="-120"/>
              </a:rPr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val="427221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9454" y="381000"/>
            <a:ext cx="7772400" cy="1143000"/>
          </a:xfrm>
        </p:spPr>
        <p:txBody>
          <a:bodyPr/>
          <a:lstStyle/>
          <a:p>
            <a:r>
              <a:rPr lang="en-US" dirty="0"/>
              <a:t>Radio Redshift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85800" y="6477000"/>
            <a:ext cx="8610600" cy="381000"/>
          </a:xfrm>
        </p:spPr>
        <p:txBody>
          <a:bodyPr/>
          <a:lstStyle/>
          <a:p>
            <a:pPr algn="ctr">
              <a:defRPr/>
            </a:pPr>
            <a:r>
              <a:rPr lang="en-US" altLang="zh-TW" b="0" smtClean="0"/>
              <a:t>Cosmology on Small Scales 2018 – Prague, September 26-29, 2018</a:t>
            </a:r>
            <a:endParaRPr lang="en-US" altLang="zh-TW" b="0" dirty="0"/>
          </a:p>
        </p:txBody>
      </p:sp>
      <p:sp>
        <p:nvSpPr>
          <p:cNvPr id="4" name="Rectangle 3"/>
          <p:cNvSpPr/>
          <p:nvPr/>
        </p:nvSpPr>
        <p:spPr>
          <a:xfrm>
            <a:off x="570854" y="1905000"/>
            <a:ext cx="8229600" cy="164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2400" b="0" dirty="0"/>
              <a:t>The </a:t>
            </a:r>
            <a:r>
              <a:rPr lang="en-US" sz="2400" b="0" dirty="0">
                <a:solidFill>
                  <a:schemeClr val="tx2"/>
                </a:solidFill>
              </a:rPr>
              <a:t>Wouthuysen-Field</a:t>
            </a:r>
            <a:r>
              <a:rPr lang="en-US" sz="2400" b="0" dirty="0"/>
              <a:t> </a:t>
            </a:r>
            <a:r>
              <a:rPr lang="en-US" sz="2400" b="0" dirty="0">
                <a:solidFill>
                  <a:schemeClr val="tx2"/>
                </a:solidFill>
              </a:rPr>
              <a:t> (W-F)</a:t>
            </a:r>
            <a:r>
              <a:rPr lang="en-US" sz="2400" b="0" dirty="0"/>
              <a:t> effect couples the </a:t>
            </a:r>
            <a:r>
              <a:rPr lang="en-US" sz="2400" b="0" dirty="0">
                <a:solidFill>
                  <a:schemeClr val="tx2"/>
                </a:solidFill>
              </a:rPr>
              <a:t>spin temperature Ts </a:t>
            </a:r>
            <a:r>
              <a:rPr lang="en-US" sz="2400" b="0" dirty="0"/>
              <a:t>of the </a:t>
            </a:r>
            <a:r>
              <a:rPr lang="en-US" sz="2400" b="0" dirty="0">
                <a:solidFill>
                  <a:schemeClr val="tx2"/>
                </a:solidFill>
              </a:rPr>
              <a:t>21 cm line </a:t>
            </a:r>
            <a:r>
              <a:rPr lang="en-US" sz="2400" b="0" dirty="0"/>
              <a:t>of neutral hydrogen at </a:t>
            </a:r>
            <a:r>
              <a:rPr lang="en-US" sz="2400" b="0" dirty="0">
                <a:solidFill>
                  <a:schemeClr val="tx2"/>
                </a:solidFill>
              </a:rPr>
              <a:t>1420 MHz </a:t>
            </a:r>
            <a:r>
              <a:rPr lang="en-US" sz="2400" b="0" dirty="0"/>
              <a:t>to the </a:t>
            </a:r>
            <a:r>
              <a:rPr lang="en-US" sz="2400" b="0" dirty="0">
                <a:solidFill>
                  <a:schemeClr val="tx2"/>
                </a:solidFill>
              </a:rPr>
              <a:t>kinetic temperature Tk  </a:t>
            </a:r>
          </a:p>
          <a:p>
            <a:pPr algn="ctr">
              <a:buNone/>
            </a:pPr>
            <a:endParaRPr lang="en-US" sz="2400" b="0" dirty="0"/>
          </a:p>
        </p:txBody>
      </p:sp>
      <p:sp>
        <p:nvSpPr>
          <p:cNvPr id="5" name="Rectangle 4"/>
          <p:cNvSpPr/>
          <p:nvPr/>
        </p:nvSpPr>
        <p:spPr>
          <a:xfrm>
            <a:off x="430508" y="3392498"/>
            <a:ext cx="8419454" cy="2382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2400" b="0" dirty="0"/>
              <a:t>The Planck law </a:t>
            </a:r>
            <a:r>
              <a:rPr lang="en-US" sz="2400" b="0" dirty="0">
                <a:solidFill>
                  <a:schemeClr val="tx2"/>
                </a:solidFill>
              </a:rPr>
              <a:t>invalidates</a:t>
            </a:r>
            <a:r>
              <a:rPr lang="en-US" sz="2400" b="0" dirty="0"/>
              <a:t> the </a:t>
            </a:r>
            <a:r>
              <a:rPr lang="en-US" sz="2400" b="0" dirty="0">
                <a:solidFill>
                  <a:schemeClr val="tx2"/>
                </a:solidFill>
              </a:rPr>
              <a:t>W-F</a:t>
            </a:r>
            <a:r>
              <a:rPr lang="en-US" sz="2400" b="0" dirty="0"/>
              <a:t> effect as the              </a:t>
            </a:r>
            <a:r>
              <a:rPr lang="en-US" sz="2400" b="0" dirty="0">
                <a:solidFill>
                  <a:schemeClr val="tx2"/>
                </a:solidFill>
              </a:rPr>
              <a:t>kinetic temperature T</a:t>
            </a:r>
            <a:r>
              <a:rPr lang="en-US" sz="2400" b="0" baseline="-25000" dirty="0">
                <a:solidFill>
                  <a:schemeClr val="tx2"/>
                </a:solidFill>
              </a:rPr>
              <a:t>k</a:t>
            </a:r>
            <a:r>
              <a:rPr lang="en-US" sz="2400" b="0" dirty="0">
                <a:solidFill>
                  <a:schemeClr val="tx2"/>
                </a:solidFill>
              </a:rPr>
              <a:t> </a:t>
            </a:r>
            <a:r>
              <a:rPr lang="en-US" sz="2400" b="0" dirty="0"/>
              <a:t>cannot fluctuate by </a:t>
            </a:r>
            <a:r>
              <a:rPr lang="en-US" sz="2400" b="0" dirty="0">
                <a:solidFill>
                  <a:schemeClr val="tx2"/>
                </a:solidFill>
              </a:rPr>
              <a:t>QM</a:t>
            </a:r>
            <a:r>
              <a:rPr lang="en-US" sz="2400" b="0" dirty="0"/>
              <a:t> </a:t>
            </a:r>
          </a:p>
          <a:p>
            <a:pPr algn="ctr"/>
            <a:endParaRPr lang="en-US" sz="800" b="0" dirty="0"/>
          </a:p>
          <a:p>
            <a:pPr algn="ctr">
              <a:buNone/>
            </a:pPr>
            <a:r>
              <a:rPr lang="en-US" sz="2400" b="0" dirty="0"/>
              <a:t>The </a:t>
            </a:r>
            <a:r>
              <a:rPr lang="en-US" sz="2400" b="0" dirty="0">
                <a:solidFill>
                  <a:schemeClr val="tx2"/>
                </a:solidFill>
              </a:rPr>
              <a:t>21 cm hydrogen line</a:t>
            </a:r>
            <a:r>
              <a:rPr lang="en-US" sz="2400" b="0" dirty="0"/>
              <a:t> can only have a </a:t>
            </a:r>
            <a:r>
              <a:rPr lang="en-US" sz="2400" b="0" dirty="0">
                <a:solidFill>
                  <a:schemeClr val="tx2"/>
                </a:solidFill>
              </a:rPr>
              <a:t>non-thermal </a:t>
            </a:r>
            <a:r>
              <a:rPr lang="en-US" sz="2400" b="0" dirty="0"/>
              <a:t>origin and therefore</a:t>
            </a:r>
            <a:r>
              <a:rPr lang="en-US" sz="2400" b="0" dirty="0">
                <a:solidFill>
                  <a:schemeClr val="tx2"/>
                </a:solidFill>
              </a:rPr>
              <a:t> radio redshift </a:t>
            </a:r>
            <a:r>
              <a:rPr lang="en-US" sz="2400" b="0" dirty="0"/>
              <a:t>has </a:t>
            </a:r>
            <a:r>
              <a:rPr lang="en-US" sz="2400" b="0" dirty="0">
                <a:solidFill>
                  <a:schemeClr val="tx2"/>
                </a:solidFill>
              </a:rPr>
              <a:t>no meaning</a:t>
            </a:r>
            <a:r>
              <a:rPr lang="en-US" sz="2400" b="0" dirty="0"/>
              <a:t> </a:t>
            </a:r>
            <a:r>
              <a:rPr lang="en-US" sz="2400" b="0" dirty="0">
                <a:sym typeface="Symbol"/>
              </a:rPr>
              <a:t></a:t>
            </a:r>
          </a:p>
          <a:p>
            <a:pPr algn="ctr">
              <a:buNone/>
            </a:pPr>
            <a:endParaRPr lang="en-US" sz="800" b="0" dirty="0"/>
          </a:p>
          <a:p>
            <a:pPr algn="ctr">
              <a:buNone/>
            </a:pPr>
            <a:r>
              <a:rPr lang="en-US" sz="2400" b="0" dirty="0">
                <a:solidFill>
                  <a:schemeClr val="tx2"/>
                </a:solidFill>
              </a:rPr>
              <a:t>Cosmology </a:t>
            </a:r>
            <a:r>
              <a:rPr lang="en-US" sz="2400" b="0" dirty="0"/>
              <a:t>must rely on </a:t>
            </a:r>
            <a:r>
              <a:rPr lang="en-US" sz="2400" b="0" dirty="0">
                <a:solidFill>
                  <a:schemeClr val="tx2"/>
                </a:solidFill>
              </a:rPr>
              <a:t>optical redshift !!!</a:t>
            </a:r>
          </a:p>
        </p:txBody>
      </p:sp>
      <p:sp>
        <p:nvSpPr>
          <p:cNvPr id="6" name="Text Box 25"/>
          <p:cNvSpPr txBox="1">
            <a:spLocks noChangeArrowheads="1"/>
          </p:cNvSpPr>
          <p:nvPr/>
        </p:nvSpPr>
        <p:spPr bwMode="auto">
          <a:xfrm>
            <a:off x="8458200" y="6019800"/>
            <a:ext cx="685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800" dirty="0">
                <a:solidFill>
                  <a:srgbClr val="FFFFFF"/>
                </a:solidFill>
                <a:ea typeface="新細明體" charset="-120"/>
                <a:cs typeface="Arial" charset="0"/>
              </a:rPr>
              <a:t>17</a:t>
            </a:r>
          </a:p>
        </p:txBody>
      </p:sp>
    </p:spTree>
    <p:extLst>
      <p:ext uri="{BB962C8B-B14F-4D97-AF65-F5344CB8AC3E}">
        <p14:creationId xmlns:p14="http://schemas.microsoft.com/office/powerpoint/2010/main" val="2558569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961" y="457200"/>
            <a:ext cx="7772400" cy="1143000"/>
          </a:xfrm>
        </p:spPr>
        <p:txBody>
          <a:bodyPr/>
          <a:lstStyle/>
          <a:p>
            <a:r>
              <a:rPr lang="en-US" dirty="0"/>
              <a:t>Accelerated Expansion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63251" y="6474758"/>
            <a:ext cx="8427244" cy="381000"/>
          </a:xfrm>
        </p:spPr>
        <p:txBody>
          <a:bodyPr/>
          <a:lstStyle/>
          <a:p>
            <a:pPr algn="ctr">
              <a:defRPr/>
            </a:pPr>
            <a:r>
              <a:rPr lang="en-US" altLang="zh-TW" b="0" smtClean="0"/>
              <a:t>Cosmology on Small Scales 2018 – Prague, September 26-29, 2018</a:t>
            </a:r>
            <a:endParaRPr lang="en-US" altLang="zh-TW" b="0" dirty="0"/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8472488" y="5951538"/>
            <a:ext cx="6715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dirty="0">
                <a:ea typeface="新細明體" charset="-120"/>
              </a:rPr>
              <a:t>18</a:t>
            </a:r>
          </a:p>
        </p:txBody>
      </p:sp>
      <p:sp>
        <p:nvSpPr>
          <p:cNvPr id="5" name="Rectangle 4"/>
          <p:cNvSpPr/>
          <p:nvPr/>
        </p:nvSpPr>
        <p:spPr>
          <a:xfrm>
            <a:off x="381000" y="1644340"/>
            <a:ext cx="8484153" cy="4598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2400" b="0" dirty="0"/>
              <a:t>In 2001, </a:t>
            </a:r>
            <a:r>
              <a:rPr lang="en-US" sz="2400" b="0" dirty="0">
                <a:solidFill>
                  <a:schemeClr val="tx2"/>
                </a:solidFill>
              </a:rPr>
              <a:t>SN was found </a:t>
            </a:r>
            <a:r>
              <a:rPr lang="en-US" sz="2400" b="0" dirty="0"/>
              <a:t>brighter than it should have been</a:t>
            </a:r>
            <a:r>
              <a:rPr lang="en-US" sz="2400" b="0" dirty="0">
                <a:solidFill>
                  <a:schemeClr val="tx2"/>
                </a:solidFill>
              </a:rPr>
              <a:t> </a:t>
            </a:r>
            <a:r>
              <a:rPr lang="en-US" sz="2400" b="0" dirty="0">
                <a:solidFill>
                  <a:schemeClr val="tx2"/>
                </a:solidFill>
                <a:sym typeface="Symbol"/>
              </a:rPr>
              <a:t> </a:t>
            </a:r>
            <a:r>
              <a:rPr lang="en-US" sz="2400" b="0" dirty="0">
                <a:solidFill>
                  <a:schemeClr val="tx2"/>
                </a:solidFill>
              </a:rPr>
              <a:t>accelerated Universe expansion</a:t>
            </a:r>
            <a:r>
              <a:rPr lang="en-US" sz="2400" b="0" dirty="0"/>
              <a:t>. </a:t>
            </a:r>
          </a:p>
          <a:p>
            <a:pPr algn="ctr">
              <a:buNone/>
            </a:pPr>
            <a:r>
              <a:rPr lang="en-GB" sz="2400" b="0" dirty="0"/>
              <a:t> </a:t>
            </a:r>
            <a:endParaRPr lang="en-US" sz="2400" b="0" dirty="0"/>
          </a:p>
          <a:p>
            <a:pPr algn="ctr"/>
            <a:endParaRPr lang="en-US" sz="800" b="0" dirty="0"/>
          </a:p>
          <a:p>
            <a:pPr algn="ctr">
              <a:buNone/>
            </a:pPr>
            <a:endParaRPr lang="en-GB" sz="2400" b="0" dirty="0"/>
          </a:p>
          <a:p>
            <a:pPr algn="ctr">
              <a:buNone/>
            </a:pPr>
            <a:endParaRPr lang="en-GB" sz="2400" b="0" dirty="0"/>
          </a:p>
          <a:p>
            <a:pPr algn="ctr">
              <a:buNone/>
            </a:pPr>
            <a:endParaRPr lang="en-GB" sz="2400" b="0" dirty="0"/>
          </a:p>
          <a:p>
            <a:pPr algn="ctr">
              <a:buNone/>
            </a:pPr>
            <a:r>
              <a:rPr lang="en-GB" sz="2400" b="0" dirty="0"/>
              <a:t>Redshift </a:t>
            </a:r>
            <a:r>
              <a:rPr lang="en-GB" sz="2400" b="0" dirty="0">
                <a:solidFill>
                  <a:schemeClr val="tx2"/>
                </a:solidFill>
              </a:rPr>
              <a:t>Z</a:t>
            </a:r>
            <a:r>
              <a:rPr lang="en-GB" sz="2400" b="0" baseline="-25000" dirty="0">
                <a:solidFill>
                  <a:schemeClr val="tx2"/>
                </a:solidFill>
              </a:rPr>
              <a:t>D</a:t>
            </a:r>
            <a:r>
              <a:rPr lang="en-GB" sz="2400" b="0" dirty="0">
                <a:solidFill>
                  <a:schemeClr val="tx2"/>
                </a:solidFill>
              </a:rPr>
              <a:t> &gt; 0 </a:t>
            </a:r>
            <a:r>
              <a:rPr lang="en-GB" sz="2400" b="0" dirty="0">
                <a:sym typeface="Symbol"/>
              </a:rPr>
              <a:t></a:t>
            </a:r>
            <a:r>
              <a:rPr lang="en-GB" sz="2400" b="0" dirty="0">
                <a:solidFill>
                  <a:schemeClr val="tx2"/>
                </a:solidFill>
              </a:rPr>
              <a:t> SN appears further away</a:t>
            </a:r>
            <a:r>
              <a:rPr lang="en-GB" sz="2400" b="0" dirty="0"/>
              <a:t>, </a:t>
            </a:r>
            <a:r>
              <a:rPr lang="en-GB" sz="2400" b="0" dirty="0" err="1"/>
              <a:t>Z</a:t>
            </a:r>
            <a:r>
              <a:rPr lang="en-GB" sz="2400" b="0" baseline="-25000" dirty="0" err="1"/>
              <a:t>meas</a:t>
            </a:r>
            <a:r>
              <a:rPr lang="en-GB" sz="2400" b="0" dirty="0"/>
              <a:t> = Z</a:t>
            </a:r>
            <a:r>
              <a:rPr lang="en-GB" sz="2400" b="0" baseline="-25000" dirty="0"/>
              <a:t>V</a:t>
            </a:r>
            <a:r>
              <a:rPr lang="en-GB" sz="2400" b="0" dirty="0"/>
              <a:t> + Z</a:t>
            </a:r>
            <a:r>
              <a:rPr lang="en-GB" sz="2400" b="0" baseline="-25000" dirty="0"/>
              <a:t>D</a:t>
            </a:r>
            <a:r>
              <a:rPr lang="en-GB" sz="2400" b="0" dirty="0"/>
              <a:t>,  </a:t>
            </a:r>
          </a:p>
          <a:p>
            <a:pPr algn="ctr">
              <a:buNone/>
            </a:pPr>
            <a:r>
              <a:rPr lang="en-GB" sz="2400" b="0" dirty="0"/>
              <a:t>But Brighter</a:t>
            </a:r>
            <a:r>
              <a:rPr lang="en-GB" sz="2400" b="0" dirty="0">
                <a:solidFill>
                  <a:schemeClr val="tx2"/>
                </a:solidFill>
              </a:rPr>
              <a:t> </a:t>
            </a:r>
            <a:r>
              <a:rPr lang="en-GB" sz="2400" b="0" dirty="0"/>
              <a:t>because the </a:t>
            </a:r>
            <a:r>
              <a:rPr lang="en-GB" sz="2400" b="0" dirty="0">
                <a:solidFill>
                  <a:schemeClr val="tx2"/>
                </a:solidFill>
              </a:rPr>
              <a:t>SN is actually at </a:t>
            </a:r>
            <a:r>
              <a:rPr lang="en-GB" sz="2400" b="0" dirty="0"/>
              <a:t>Z</a:t>
            </a:r>
            <a:r>
              <a:rPr lang="en-GB" sz="2400" b="0" baseline="-25000" dirty="0"/>
              <a:t>V</a:t>
            </a:r>
            <a:endParaRPr lang="en-US" sz="2400" b="0" dirty="0"/>
          </a:p>
          <a:p>
            <a:pPr algn="ctr">
              <a:buNone/>
            </a:pPr>
            <a:endParaRPr lang="en-US" sz="800" b="0" dirty="0">
              <a:solidFill>
                <a:schemeClr val="tx2"/>
              </a:solidFill>
            </a:endParaRPr>
          </a:p>
          <a:p>
            <a:pPr algn="ctr">
              <a:buNone/>
            </a:pPr>
            <a:r>
              <a:rPr lang="en-GB" sz="2400" b="0" dirty="0">
                <a:solidFill>
                  <a:schemeClr val="tx2"/>
                </a:solidFill>
              </a:rPr>
              <a:t>Accelerating Universe is not real</a:t>
            </a:r>
            <a:r>
              <a:rPr lang="en-GB" sz="2400" b="0" dirty="0"/>
              <a:t>, but rather an illusion caused by cosmic dust. </a:t>
            </a:r>
            <a:endParaRPr lang="en-US" sz="2400" b="0" dirty="0"/>
          </a:p>
        </p:txBody>
      </p:sp>
      <p:sp>
        <p:nvSpPr>
          <p:cNvPr id="7" name="Oval 6"/>
          <p:cNvSpPr/>
          <p:nvPr/>
        </p:nvSpPr>
        <p:spPr bwMode="auto">
          <a:xfrm>
            <a:off x="1600200" y="3124200"/>
            <a:ext cx="228600" cy="76200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1803712" y="3501006"/>
            <a:ext cx="6115552" cy="609600"/>
            <a:chOff x="1803712" y="3381829"/>
            <a:chExt cx="6115552" cy="609600"/>
          </a:xfrm>
        </p:grpSpPr>
        <p:grpSp>
          <p:nvGrpSpPr>
            <p:cNvPr id="19" name="Group 18"/>
            <p:cNvGrpSpPr/>
            <p:nvPr/>
          </p:nvGrpSpPr>
          <p:grpSpPr>
            <a:xfrm>
              <a:off x="1803712" y="3381829"/>
              <a:ext cx="6115552" cy="609600"/>
              <a:chOff x="1803712" y="3381829"/>
              <a:chExt cx="6115552" cy="609600"/>
            </a:xfrm>
          </p:grpSpPr>
          <p:grpSp>
            <p:nvGrpSpPr>
              <p:cNvPr id="21" name="Group 20"/>
              <p:cNvGrpSpPr/>
              <p:nvPr/>
            </p:nvGrpSpPr>
            <p:grpSpPr>
              <a:xfrm>
                <a:off x="4876800" y="3428996"/>
                <a:ext cx="3042464" cy="516245"/>
                <a:chOff x="4971414" y="3099292"/>
                <a:chExt cx="2802738" cy="468286"/>
              </a:xfrm>
            </p:grpSpPr>
            <p:sp>
              <p:nvSpPr>
                <p:cNvPr id="25" name="Oval 24"/>
                <p:cNvSpPr/>
                <p:nvPr/>
              </p:nvSpPr>
              <p:spPr bwMode="auto">
                <a:xfrm>
                  <a:off x="6793884" y="3215123"/>
                  <a:ext cx="304800" cy="304800"/>
                </a:xfrm>
                <a:prstGeom prst="ellipse">
                  <a:avLst/>
                </a:prstGeom>
                <a:solidFill>
                  <a:schemeClr val="tx1">
                    <a:lumMod val="5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342900" marR="0" indent="-342900" algn="ctr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Tx/>
                    <a:buFontTx/>
                    <a:buChar char="•"/>
                    <a:tabLst/>
                  </a:pPr>
                  <a:endParaRPr kumimoji="0" lang="en-US" sz="2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6" name="TextBox 25"/>
                <p:cNvSpPr txBox="1"/>
                <p:nvPr/>
              </p:nvSpPr>
              <p:spPr>
                <a:xfrm>
                  <a:off x="4971414" y="3099292"/>
                  <a:ext cx="1379766" cy="36294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buNone/>
                  </a:pPr>
                  <a:r>
                    <a:rPr lang="en-GB" sz="2000" b="0" dirty="0"/>
                    <a:t>+     Z</a:t>
                  </a:r>
                  <a:r>
                    <a:rPr lang="en-GB" sz="2000" b="0" baseline="-25000" dirty="0"/>
                    <a:t>D</a:t>
                  </a:r>
                  <a:endParaRPr lang="en-US" sz="2000" dirty="0"/>
                </a:p>
              </p:txBody>
            </p:sp>
            <p:sp>
              <p:nvSpPr>
                <p:cNvPr id="27" name="TextBox 26"/>
                <p:cNvSpPr txBox="1"/>
                <p:nvPr/>
              </p:nvSpPr>
              <p:spPr>
                <a:xfrm>
                  <a:off x="7098684" y="3167468"/>
                  <a:ext cx="675468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buNone/>
                  </a:pPr>
                  <a:r>
                    <a:rPr lang="en-GB" sz="2000" b="0" dirty="0"/>
                    <a:t>SN</a:t>
                  </a:r>
                  <a:endParaRPr lang="en-US" sz="2000" dirty="0"/>
                </a:p>
              </p:txBody>
            </p:sp>
          </p:grpSp>
          <p:sp>
            <p:nvSpPr>
              <p:cNvPr id="22" name="Oval 21"/>
              <p:cNvSpPr/>
              <p:nvPr/>
            </p:nvSpPr>
            <p:spPr bwMode="auto">
              <a:xfrm>
                <a:off x="3204148" y="3381829"/>
                <a:ext cx="609600" cy="609600"/>
              </a:xfrm>
              <a:prstGeom prst="ellipse">
                <a:avLst/>
              </a:prstGeom>
              <a:solidFill>
                <a:schemeClr val="tx2"/>
              </a:solidFill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342900" marR="0" indent="-342900" algn="ctr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</a:pPr>
                <a:endParaRPr kumimoji="0" lang="en-US" sz="2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4362646" y="3457898"/>
                <a:ext cx="67546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None/>
                </a:pPr>
                <a:r>
                  <a:rPr lang="en-GB" sz="2000" b="0" dirty="0"/>
                  <a:t>Z</a:t>
                </a:r>
                <a:r>
                  <a:rPr lang="en-GB" sz="2000" b="0" baseline="-25000" dirty="0"/>
                  <a:t>V</a:t>
                </a:r>
                <a:endParaRPr lang="en-US" sz="2000" dirty="0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1803712" y="3519454"/>
                <a:ext cx="115546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None/>
                </a:pPr>
                <a:r>
                  <a:rPr lang="en-US" sz="1600" b="0" dirty="0"/>
                  <a:t>Redshift</a:t>
                </a:r>
              </a:p>
            </p:txBody>
          </p:sp>
        </p:grpSp>
        <p:sp>
          <p:nvSpPr>
            <p:cNvPr id="20" name="TextBox 19"/>
            <p:cNvSpPr txBox="1"/>
            <p:nvPr/>
          </p:nvSpPr>
          <p:spPr>
            <a:xfrm>
              <a:off x="3276600" y="3505200"/>
              <a:ext cx="73324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en-GB" sz="2000" b="0" dirty="0">
                  <a:solidFill>
                    <a:schemeClr val="bg2"/>
                  </a:solidFill>
                </a:rPr>
                <a:t> O</a:t>
              </a:r>
              <a:endParaRPr lang="en-US" sz="2000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1781135" y="2590800"/>
            <a:ext cx="4931180" cy="609600"/>
            <a:chOff x="1781135" y="2471623"/>
            <a:chExt cx="4931180" cy="609600"/>
          </a:xfrm>
        </p:grpSpPr>
        <p:grpSp>
          <p:nvGrpSpPr>
            <p:cNvPr id="29" name="Group 28"/>
            <p:cNvGrpSpPr/>
            <p:nvPr/>
          </p:nvGrpSpPr>
          <p:grpSpPr>
            <a:xfrm>
              <a:off x="1781135" y="2471623"/>
              <a:ext cx="4931180" cy="609600"/>
              <a:chOff x="1461246" y="3023094"/>
              <a:chExt cx="4931180" cy="609600"/>
            </a:xfrm>
          </p:grpSpPr>
          <p:sp>
            <p:nvSpPr>
              <p:cNvPr id="31" name="Oval 30"/>
              <p:cNvSpPr/>
              <p:nvPr/>
            </p:nvSpPr>
            <p:spPr bwMode="auto">
              <a:xfrm>
                <a:off x="2861682" y="3023094"/>
                <a:ext cx="609600" cy="609600"/>
              </a:xfrm>
              <a:prstGeom prst="ellipse">
                <a:avLst/>
              </a:prstGeom>
              <a:solidFill>
                <a:schemeClr val="tx2"/>
              </a:solidFill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342900" marR="0" indent="-342900" algn="ctr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</a:pPr>
                <a:endParaRPr kumimoji="0" lang="en-US" sz="2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2" name="Oval 31"/>
              <p:cNvSpPr/>
              <p:nvPr/>
            </p:nvSpPr>
            <p:spPr bwMode="auto">
              <a:xfrm>
                <a:off x="5166511" y="3140623"/>
                <a:ext cx="304800" cy="304800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342900" marR="0" indent="-342900" algn="ctr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</a:pPr>
                <a:endParaRPr kumimoji="0" lang="en-US" sz="2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4020180" y="3099163"/>
                <a:ext cx="67546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None/>
                </a:pPr>
                <a:r>
                  <a:rPr lang="en-GB" sz="2000" b="0" dirty="0"/>
                  <a:t>Z</a:t>
                </a:r>
                <a:r>
                  <a:rPr lang="en-GB" sz="2000" b="0" baseline="-25000" dirty="0"/>
                  <a:t>V</a:t>
                </a:r>
                <a:endParaRPr lang="en-US" sz="2000" dirty="0"/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1461246" y="3160719"/>
                <a:ext cx="140043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None/>
                </a:pPr>
                <a:r>
                  <a:rPr lang="en-US" sz="1600" b="0" dirty="0"/>
                  <a:t>Brightness</a:t>
                </a: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5716958" y="3122019"/>
                <a:ext cx="67546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None/>
                </a:pPr>
                <a:r>
                  <a:rPr lang="en-GB" sz="2000" b="0" dirty="0"/>
                  <a:t>SN</a:t>
                </a:r>
                <a:endParaRPr lang="en-US" sz="2000" dirty="0"/>
              </a:p>
            </p:txBody>
          </p:sp>
        </p:grpSp>
        <p:sp>
          <p:nvSpPr>
            <p:cNvPr id="30" name="TextBox 29"/>
            <p:cNvSpPr txBox="1"/>
            <p:nvPr/>
          </p:nvSpPr>
          <p:spPr>
            <a:xfrm>
              <a:off x="3229157" y="2609248"/>
              <a:ext cx="73324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en-GB" sz="2000" b="0" dirty="0">
                  <a:solidFill>
                    <a:schemeClr val="bg2"/>
                  </a:solidFill>
                </a:rPr>
                <a:t> O</a:t>
              </a:r>
              <a:endParaRPr lang="en-US" sz="2000" dirty="0">
                <a:solidFill>
                  <a:schemeClr val="bg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86913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234" y="152400"/>
            <a:ext cx="7772400" cy="1143000"/>
          </a:xfrm>
        </p:spPr>
        <p:txBody>
          <a:bodyPr/>
          <a:lstStyle/>
          <a:p>
            <a:r>
              <a:rPr lang="en-US" dirty="0"/>
              <a:t>Dark Matter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77000"/>
            <a:ext cx="8148234" cy="381000"/>
          </a:xfrm>
        </p:spPr>
        <p:txBody>
          <a:bodyPr/>
          <a:lstStyle/>
          <a:p>
            <a:pPr algn="ctr">
              <a:defRPr/>
            </a:pPr>
            <a:r>
              <a:rPr lang="en-US" altLang="zh-TW" b="0" smtClean="0"/>
              <a:t>Cosmology on Small Scales 2018 – Prague, September 26-29, 2018</a:t>
            </a:r>
            <a:endParaRPr lang="en-US" altLang="zh-TW" b="0" dirty="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8300634" y="5791200"/>
            <a:ext cx="838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dirty="0">
                <a:ea typeface="新細明體" charset="-120"/>
              </a:rPr>
              <a:t>19</a:t>
            </a:r>
          </a:p>
        </p:txBody>
      </p:sp>
      <p:sp>
        <p:nvSpPr>
          <p:cNvPr id="6" name="Rectangle 5"/>
          <p:cNvSpPr/>
          <p:nvPr/>
        </p:nvSpPr>
        <p:spPr>
          <a:xfrm>
            <a:off x="261177" y="2133600"/>
            <a:ext cx="8033934" cy="14957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endParaRPr lang="en-US" sz="2400" b="0" dirty="0">
              <a:solidFill>
                <a:schemeClr val="tx2"/>
              </a:solidFill>
            </a:endParaRPr>
          </a:p>
          <a:p>
            <a:pPr algn="ctr">
              <a:buNone/>
            </a:pPr>
            <a:endParaRPr lang="en-US" sz="800" b="0" dirty="0">
              <a:solidFill>
                <a:schemeClr val="tx2"/>
              </a:solidFill>
            </a:endParaRPr>
          </a:p>
          <a:p>
            <a:pPr algn="ctr">
              <a:buNone/>
            </a:pPr>
            <a:endParaRPr lang="en-US" sz="2400" b="0" dirty="0"/>
          </a:p>
          <a:p>
            <a:pPr algn="ctr">
              <a:buNone/>
            </a:pPr>
            <a:r>
              <a:rPr lang="en-US" sz="2400" b="0" dirty="0"/>
              <a:t> </a:t>
            </a:r>
          </a:p>
        </p:txBody>
      </p:sp>
      <p:sp>
        <p:nvSpPr>
          <p:cNvPr id="14" name="Arc 13"/>
          <p:cNvSpPr/>
          <p:nvPr/>
        </p:nvSpPr>
        <p:spPr bwMode="auto">
          <a:xfrm>
            <a:off x="6096000" y="2438400"/>
            <a:ext cx="45719" cy="45719"/>
          </a:xfrm>
          <a:prstGeom prst="arc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Curved Right Arrow 19"/>
          <p:cNvSpPr/>
          <p:nvPr/>
        </p:nvSpPr>
        <p:spPr bwMode="auto">
          <a:xfrm>
            <a:off x="7162800" y="2819403"/>
            <a:ext cx="228600" cy="76197"/>
          </a:xfrm>
          <a:prstGeom prst="curvedRightArrow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801532" y="2438402"/>
            <a:ext cx="4180668" cy="751504"/>
            <a:chOff x="3335740" y="2484120"/>
            <a:chExt cx="4180668" cy="487680"/>
          </a:xfrm>
        </p:grpSpPr>
        <p:grpSp>
          <p:nvGrpSpPr>
            <p:cNvPr id="50" name="Group 49"/>
            <p:cNvGrpSpPr/>
            <p:nvPr/>
          </p:nvGrpSpPr>
          <p:grpSpPr>
            <a:xfrm>
              <a:off x="3335740" y="2484120"/>
              <a:ext cx="4180668" cy="487680"/>
              <a:chOff x="3434166" y="2484120"/>
              <a:chExt cx="4180668" cy="487680"/>
            </a:xfrm>
          </p:grpSpPr>
          <p:sp>
            <p:nvSpPr>
              <p:cNvPr id="59" name="Rectangle 58"/>
              <p:cNvSpPr/>
              <p:nvPr/>
            </p:nvSpPr>
            <p:spPr bwMode="auto">
              <a:xfrm>
                <a:off x="4655876" y="2484120"/>
                <a:ext cx="705124" cy="17990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342900" marR="0" indent="-342900" algn="ctr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</a:pPr>
                <a:endParaRPr kumimoji="0" lang="en-US" sz="2800" b="0" i="0" u="none" strike="noStrike" cap="none" normalizeH="0" baseline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3434166" y="2664023"/>
                <a:ext cx="67546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None/>
                </a:pPr>
                <a:r>
                  <a:rPr lang="en-GB" sz="1400" b="0" dirty="0"/>
                  <a:t>Z</a:t>
                </a:r>
                <a:r>
                  <a:rPr lang="en-GB" sz="1400" b="0" baseline="-25000" dirty="0"/>
                  <a:t>D</a:t>
                </a:r>
                <a:endParaRPr lang="en-US" sz="1400" dirty="0"/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6939366" y="2608881"/>
                <a:ext cx="67546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None/>
                </a:pPr>
                <a:r>
                  <a:rPr lang="en-GB" sz="1400" b="0" dirty="0"/>
                  <a:t>Z</a:t>
                </a:r>
                <a:r>
                  <a:rPr lang="en-GB" sz="1400" b="0" baseline="-25000" dirty="0"/>
                  <a:t>V</a:t>
                </a:r>
                <a:endParaRPr lang="en-US" sz="1400" dirty="0"/>
              </a:p>
            </p:txBody>
          </p:sp>
        </p:grpSp>
        <p:sp>
          <p:nvSpPr>
            <p:cNvPr id="23" name="Rectangle 22"/>
            <p:cNvSpPr/>
            <p:nvPr/>
          </p:nvSpPr>
          <p:spPr bwMode="auto">
            <a:xfrm>
              <a:off x="3824180" y="2656805"/>
              <a:ext cx="747819" cy="173458"/>
            </a:xfrm>
            <a:prstGeom prst="rect">
              <a:avLst/>
            </a:prstGeom>
            <a:noFill/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2800" b="0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515257" y="1423390"/>
            <a:ext cx="44377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400" b="0" dirty="0"/>
              <a:t>In 1970’s, Spiral galaxy M31 has a </a:t>
            </a:r>
            <a:r>
              <a:rPr lang="en-US" sz="2400" b="0" dirty="0">
                <a:solidFill>
                  <a:schemeClr val="tx2"/>
                </a:solidFill>
              </a:rPr>
              <a:t>flat velocity </a:t>
            </a:r>
            <a:r>
              <a:rPr lang="en-US" sz="2400" b="0" dirty="0"/>
              <a:t>curve with a </a:t>
            </a:r>
            <a:r>
              <a:rPr lang="en-US" sz="2400" b="0" dirty="0">
                <a:solidFill>
                  <a:schemeClr val="tx2"/>
                </a:solidFill>
              </a:rPr>
              <a:t>decreasing</a:t>
            </a:r>
            <a:r>
              <a:rPr lang="en-US" sz="2400" b="0" dirty="0"/>
              <a:t> N</a:t>
            </a:r>
            <a:r>
              <a:rPr lang="en-US" sz="1200" b="0" dirty="0"/>
              <a:t>II</a:t>
            </a:r>
            <a:r>
              <a:rPr lang="en-US" sz="2400" b="0" dirty="0"/>
              <a:t> line intensity</a:t>
            </a:r>
            <a:endParaRPr lang="en-US" sz="2400" b="0" dirty="0">
              <a:solidFill>
                <a:schemeClr val="tx2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6289973" y="1199519"/>
            <a:ext cx="1438393" cy="1805965"/>
            <a:chOff x="6289973" y="1199519"/>
            <a:chExt cx="1438393" cy="1805965"/>
          </a:xfrm>
        </p:grpSpPr>
        <p:grpSp>
          <p:nvGrpSpPr>
            <p:cNvPr id="51" name="Group 50"/>
            <p:cNvGrpSpPr/>
            <p:nvPr/>
          </p:nvGrpSpPr>
          <p:grpSpPr>
            <a:xfrm>
              <a:off x="6289973" y="2133600"/>
              <a:ext cx="1438393" cy="871884"/>
              <a:chOff x="6220169" y="177033"/>
              <a:chExt cx="1438393" cy="871884"/>
            </a:xfrm>
          </p:grpSpPr>
          <p:grpSp>
            <p:nvGrpSpPr>
              <p:cNvPr id="52" name="Group 51"/>
              <p:cNvGrpSpPr/>
              <p:nvPr/>
            </p:nvGrpSpPr>
            <p:grpSpPr>
              <a:xfrm>
                <a:off x="6220169" y="310823"/>
                <a:ext cx="1438393" cy="738094"/>
                <a:chOff x="6018625" y="191428"/>
                <a:chExt cx="1438393" cy="738094"/>
              </a:xfrm>
            </p:grpSpPr>
            <p:cxnSp>
              <p:nvCxnSpPr>
                <p:cNvPr id="54" name="Straight Connector 53"/>
                <p:cNvCxnSpPr/>
                <p:nvPr/>
              </p:nvCxnSpPr>
              <p:spPr bwMode="auto">
                <a:xfrm flipH="1">
                  <a:off x="6746336" y="191428"/>
                  <a:ext cx="9306" cy="738094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56" name="Straight Connector 55"/>
                <p:cNvCxnSpPr/>
                <p:nvPr/>
              </p:nvCxnSpPr>
              <p:spPr bwMode="auto">
                <a:xfrm>
                  <a:off x="6018625" y="633506"/>
                  <a:ext cx="1438393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57" name="Freeform 56"/>
                <p:cNvSpPr/>
                <p:nvPr/>
              </p:nvSpPr>
              <p:spPr bwMode="auto">
                <a:xfrm>
                  <a:off x="6755642" y="411244"/>
                  <a:ext cx="559558" cy="180097"/>
                </a:xfrm>
                <a:custGeom>
                  <a:avLst/>
                  <a:gdLst>
                    <a:gd name="connsiteX0" fmla="*/ 0 w 559558"/>
                    <a:gd name="connsiteY0" fmla="*/ 180097 h 180097"/>
                    <a:gd name="connsiteX1" fmla="*/ 54591 w 559558"/>
                    <a:gd name="connsiteY1" fmla="*/ 57268 h 180097"/>
                    <a:gd name="connsiteX2" fmla="*/ 122829 w 559558"/>
                    <a:gd name="connsiteY2" fmla="*/ 2677 h 180097"/>
                    <a:gd name="connsiteX3" fmla="*/ 232011 w 559558"/>
                    <a:gd name="connsiteY3" fmla="*/ 16324 h 180097"/>
                    <a:gd name="connsiteX4" fmla="*/ 409432 w 559558"/>
                    <a:gd name="connsiteY4" fmla="*/ 84563 h 180097"/>
                    <a:gd name="connsiteX5" fmla="*/ 559558 w 559558"/>
                    <a:gd name="connsiteY5" fmla="*/ 139154 h 180097"/>
                    <a:gd name="connsiteX6" fmla="*/ 559558 w 559558"/>
                    <a:gd name="connsiteY6" fmla="*/ 139154 h 1800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559558" h="180097">
                      <a:moveTo>
                        <a:pt x="0" y="180097"/>
                      </a:moveTo>
                      <a:cubicBezTo>
                        <a:pt x="17060" y="133467"/>
                        <a:pt x="34120" y="86838"/>
                        <a:pt x="54591" y="57268"/>
                      </a:cubicBezTo>
                      <a:cubicBezTo>
                        <a:pt x="75062" y="27698"/>
                        <a:pt x="93259" y="9501"/>
                        <a:pt x="122829" y="2677"/>
                      </a:cubicBezTo>
                      <a:cubicBezTo>
                        <a:pt x="152399" y="-4147"/>
                        <a:pt x="184244" y="2676"/>
                        <a:pt x="232011" y="16324"/>
                      </a:cubicBezTo>
                      <a:cubicBezTo>
                        <a:pt x="279778" y="29972"/>
                        <a:pt x="354841" y="64091"/>
                        <a:pt x="409432" y="84563"/>
                      </a:cubicBezTo>
                      <a:cubicBezTo>
                        <a:pt x="464023" y="105035"/>
                        <a:pt x="559558" y="139154"/>
                        <a:pt x="559558" y="139154"/>
                      </a:cubicBezTo>
                      <a:lnTo>
                        <a:pt x="559558" y="139154"/>
                      </a:lnTo>
                    </a:path>
                  </a:pathLst>
                </a:cu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342900" marR="0" indent="-342900" algn="ctr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Tx/>
                    <a:buFontTx/>
                    <a:buChar char="•"/>
                    <a:tabLst/>
                  </a:pPr>
                  <a:endParaRPr kumimoji="0" lang="en-US" sz="2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58" name="Freeform 57"/>
                <p:cNvSpPr/>
                <p:nvPr/>
              </p:nvSpPr>
              <p:spPr bwMode="auto">
                <a:xfrm flipH="1" flipV="1">
                  <a:off x="6172200" y="638538"/>
                  <a:ext cx="559558" cy="180097"/>
                </a:xfrm>
                <a:custGeom>
                  <a:avLst/>
                  <a:gdLst>
                    <a:gd name="connsiteX0" fmla="*/ 0 w 559558"/>
                    <a:gd name="connsiteY0" fmla="*/ 180097 h 180097"/>
                    <a:gd name="connsiteX1" fmla="*/ 54591 w 559558"/>
                    <a:gd name="connsiteY1" fmla="*/ 57268 h 180097"/>
                    <a:gd name="connsiteX2" fmla="*/ 122829 w 559558"/>
                    <a:gd name="connsiteY2" fmla="*/ 2677 h 180097"/>
                    <a:gd name="connsiteX3" fmla="*/ 232011 w 559558"/>
                    <a:gd name="connsiteY3" fmla="*/ 16324 h 180097"/>
                    <a:gd name="connsiteX4" fmla="*/ 409432 w 559558"/>
                    <a:gd name="connsiteY4" fmla="*/ 84563 h 180097"/>
                    <a:gd name="connsiteX5" fmla="*/ 559558 w 559558"/>
                    <a:gd name="connsiteY5" fmla="*/ 139154 h 180097"/>
                    <a:gd name="connsiteX6" fmla="*/ 559558 w 559558"/>
                    <a:gd name="connsiteY6" fmla="*/ 139154 h 1800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559558" h="180097">
                      <a:moveTo>
                        <a:pt x="0" y="180097"/>
                      </a:moveTo>
                      <a:cubicBezTo>
                        <a:pt x="17060" y="133467"/>
                        <a:pt x="34120" y="86838"/>
                        <a:pt x="54591" y="57268"/>
                      </a:cubicBezTo>
                      <a:cubicBezTo>
                        <a:pt x="75062" y="27698"/>
                        <a:pt x="93259" y="9501"/>
                        <a:pt x="122829" y="2677"/>
                      </a:cubicBezTo>
                      <a:cubicBezTo>
                        <a:pt x="152399" y="-4147"/>
                        <a:pt x="184244" y="2676"/>
                        <a:pt x="232011" y="16324"/>
                      </a:cubicBezTo>
                      <a:cubicBezTo>
                        <a:pt x="279778" y="29972"/>
                        <a:pt x="354841" y="64091"/>
                        <a:pt x="409432" y="84563"/>
                      </a:cubicBezTo>
                      <a:cubicBezTo>
                        <a:pt x="464023" y="105035"/>
                        <a:pt x="559558" y="139154"/>
                        <a:pt x="559558" y="139154"/>
                      </a:cubicBezTo>
                      <a:lnTo>
                        <a:pt x="559558" y="139154"/>
                      </a:lnTo>
                    </a:path>
                  </a:pathLst>
                </a:cu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342900" marR="0" indent="-342900" algn="ctr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Tx/>
                    <a:buFontTx/>
                    <a:buChar char="•"/>
                    <a:tabLst/>
                  </a:pPr>
                  <a:endParaRPr kumimoji="0" lang="en-US" sz="2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sp>
            <p:nvSpPr>
              <p:cNvPr id="53" name="TextBox 52"/>
              <p:cNvSpPr txBox="1"/>
              <p:nvPr/>
            </p:nvSpPr>
            <p:spPr>
              <a:xfrm>
                <a:off x="6705600" y="177033"/>
                <a:ext cx="48967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None/>
                </a:pPr>
                <a:r>
                  <a:rPr lang="en-GB" sz="1400" b="0" dirty="0"/>
                  <a:t>V</a:t>
                </a:r>
                <a:endParaRPr lang="en-US" sz="1400" dirty="0"/>
              </a:p>
            </p:txBody>
          </p:sp>
        </p:grpSp>
        <p:pic>
          <p:nvPicPr>
            <p:cNvPr id="1026" name="Picture 2" descr="C:\Users\Acer\Documents\2018\GHOST\Genzel\spiral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77000" y="1199519"/>
              <a:ext cx="1192444" cy="9340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8" name="Picture 2" descr="C:\Users\Acer\Documents\2018\GHOST\Genzel\Cosmic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971800"/>
            <a:ext cx="3161534" cy="2472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445009" y="3199078"/>
                <a:ext cx="4437743" cy="13480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buNone/>
                </a:pPr>
                <a:r>
                  <a:rPr lang="en-US" sz="2400" b="0" i="0" dirty="0">
                    <a:latin typeface="Cambria Math"/>
                  </a:rPr>
                  <a:t>Velocity</a:t>
                </a:r>
              </a:p>
              <a:p>
                <a:pPr algn="ctr">
                  <a:buNone/>
                </a:pPr>
                <a:r>
                  <a:rPr lang="en-US" sz="2400" b="0" dirty="0" smtClean="0"/>
                  <a:t>V(y</a:t>
                </a:r>
                <a:r>
                  <a:rPr lang="en-US" sz="2400" b="0" dirty="0"/>
                  <a:t>)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</a:rPr>
                      <m:t>cZ</m:t>
                    </m:r>
                    <m:r>
                      <a:rPr lang="en-US" sz="2400" b="0" i="0" smtClean="0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</a:rPr>
                      <m:t>c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0" smtClean="0">
                            <a:latin typeface="Cambria Math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</a:rPr>
                          <m:t>nd</m:t>
                        </m:r>
                        <m:r>
                          <a:rPr lang="en-US" sz="2400" b="0" i="0" smtClean="0">
                            <a:latin typeface="Cambria Math"/>
                          </a:rPr>
                          <m:t>−</m:t>
                        </m:r>
                        <m:r>
                          <a:rPr lang="en-US" sz="2400" b="0" i="1" smtClean="0">
                            <a:latin typeface="Cambria Math"/>
                            <a:sym typeface="Symbol"/>
                          </a:rPr>
                          <m:t></m:t>
                        </m:r>
                      </m:e>
                    </m:d>
                  </m:oMath>
                </a14:m>
                <a:r>
                  <a:rPr lang="en-US" sz="2400" b="0" dirty="0"/>
                  <a:t>/</a:t>
                </a:r>
                <a14:m>
                  <m:oMath xmlns:m="http://schemas.openxmlformats.org/officeDocument/2006/math">
                    <m:r>
                      <a:rPr lang="en-US" sz="2400" b="0" i="0">
                        <a:latin typeface="Cambria Math"/>
                        <a:sym typeface="Symbol"/>
                      </a:rPr>
                      <m:t></m:t>
                    </m:r>
                  </m:oMath>
                </a14:m>
                <a:endParaRPr lang="en-US" sz="2400" b="0" dirty="0"/>
              </a:p>
              <a:p>
                <a:pPr algn="ctr">
                  <a:buNone/>
                </a:pPr>
                <a:r>
                  <a:rPr lang="en-US" sz="2400" b="0" dirty="0">
                    <a:solidFill>
                      <a:schemeClr val="tx2"/>
                    </a:solidFill>
                  </a:rPr>
                  <a:t>Flat curve</a:t>
                </a: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5009" y="3199078"/>
                <a:ext cx="4437743" cy="1348061"/>
              </a:xfrm>
              <a:prstGeom prst="rect">
                <a:avLst/>
              </a:prstGeom>
              <a:blipFill rotWithShape="1">
                <a:blip r:embed="rId4"/>
                <a:stretch>
                  <a:fillRect t="-3620" b="-99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477657" y="4800600"/>
                <a:ext cx="4437743" cy="12741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buNone/>
                </a:pPr>
                <a:r>
                  <a:rPr lang="en-US" sz="2400" b="0" dirty="0"/>
                  <a:t>Line Intensity</a:t>
                </a:r>
              </a:p>
              <a:p>
                <a:pPr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A</m:t>
                      </m:r>
                      <m:r>
                        <a:rPr lang="en-US" sz="24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Ao</m:t>
                      </m:r>
                      <m:r>
                        <a:rPr lang="en-US" sz="24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cos</m:t>
                      </m:r>
                      <m:r>
                        <a:rPr lang="en-US" sz="2400" b="0" i="0" smtClean="0">
                          <a:solidFill>
                            <a:schemeClr val="tx1"/>
                          </a:solidFill>
                          <a:latin typeface="Cambria Math"/>
                          <a:sym typeface="Symbol"/>
                        </a:rPr>
                        <m:t></m:t>
                      </m:r>
                    </m:oMath>
                  </m:oMathPara>
                </a14:m>
                <a:endParaRPr lang="en-US" sz="2400" b="0" dirty="0">
                  <a:solidFill>
                    <a:schemeClr val="tx2"/>
                  </a:solidFill>
                </a:endParaRPr>
              </a:p>
              <a:p>
                <a:pPr algn="ctr">
                  <a:buNone/>
                </a:pPr>
                <a:r>
                  <a:rPr lang="en-US" sz="2400" b="0" dirty="0">
                    <a:solidFill>
                      <a:schemeClr val="tx2"/>
                    </a:solidFill>
                  </a:rPr>
                  <a:t>Decreasing</a:t>
                </a: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7657" y="4800600"/>
                <a:ext cx="4437743" cy="1274195"/>
              </a:xfrm>
              <a:prstGeom prst="rect">
                <a:avLst/>
              </a:prstGeom>
              <a:blipFill rotWithShape="1">
                <a:blip r:embed="rId5"/>
                <a:stretch>
                  <a:fillRect t="-3349" b="-100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/>
          <p:cNvSpPr txBox="1"/>
          <p:nvPr/>
        </p:nvSpPr>
        <p:spPr>
          <a:xfrm>
            <a:off x="210457" y="5553568"/>
            <a:ext cx="46663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800" b="0" dirty="0"/>
              <a:t>Flat curve caused by dust, not dark matter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31299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5" grpId="0"/>
      <p:bldP spid="26" grpId="0"/>
      <p:bldP spid="2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8100"/>
            <a:ext cx="7772400" cy="1143000"/>
          </a:xfrm>
        </p:spPr>
        <p:txBody>
          <a:bodyPr/>
          <a:lstStyle/>
          <a:p>
            <a:r>
              <a:rPr lang="en-US" dirty="0"/>
              <a:t>Dilemma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32661" y="6477000"/>
            <a:ext cx="8458200" cy="381000"/>
          </a:xfrm>
        </p:spPr>
        <p:txBody>
          <a:bodyPr/>
          <a:lstStyle/>
          <a:p>
            <a:pPr algn="ctr">
              <a:defRPr/>
            </a:pPr>
            <a:r>
              <a:rPr lang="en-US" altLang="zh-TW" b="0" smtClean="0"/>
              <a:t>Cosmology on Small Scales 2018 – Prague, September 26-29, 2018</a:t>
            </a:r>
            <a:endParaRPr lang="en-US" altLang="zh-TW" b="0" dirty="0"/>
          </a:p>
        </p:txBody>
      </p:sp>
      <p:sp>
        <p:nvSpPr>
          <p:cNvPr id="4" name="Rectangle 3"/>
          <p:cNvSpPr/>
          <p:nvPr/>
        </p:nvSpPr>
        <p:spPr>
          <a:xfrm>
            <a:off x="285750" y="1181100"/>
            <a:ext cx="86487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2400" b="0" dirty="0"/>
              <a:t>Since the </a:t>
            </a:r>
            <a:r>
              <a:rPr lang="en-US" sz="2400" b="0" dirty="0">
                <a:solidFill>
                  <a:schemeClr val="tx2"/>
                </a:solidFill>
              </a:rPr>
              <a:t>1970's</a:t>
            </a:r>
            <a:r>
              <a:rPr lang="en-US" sz="2400" b="0" dirty="0"/>
              <a:t>, </a:t>
            </a:r>
            <a:r>
              <a:rPr lang="en-US" sz="2400" b="0" dirty="0">
                <a:solidFill>
                  <a:schemeClr val="tx2"/>
                </a:solidFill>
              </a:rPr>
              <a:t>dark matter </a:t>
            </a:r>
            <a:r>
              <a:rPr lang="en-US" sz="2400" b="0" dirty="0"/>
              <a:t>is thought to exist because the </a:t>
            </a:r>
            <a:r>
              <a:rPr lang="en-US" sz="2400" b="0" dirty="0">
                <a:solidFill>
                  <a:schemeClr val="tx2"/>
                </a:solidFill>
              </a:rPr>
              <a:t>rotational velocities </a:t>
            </a:r>
            <a:r>
              <a:rPr lang="en-US" sz="2400" b="0" dirty="0"/>
              <a:t>found in </a:t>
            </a:r>
            <a:r>
              <a:rPr lang="en-US" sz="2400" b="0" dirty="0">
                <a:solidFill>
                  <a:schemeClr val="tx2"/>
                </a:solidFill>
              </a:rPr>
              <a:t>local </a:t>
            </a:r>
            <a:r>
              <a:rPr lang="en-US" sz="2400" b="0" dirty="0"/>
              <a:t>spiral galaxies </a:t>
            </a:r>
            <a:r>
              <a:rPr lang="en-US" sz="2400" b="0" dirty="0">
                <a:solidFill>
                  <a:schemeClr val="tx2"/>
                </a:solidFill>
              </a:rPr>
              <a:t>(0.001&lt;Z) </a:t>
            </a:r>
            <a:r>
              <a:rPr lang="en-US" sz="2400" b="0" dirty="0"/>
              <a:t> had the signature of </a:t>
            </a:r>
            <a:r>
              <a:rPr lang="en-US" sz="2400" b="0" dirty="0">
                <a:solidFill>
                  <a:schemeClr val="tx2"/>
                </a:solidFill>
              </a:rPr>
              <a:t>flat rotation </a:t>
            </a:r>
            <a:r>
              <a:rPr lang="en-US" sz="2400" b="0" dirty="0"/>
              <a:t>curves</a:t>
            </a:r>
          </a:p>
          <a:p>
            <a:pPr algn="ctr">
              <a:buNone/>
            </a:pPr>
            <a:endParaRPr lang="en-US" sz="800" b="0" dirty="0"/>
          </a:p>
          <a:p>
            <a:pPr algn="ctr">
              <a:buNone/>
            </a:pPr>
            <a:r>
              <a:rPr lang="en-US" sz="2400" b="0" dirty="0"/>
              <a:t>Recently, high-redshift </a:t>
            </a:r>
            <a:r>
              <a:rPr lang="en-US" sz="2400" b="0" dirty="0">
                <a:solidFill>
                  <a:schemeClr val="tx2"/>
                </a:solidFill>
              </a:rPr>
              <a:t>(0.6&lt;Z&lt;2.6) </a:t>
            </a:r>
            <a:r>
              <a:rPr lang="en-US" sz="2400" b="0" dirty="0"/>
              <a:t>galaxies in the </a:t>
            </a:r>
            <a:r>
              <a:rPr lang="en-US" sz="2400" b="0" dirty="0">
                <a:solidFill>
                  <a:schemeClr val="tx2"/>
                </a:solidFill>
              </a:rPr>
              <a:t>distant </a:t>
            </a:r>
            <a:r>
              <a:rPr lang="en-US" sz="2400" b="0" dirty="0"/>
              <a:t>Universe were found to have </a:t>
            </a:r>
            <a:r>
              <a:rPr lang="en-US" sz="2400" b="0" dirty="0">
                <a:solidFill>
                  <a:schemeClr val="tx2"/>
                </a:solidFill>
              </a:rPr>
              <a:t>falling</a:t>
            </a:r>
            <a:r>
              <a:rPr lang="en-US" sz="2400" b="0" dirty="0"/>
              <a:t> rotation curves suggesting the </a:t>
            </a:r>
            <a:r>
              <a:rPr lang="en-US" sz="2400" b="0" dirty="0">
                <a:solidFill>
                  <a:schemeClr val="tx2"/>
                </a:solidFill>
              </a:rPr>
              <a:t>absence of dark matter</a:t>
            </a:r>
            <a:r>
              <a:rPr lang="en-US" sz="2400" b="0" dirty="0"/>
              <a:t>, and</a:t>
            </a:r>
          </a:p>
          <a:p>
            <a:pPr algn="ctr">
              <a:buNone/>
            </a:pPr>
            <a:endParaRPr lang="en-US" sz="800" b="0" dirty="0"/>
          </a:p>
          <a:p>
            <a:pPr algn="ctr">
              <a:buNone/>
            </a:pPr>
            <a:r>
              <a:rPr lang="en-US" sz="2400" b="0" dirty="0"/>
              <a:t>the </a:t>
            </a:r>
            <a:r>
              <a:rPr lang="en-US" sz="2400" b="0" dirty="0">
                <a:solidFill>
                  <a:schemeClr val="tx2"/>
                </a:solidFill>
              </a:rPr>
              <a:t>transparent Ghost </a:t>
            </a:r>
            <a:r>
              <a:rPr lang="en-US" sz="2400" b="0" dirty="0"/>
              <a:t>galaxy was found to have a</a:t>
            </a:r>
            <a:r>
              <a:rPr lang="en-US" sz="2400" b="0" dirty="0">
                <a:solidFill>
                  <a:schemeClr val="tx2"/>
                </a:solidFill>
              </a:rPr>
              <a:t> falling </a:t>
            </a:r>
            <a:r>
              <a:rPr lang="en-US" sz="2400" b="0" dirty="0"/>
              <a:t>rotation curve suggesting </a:t>
            </a:r>
            <a:r>
              <a:rPr lang="en-US" sz="2400" b="0" dirty="0">
                <a:solidFill>
                  <a:schemeClr val="tx2"/>
                </a:solidFill>
              </a:rPr>
              <a:t>dust</a:t>
            </a:r>
            <a:r>
              <a:rPr lang="en-US" sz="2400" b="0" dirty="0"/>
              <a:t> is the </a:t>
            </a:r>
            <a:r>
              <a:rPr lang="en-US" sz="2400" b="0" dirty="0">
                <a:solidFill>
                  <a:schemeClr val="tx2"/>
                </a:solidFill>
              </a:rPr>
              <a:t>source of dark matter</a:t>
            </a:r>
          </a:p>
          <a:p>
            <a:pPr>
              <a:buNone/>
            </a:pPr>
            <a:endParaRPr lang="en-US" sz="800" b="0" dirty="0"/>
          </a:p>
          <a:p>
            <a:pPr algn="ctr">
              <a:buNone/>
            </a:pPr>
            <a:r>
              <a:rPr lang="en-US" sz="2400" b="0" dirty="0"/>
              <a:t>Cosmology faces a </a:t>
            </a:r>
            <a:r>
              <a:rPr lang="en-US" sz="2400" b="0" dirty="0">
                <a:solidFill>
                  <a:schemeClr val="tx2"/>
                </a:solidFill>
              </a:rPr>
              <a:t>dilemma</a:t>
            </a:r>
            <a:r>
              <a:rPr lang="en-US" sz="2400" b="0" dirty="0"/>
              <a:t> as </a:t>
            </a:r>
            <a:r>
              <a:rPr lang="en-US" sz="2400" b="0" dirty="0">
                <a:solidFill>
                  <a:schemeClr val="tx2"/>
                </a:solidFill>
              </a:rPr>
              <a:t>dark matter should not depend on the transparency of a galaxy or whether a galaxy is in the</a:t>
            </a:r>
          </a:p>
          <a:p>
            <a:pPr algn="ctr">
              <a:buNone/>
            </a:pPr>
            <a:r>
              <a:rPr lang="en-US" sz="2400" b="0" dirty="0">
                <a:solidFill>
                  <a:schemeClr val="tx2"/>
                </a:solidFill>
              </a:rPr>
              <a:t>local or distant Universe</a:t>
            </a:r>
            <a:r>
              <a:rPr lang="en-US" sz="2400" b="0" dirty="0"/>
              <a:t>.</a:t>
            </a:r>
            <a:endParaRPr lang="en-US" sz="2400" b="0" dirty="0">
              <a:solidFill>
                <a:schemeClr val="tx2"/>
              </a:solidFill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8382000" y="5715000"/>
            <a:ext cx="53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dirty="0">
                <a:ea typeface="新細明體" charset="-12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721324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r>
              <a:rPr lang="en-US" dirty="0" smtClean="0"/>
              <a:t>Line Intensity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zh-TW" dirty="0" smtClean="0"/>
              <a:t>Cosmology on Small Scales 2018 – Prague, September 26-29, 2018</a:t>
            </a:r>
            <a:endParaRPr lang="en-US" altLang="zh-TW" dirty="0"/>
          </a:p>
        </p:txBody>
      </p:sp>
      <p:sp>
        <p:nvSpPr>
          <p:cNvPr id="7" name="Text Box 6">
            <a:extLst>
              <a:ext uri="{FF2B5EF4-FFF2-40B4-BE49-F238E27FC236}">
                <a16:creationId xmlns="" xmlns:a16="http://schemas.microsoft.com/office/drawing/2014/main" id="{420D9E92-2613-4C2D-B43C-DB931E0A2E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0634" y="5867400"/>
            <a:ext cx="838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dirty="0" smtClean="0">
                <a:ea typeface="新細明體" charset="-120"/>
              </a:rPr>
              <a:t>20</a:t>
            </a:r>
            <a:endParaRPr lang="en-US" altLang="zh-TW" sz="2800" dirty="0">
              <a:ea typeface="新細明體" charset="-12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xmlns:a14="http://schemas.microsoft.com/office/drawing/2010/main" xmlns:mc="http://schemas.openxmlformats.org/markup-compatibility/2006" id="{960C89DB-5ECA-4838-AE40-663895247DE6}"/>
              </a:ext>
            </a:extLst>
          </p:cNvPr>
          <p:cNvSpPr txBox="1"/>
          <p:nvPr/>
        </p:nvSpPr>
        <p:spPr>
          <a:xfrm>
            <a:off x="571500" y="1371600"/>
            <a:ext cx="77724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400" b="0" dirty="0" smtClean="0"/>
              <a:t>The </a:t>
            </a:r>
            <a:r>
              <a:rPr lang="en-US" sz="2400" b="0" dirty="0" smtClean="0">
                <a:solidFill>
                  <a:schemeClr val="tx2"/>
                </a:solidFill>
              </a:rPr>
              <a:t>intensity</a:t>
            </a:r>
            <a:r>
              <a:rPr lang="en-US" sz="2400" b="0" dirty="0" smtClean="0"/>
              <a:t> of the NII line in </a:t>
            </a:r>
            <a:r>
              <a:rPr lang="en-US" sz="2400" b="0" dirty="0" smtClean="0">
                <a:solidFill>
                  <a:schemeClr val="tx2"/>
                </a:solidFill>
              </a:rPr>
              <a:t>M31</a:t>
            </a:r>
            <a:r>
              <a:rPr lang="en-US" sz="2400" b="0" dirty="0" smtClean="0"/>
              <a:t> was found to </a:t>
            </a:r>
            <a:r>
              <a:rPr lang="en-US" sz="2400" b="0" dirty="0" smtClean="0">
                <a:solidFill>
                  <a:schemeClr val="tx2"/>
                </a:solidFill>
              </a:rPr>
              <a:t>decrease</a:t>
            </a:r>
            <a:r>
              <a:rPr lang="en-US" sz="2400" b="0" dirty="0" smtClean="0"/>
              <a:t> with galaxy radius</a:t>
            </a:r>
            <a:r>
              <a:rPr lang="en-US" sz="2400" b="0" dirty="0"/>
              <a:t>.</a:t>
            </a:r>
          </a:p>
          <a:p>
            <a:pPr algn="ctr">
              <a:buNone/>
            </a:pPr>
            <a:endParaRPr lang="en-US" sz="2400" b="0" dirty="0" smtClean="0"/>
          </a:p>
          <a:p>
            <a:pPr algn="ctr">
              <a:buNone/>
            </a:pPr>
            <a:r>
              <a:rPr lang="en-US" sz="2400" b="0" dirty="0" smtClean="0"/>
              <a:t>Since the </a:t>
            </a:r>
            <a:r>
              <a:rPr lang="en-US" sz="2400" b="0" dirty="0" smtClean="0">
                <a:solidFill>
                  <a:schemeClr val="tx2"/>
                </a:solidFill>
              </a:rPr>
              <a:t>EM energy </a:t>
            </a:r>
            <a:r>
              <a:rPr lang="en-US" sz="2400" b="0" dirty="0" smtClean="0"/>
              <a:t>of the galaxy photon is absorbed in the </a:t>
            </a:r>
            <a:r>
              <a:rPr lang="en-US" sz="2400" b="0" dirty="0" smtClean="0">
                <a:solidFill>
                  <a:schemeClr val="tx2"/>
                </a:solidFill>
              </a:rPr>
              <a:t>NP surface</a:t>
            </a:r>
            <a:r>
              <a:rPr lang="en-US" sz="2400" b="0" dirty="0" smtClean="0"/>
              <a:t>, </a:t>
            </a:r>
            <a:r>
              <a:rPr lang="en-US" sz="2400" b="0" dirty="0" smtClean="0">
                <a:solidFill>
                  <a:schemeClr val="tx2"/>
                </a:solidFill>
              </a:rPr>
              <a:t>Fermat’s principle </a:t>
            </a:r>
            <a:r>
              <a:rPr lang="en-US" sz="2400" b="0" dirty="0" smtClean="0"/>
              <a:t>requires the emission to occur in </a:t>
            </a:r>
            <a:r>
              <a:rPr lang="en-US" sz="2400" b="0" dirty="0" smtClean="0">
                <a:solidFill>
                  <a:schemeClr val="tx2"/>
                </a:solidFill>
              </a:rPr>
              <a:t>minimum time </a:t>
            </a:r>
            <a:r>
              <a:rPr lang="en-US" sz="2400" b="0" dirty="0" smtClean="0">
                <a:sym typeface="Symbol"/>
              </a:rPr>
              <a:t></a:t>
            </a:r>
          </a:p>
          <a:p>
            <a:pPr algn="ctr">
              <a:buNone/>
            </a:pPr>
            <a:endParaRPr lang="en-US" sz="2400" b="0" dirty="0" smtClean="0"/>
          </a:p>
          <a:p>
            <a:pPr algn="ctr">
              <a:buNone/>
            </a:pPr>
            <a:r>
              <a:rPr lang="en-US" sz="2400" b="0" dirty="0" smtClean="0"/>
              <a:t> </a:t>
            </a:r>
            <a:r>
              <a:rPr lang="en-US" sz="2400" b="0" dirty="0" smtClean="0">
                <a:solidFill>
                  <a:schemeClr val="tx2"/>
                </a:solidFill>
              </a:rPr>
              <a:t>Direction</a:t>
            </a:r>
            <a:r>
              <a:rPr lang="en-US" sz="2400" b="0" dirty="0" smtClean="0"/>
              <a:t> is </a:t>
            </a:r>
            <a:r>
              <a:rPr lang="en-US" sz="2400" b="0" dirty="0" smtClean="0">
                <a:solidFill>
                  <a:schemeClr val="tx2"/>
                </a:solidFill>
              </a:rPr>
              <a:t>across</a:t>
            </a:r>
            <a:r>
              <a:rPr lang="en-US" sz="2400" b="0" dirty="0" smtClean="0"/>
              <a:t> the </a:t>
            </a:r>
            <a:r>
              <a:rPr lang="en-US" sz="2400" b="0" dirty="0" smtClean="0">
                <a:solidFill>
                  <a:schemeClr val="tx2"/>
                </a:solidFill>
              </a:rPr>
              <a:t>minimum dimension between</a:t>
            </a:r>
            <a:r>
              <a:rPr lang="en-US" sz="2400" b="0" dirty="0" smtClean="0"/>
              <a:t> </a:t>
            </a:r>
            <a:r>
              <a:rPr lang="en-US" sz="2400" b="0" dirty="0" smtClean="0">
                <a:solidFill>
                  <a:schemeClr val="tx2"/>
                </a:solidFill>
              </a:rPr>
              <a:t>NP surfaces. </a:t>
            </a:r>
            <a:r>
              <a:rPr lang="en-US" sz="2400" b="0" dirty="0"/>
              <a:t>For</a:t>
            </a:r>
            <a:r>
              <a:rPr lang="en-US" sz="2400" b="0" dirty="0">
                <a:solidFill>
                  <a:schemeClr val="tx2"/>
                </a:solidFill>
              </a:rPr>
              <a:t> spherical NPs,</a:t>
            </a:r>
            <a:r>
              <a:rPr lang="en-US" sz="2400" b="0" dirty="0"/>
              <a:t> in the direction </a:t>
            </a:r>
            <a:r>
              <a:rPr lang="en-US" sz="2400" b="0" dirty="0">
                <a:solidFill>
                  <a:schemeClr val="tx2"/>
                </a:solidFill>
              </a:rPr>
              <a:t>of the </a:t>
            </a:r>
            <a:r>
              <a:rPr lang="en-US" sz="2400" b="0" dirty="0" smtClean="0">
                <a:solidFill>
                  <a:schemeClr val="tx2"/>
                </a:solidFill>
              </a:rPr>
              <a:t>incoming NII </a:t>
            </a:r>
            <a:r>
              <a:rPr lang="en-US" sz="2400" b="0" dirty="0">
                <a:solidFill>
                  <a:schemeClr val="tx2"/>
                </a:solidFill>
              </a:rPr>
              <a:t>line </a:t>
            </a:r>
            <a:endParaRPr lang="en-US" sz="2400" b="0" dirty="0" smtClean="0">
              <a:solidFill>
                <a:schemeClr val="tx2"/>
              </a:solidFill>
            </a:endParaRPr>
          </a:p>
          <a:p>
            <a:pPr algn="ctr">
              <a:buNone/>
            </a:pPr>
            <a:endParaRPr lang="en-US" sz="800" b="0" dirty="0">
              <a:solidFill>
                <a:schemeClr val="tx2"/>
              </a:solidFill>
            </a:endParaRPr>
          </a:p>
          <a:p>
            <a:pPr algn="ctr">
              <a:buNone/>
            </a:pPr>
            <a:r>
              <a:rPr lang="en-US" sz="2400" b="0" dirty="0" smtClean="0"/>
              <a:t>For a </a:t>
            </a:r>
            <a:r>
              <a:rPr lang="en-US" sz="2400" b="0" dirty="0" err="1" smtClean="0">
                <a:solidFill>
                  <a:schemeClr val="tx2"/>
                </a:solidFill>
              </a:rPr>
              <a:t>plate~like</a:t>
            </a:r>
            <a:r>
              <a:rPr lang="en-US" sz="2400" b="0" dirty="0" smtClean="0">
                <a:solidFill>
                  <a:schemeClr val="tx2"/>
                </a:solidFill>
              </a:rPr>
              <a:t> NP</a:t>
            </a:r>
            <a:r>
              <a:rPr lang="en-US" sz="2400" b="0" dirty="0" smtClean="0"/>
              <a:t>, </a:t>
            </a:r>
            <a:r>
              <a:rPr lang="en-US" sz="2400" b="0" dirty="0" smtClean="0">
                <a:solidFill>
                  <a:schemeClr val="tx2"/>
                </a:solidFill>
              </a:rPr>
              <a:t>normal </a:t>
            </a:r>
            <a:r>
              <a:rPr lang="en-US" sz="2400" b="0" dirty="0" smtClean="0"/>
              <a:t>to the </a:t>
            </a:r>
            <a:r>
              <a:rPr lang="en-US" sz="2400" b="0" dirty="0" smtClean="0">
                <a:solidFill>
                  <a:schemeClr val="tx2"/>
                </a:solidFill>
              </a:rPr>
              <a:t>plate surface.</a:t>
            </a:r>
          </a:p>
          <a:p>
            <a:pPr algn="ctr">
              <a:buNone/>
            </a:pPr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139571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D1753E3-B4E5-4B21-8B6C-C07BBD0CD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4363" y="533400"/>
            <a:ext cx="7772400" cy="1143000"/>
          </a:xfrm>
        </p:spPr>
        <p:txBody>
          <a:bodyPr/>
          <a:lstStyle/>
          <a:p>
            <a:r>
              <a:rPr lang="en-US" dirty="0"/>
              <a:t>Shape Intensity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3F55561B-8DB1-4990-870F-5B79246DB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47800" y="6477000"/>
            <a:ext cx="7772400" cy="381000"/>
          </a:xfrm>
        </p:spPr>
        <p:txBody>
          <a:bodyPr/>
          <a:lstStyle/>
          <a:p>
            <a:pPr>
              <a:defRPr/>
            </a:pPr>
            <a:r>
              <a:rPr lang="en-US" altLang="zh-TW" smtClean="0"/>
              <a:t>Cosmology on Small Scales 2018 – Prague, September 26-29, 2018</a:t>
            </a:r>
            <a:endParaRPr lang="en-US" altLang="zh-TW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="" xmlns:a16="http://schemas.microsoft.com/office/drawing/2014/main" id="{99064CB8-01B2-4B06-A805-444BBFA8389C}"/>
              </a:ext>
            </a:extLst>
          </p:cNvPr>
          <p:cNvCxnSpPr>
            <a:cxnSpLocks/>
          </p:cNvCxnSpPr>
          <p:nvPr/>
        </p:nvCxnSpPr>
        <p:spPr bwMode="auto">
          <a:xfrm flipV="1">
            <a:off x="1676400" y="2057400"/>
            <a:ext cx="0" cy="2514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>
            <a:extLst>
              <a:ext uri="{FF2B5EF4-FFF2-40B4-BE49-F238E27FC236}">
                <a16:creationId xmlns="" xmlns:a16="http://schemas.microsoft.com/office/drawing/2014/main" id="{81AA40A3-9D19-4249-809D-FCA28E68FB0D}"/>
              </a:ext>
            </a:extLst>
          </p:cNvPr>
          <p:cNvCxnSpPr>
            <a:cxnSpLocks/>
          </p:cNvCxnSpPr>
          <p:nvPr/>
        </p:nvCxnSpPr>
        <p:spPr bwMode="auto">
          <a:xfrm rot="5400000" flipV="1">
            <a:off x="2933700" y="800100"/>
            <a:ext cx="0" cy="2514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>
            <a:extLst>
              <a:ext uri="{FF2B5EF4-FFF2-40B4-BE49-F238E27FC236}">
                <a16:creationId xmlns="" xmlns:a16="http://schemas.microsoft.com/office/drawing/2014/main" id="{4C42F54B-D6A3-491D-BFBD-89A62C203F9F}"/>
              </a:ext>
            </a:extLst>
          </p:cNvPr>
          <p:cNvCxnSpPr>
            <a:cxnSpLocks/>
          </p:cNvCxnSpPr>
          <p:nvPr/>
        </p:nvCxnSpPr>
        <p:spPr bwMode="auto">
          <a:xfrm>
            <a:off x="1676400" y="2057400"/>
            <a:ext cx="2529840" cy="150027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CA3D71CA-C3EB-41F9-A296-A2DA47B60C87}"/>
              </a:ext>
            </a:extLst>
          </p:cNvPr>
          <p:cNvSpPr txBox="1"/>
          <p:nvPr/>
        </p:nvSpPr>
        <p:spPr>
          <a:xfrm>
            <a:off x="1798320" y="2498955"/>
            <a:ext cx="4820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>
                <a:sym typeface="Symbol" panose="05050102010706020507" pitchFamily="18" charset="2"/>
              </a:rPr>
              <a:t></a:t>
            </a:r>
            <a:endParaRPr lang="en-US" dirty="0"/>
          </a:p>
        </p:txBody>
      </p:sp>
      <p:sp>
        <p:nvSpPr>
          <p:cNvPr id="38" name="TextBox 37">
            <a:extLst>
              <a:ext uri="{FF2B5EF4-FFF2-40B4-BE49-F238E27FC236}">
                <a16:creationId xmlns="" xmlns:a16="http://schemas.microsoft.com/office/drawing/2014/main" id="{5C5C721F-83C0-4ECB-9834-A6A7727552B2}"/>
              </a:ext>
            </a:extLst>
          </p:cNvPr>
          <p:cNvSpPr txBox="1"/>
          <p:nvPr/>
        </p:nvSpPr>
        <p:spPr>
          <a:xfrm>
            <a:off x="3886200" y="5786735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b="0" dirty="0">
                <a:sym typeface="Symbol" panose="05050102010706020507" pitchFamily="18" charset="2"/>
              </a:rPr>
              <a:t>Earth</a:t>
            </a:r>
            <a:endParaRPr lang="en-US" sz="2400" b="0" dirty="0"/>
          </a:p>
        </p:txBody>
      </p:sp>
      <p:grpSp>
        <p:nvGrpSpPr>
          <p:cNvPr id="33" name="Group 32">
            <a:extLst>
              <a:ext uri="{FF2B5EF4-FFF2-40B4-BE49-F238E27FC236}">
                <a16:creationId xmlns="" xmlns:a16="http://schemas.microsoft.com/office/drawing/2014/main" id="{1FCB6918-78AC-414D-A8FA-19E53EAA3ABD}"/>
              </a:ext>
            </a:extLst>
          </p:cNvPr>
          <p:cNvGrpSpPr/>
          <p:nvPr/>
        </p:nvGrpSpPr>
        <p:grpSpPr>
          <a:xfrm>
            <a:off x="4114800" y="2667000"/>
            <a:ext cx="2590800" cy="2983551"/>
            <a:chOff x="4068040" y="2714447"/>
            <a:chExt cx="2460315" cy="2869962"/>
          </a:xfrm>
        </p:grpSpPr>
        <p:cxnSp>
          <p:nvCxnSpPr>
            <p:cNvPr id="12" name="Straight Connector 11">
              <a:extLst>
                <a:ext uri="{FF2B5EF4-FFF2-40B4-BE49-F238E27FC236}">
                  <a16:creationId xmlns="" xmlns:a16="http://schemas.microsoft.com/office/drawing/2014/main" id="{DD451944-B8BC-40E7-9B8B-F00FC3373675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206240" y="3557677"/>
              <a:ext cx="2322115" cy="1395323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>
              <a:extLst>
                <a:ext uri="{FF2B5EF4-FFF2-40B4-BE49-F238E27FC236}">
                  <a16:creationId xmlns="" xmlns:a16="http://schemas.microsoft.com/office/drawing/2014/main" id="{FBFE8CFF-9893-4931-BFCA-2D7324721505}"/>
                </a:ext>
              </a:extLst>
            </p:cNvPr>
            <p:cNvCxnSpPr>
              <a:cxnSpLocks/>
              <a:stCxn id="7" idx="1"/>
            </p:cNvCxnSpPr>
            <p:nvPr/>
          </p:nvCxnSpPr>
          <p:spPr bwMode="auto">
            <a:xfrm flipH="1" flipV="1">
              <a:off x="4182856" y="3557680"/>
              <a:ext cx="49518" cy="2026729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1" name="Rectangle 20">
              <a:extLst>
                <a:ext uri="{FF2B5EF4-FFF2-40B4-BE49-F238E27FC236}">
                  <a16:creationId xmlns="" xmlns:a16="http://schemas.microsoft.com/office/drawing/2014/main" id="{A9D0D8BE-0D7B-413A-ABFC-4910799E0030}"/>
                </a:ext>
              </a:extLst>
            </p:cNvPr>
            <p:cNvSpPr/>
            <p:nvPr/>
          </p:nvSpPr>
          <p:spPr bwMode="auto">
            <a:xfrm rot="1803446" flipH="1">
              <a:off x="4068040" y="2714447"/>
              <a:ext cx="335276" cy="1676399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7" name="Isosceles Triangle 6">
            <a:extLst>
              <a:ext uri="{FF2B5EF4-FFF2-40B4-BE49-F238E27FC236}">
                <a16:creationId xmlns="" xmlns:a16="http://schemas.microsoft.com/office/drawing/2014/main" id="{72CC4AB4-8D21-4496-BB3E-3C6F2C42C5BC}"/>
              </a:ext>
            </a:extLst>
          </p:cNvPr>
          <p:cNvSpPr/>
          <p:nvPr/>
        </p:nvSpPr>
        <p:spPr bwMode="auto">
          <a:xfrm flipV="1">
            <a:off x="4267200" y="5562600"/>
            <a:ext cx="82595" cy="175902"/>
          </a:xfrm>
          <a:prstGeom prst="triangl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="" xmlns:a16="http://schemas.microsoft.com/office/drawing/2014/main" id="{8F53ADE0-8210-4C65-9478-50EDDDD0C8F4}"/>
                  </a:ext>
                </a:extLst>
              </p:cNvPr>
              <p:cNvSpPr txBox="1"/>
              <p:nvPr/>
            </p:nvSpPr>
            <p:spPr>
              <a:xfrm>
                <a:off x="3810000" y="5334000"/>
                <a:ext cx="57912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A</m:t>
                      </m:r>
                    </m:oMath>
                  </m:oMathPara>
                </a14:m>
                <a:endParaRPr lang="en-US" sz="2400" b="0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8F53ADE0-8210-4C65-9478-50EDDDD0C8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5334000"/>
                <a:ext cx="579120" cy="46166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Isosceles Triangle 26">
            <a:extLst>
              <a:ext uri="{FF2B5EF4-FFF2-40B4-BE49-F238E27FC236}">
                <a16:creationId xmlns="" xmlns:a16="http://schemas.microsoft.com/office/drawing/2014/main" id="{72EBEADD-A469-401E-AAA4-0C99809D58C5}"/>
              </a:ext>
            </a:extLst>
          </p:cNvPr>
          <p:cNvSpPr/>
          <p:nvPr/>
        </p:nvSpPr>
        <p:spPr bwMode="auto">
          <a:xfrm rot="18027877" flipV="1">
            <a:off x="6608650" y="4869037"/>
            <a:ext cx="82595" cy="175902"/>
          </a:xfrm>
          <a:prstGeom prst="triangl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="" xmlns:a16="http://schemas.microsoft.com/office/drawing/2014/main" id="{77FCE013-5888-42CF-96F8-99FC4D3224B1}"/>
              </a:ext>
            </a:extLst>
          </p:cNvPr>
          <p:cNvGrpSpPr/>
          <p:nvPr/>
        </p:nvGrpSpPr>
        <p:grpSpPr>
          <a:xfrm>
            <a:off x="3943534" y="3059552"/>
            <a:ext cx="5276666" cy="2610060"/>
            <a:chOff x="-265650" y="3005389"/>
            <a:chExt cx="5276666" cy="2610060"/>
          </a:xfrm>
        </p:grpSpPr>
        <p:grpSp>
          <p:nvGrpSpPr>
            <p:cNvPr id="4" name="Group 3">
              <a:extLst>
                <a:ext uri="{FF2B5EF4-FFF2-40B4-BE49-F238E27FC236}">
                  <a16:creationId xmlns="" xmlns:a16="http://schemas.microsoft.com/office/drawing/2014/main" id="{8BF3C433-6F6F-4D31-A0CA-793904B9F343}"/>
                </a:ext>
              </a:extLst>
            </p:cNvPr>
            <p:cNvGrpSpPr/>
            <p:nvPr/>
          </p:nvGrpSpPr>
          <p:grpSpPr>
            <a:xfrm>
              <a:off x="-265650" y="3005389"/>
              <a:ext cx="5276666" cy="2610060"/>
              <a:chOff x="-934339" y="4095541"/>
              <a:chExt cx="5276666" cy="2610060"/>
            </a:xfrm>
          </p:grpSpPr>
          <p:grpSp>
            <p:nvGrpSpPr>
              <p:cNvPr id="40" name="Group 39">
                <a:extLst>
                  <a:ext uri="{FF2B5EF4-FFF2-40B4-BE49-F238E27FC236}">
                    <a16:creationId xmlns="" xmlns:a16="http://schemas.microsoft.com/office/drawing/2014/main" id="{A3A57397-2C32-415A-9677-87E11F9122E0}"/>
                  </a:ext>
                </a:extLst>
              </p:cNvPr>
              <p:cNvGrpSpPr/>
              <p:nvPr/>
            </p:nvGrpSpPr>
            <p:grpSpPr>
              <a:xfrm>
                <a:off x="-934339" y="4095541"/>
                <a:ext cx="2632222" cy="2610060"/>
                <a:chOff x="3967737" y="3149020"/>
                <a:chExt cx="2632222" cy="2610060"/>
              </a:xfrm>
            </p:grpSpPr>
            <p:grpSp>
              <p:nvGrpSpPr>
                <p:cNvPr id="31" name="Group 30">
                  <a:extLst>
                    <a:ext uri="{FF2B5EF4-FFF2-40B4-BE49-F238E27FC236}">
                      <a16:creationId xmlns="" xmlns:a16="http://schemas.microsoft.com/office/drawing/2014/main" id="{F3E58244-F1F7-4DDF-8BAE-A2505BFA8F45}"/>
                    </a:ext>
                  </a:extLst>
                </p:cNvPr>
                <p:cNvGrpSpPr/>
                <p:nvPr/>
              </p:nvGrpSpPr>
              <p:grpSpPr>
                <a:xfrm rot="906028">
                  <a:off x="3967737" y="3149020"/>
                  <a:ext cx="2489751" cy="2125978"/>
                  <a:chOff x="4191004" y="2979422"/>
                  <a:chExt cx="2489751" cy="2125978"/>
                </a:xfrm>
              </p:grpSpPr>
              <p:cxnSp>
                <p:nvCxnSpPr>
                  <p:cNvPr id="28" name="Straight Connector 27">
                    <a:extLst>
                      <a:ext uri="{FF2B5EF4-FFF2-40B4-BE49-F238E27FC236}">
                        <a16:creationId xmlns="" xmlns:a16="http://schemas.microsoft.com/office/drawing/2014/main" id="{A3D65263-D695-48EA-B542-BC729AD06BA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 bwMode="auto">
                  <a:xfrm>
                    <a:off x="4358640" y="3710077"/>
                    <a:ext cx="2322115" cy="1395323"/>
                  </a:xfrm>
                  <a:prstGeom prst="line">
                    <a:avLst/>
                  </a:prstGeom>
                  <a:noFill/>
                  <a:ln w="28575" cap="flat" cmpd="sng" algn="ctr">
                    <a:solidFill>
                      <a:schemeClr val="tx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sp>
                <p:nvSpPr>
                  <p:cNvPr id="30" name="Rectangle 29">
                    <a:extLst>
                      <a:ext uri="{FF2B5EF4-FFF2-40B4-BE49-F238E27FC236}">
                        <a16:creationId xmlns="" xmlns:a16="http://schemas.microsoft.com/office/drawing/2014/main" id="{C900DAC3-3010-497F-8C59-6C220573AE1C}"/>
                      </a:ext>
                    </a:extLst>
                  </p:cNvPr>
                  <p:cNvSpPr/>
                  <p:nvPr/>
                </p:nvSpPr>
                <p:spPr bwMode="auto">
                  <a:xfrm rot="1803446" flipH="1">
                    <a:off x="4191004" y="2979422"/>
                    <a:ext cx="335276" cy="1676399"/>
                  </a:xfrm>
                  <a:prstGeom prst="rect">
                    <a:avLst/>
                  </a:prstGeom>
                  <a:solidFill>
                    <a:schemeClr val="tx2"/>
                  </a:solidFill>
                  <a:ln w="28575" cap="flat" cmpd="sng" algn="ctr">
                    <a:solidFill>
                      <a:schemeClr val="tx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Char char="•"/>
                      <a:tabLst/>
                    </a:pPr>
                    <a:endParaRPr kumimoji="0" lang="en-US" sz="28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sp>
              <p:nvSpPr>
                <p:cNvPr id="34" name="TextBox 33">
                  <a:extLst>
                    <a:ext uri="{FF2B5EF4-FFF2-40B4-BE49-F238E27FC236}">
                      <a16:creationId xmlns="" xmlns:a16="http://schemas.microsoft.com/office/drawing/2014/main" id="{08F2C032-B835-4975-BB5F-3315E5A4AFA4}"/>
                    </a:ext>
                  </a:extLst>
                </p:cNvPr>
                <p:cNvSpPr txBox="1"/>
                <p:nvPr/>
              </p:nvSpPr>
              <p:spPr>
                <a:xfrm>
                  <a:off x="4748603" y="5235860"/>
                  <a:ext cx="949889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buNone/>
                  </a:pPr>
                  <a:r>
                    <a:rPr lang="en-US" dirty="0">
                      <a:sym typeface="Symbol" panose="05050102010706020507" pitchFamily="18" charset="2"/>
                    </a:rPr>
                    <a:t> - </a:t>
                  </a:r>
                  <a:endParaRPr lang="en-US" dirty="0"/>
                </a:p>
              </p:txBody>
            </p:sp>
            <p:sp>
              <p:nvSpPr>
                <p:cNvPr id="35" name="TextBox 34">
                  <a:extLst>
                    <a:ext uri="{FF2B5EF4-FFF2-40B4-BE49-F238E27FC236}">
                      <a16:creationId xmlns="" xmlns:a16="http://schemas.microsoft.com/office/drawing/2014/main" id="{30F86445-F3F7-4499-9EC0-58DF63DEAD41}"/>
                    </a:ext>
                  </a:extLst>
                </p:cNvPr>
                <p:cNvSpPr txBox="1"/>
                <p:nvPr/>
              </p:nvSpPr>
              <p:spPr>
                <a:xfrm>
                  <a:off x="5650070" y="4616080"/>
                  <a:ext cx="949889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buNone/>
                  </a:pPr>
                  <a:r>
                    <a:rPr lang="en-US" dirty="0">
                      <a:sym typeface="Symbol" panose="05050102010706020507" pitchFamily="18" charset="2"/>
                    </a:rPr>
                    <a:t> </a:t>
                  </a:r>
                  <a:endParaRPr lang="en-US" dirty="0"/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1" name="TextBox 40">
                    <a:extLst>
                      <a:ext uri="{FF2B5EF4-FFF2-40B4-BE49-F238E27FC236}">
                        <a16:creationId xmlns="" xmlns:a16="http://schemas.microsoft.com/office/drawing/2014/main" id="{E1F8500C-44D1-4491-BD9F-3EAE2616614A}"/>
                      </a:ext>
                    </a:extLst>
                  </p:cNvPr>
                  <p:cNvSpPr txBox="1"/>
                  <p:nvPr/>
                </p:nvSpPr>
                <p:spPr>
                  <a:xfrm>
                    <a:off x="109372" y="4289583"/>
                    <a:ext cx="4232955" cy="90486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>
                      <a:buNone/>
                    </a:pPr>
                    <a:r>
                      <a:rPr lang="en-US" sz="2400" b="0" dirty="0"/>
                      <a:t>Line Intensity</a:t>
                    </a:r>
                  </a:p>
                  <a:p>
                    <a:pPr algn="ctr">
                      <a:buNone/>
                    </a:pPr>
                    <a14:m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A</m:t>
                        </m:r>
                        <m:r>
                          <a:rPr lang="en-US" sz="2400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=</m:t>
                        </m:r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Ao</m:t>
                        </m:r>
                        <m:r>
                          <a:rPr lang="en-US" sz="2400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cos</m:t>
                        </m:r>
                        <m:r>
                          <a:rPr lang="en-US" sz="24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(</m:t>
                        </m:r>
                        <m:r>
                          <a:rPr lang="en-US" sz="2400" b="0" i="0" smtClean="0">
                            <a:solidFill>
                              <a:schemeClr val="tx1"/>
                            </a:solidFill>
                            <a:latin typeface="Cambria Math"/>
                            <a:sym typeface="Symbol"/>
                          </a:rPr>
                          <m:t></m:t>
                        </m:r>
                      </m:oMath>
                    </a14:m>
                    <a:r>
                      <a:rPr lang="en-US" sz="2400" b="0" dirty="0"/>
                      <a:t>-</a:t>
                    </a:r>
                    <a:r>
                      <a:rPr lang="en-US" sz="2400" b="0" dirty="0">
                        <a:sym typeface="Symbol" panose="05050102010706020507" pitchFamily="18" charset="2"/>
                      </a:rPr>
                      <a:t>)</a:t>
                    </a:r>
                    <a:endParaRPr lang="en-US" sz="2400" b="0" dirty="0"/>
                  </a:p>
                </p:txBody>
              </p:sp>
            </mc:Choice>
            <mc:Fallback xmlns="">
              <p:sp>
                <p:nvSpPr>
                  <p:cNvPr id="41" name="TextBox 40">
                    <a:extLst>
                      <a:ext uri="{FF2B5EF4-FFF2-40B4-BE49-F238E27FC236}">
                        <a16:creationId xmlns:a16="http://schemas.microsoft.com/office/drawing/2014/main" id="{E1F8500C-44D1-4491-BD9F-3EAE2616614A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9372" y="4289583"/>
                    <a:ext cx="4232955" cy="904863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t="-4730" b="-15541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29" name="Isosceles Triangle 28">
              <a:extLst>
                <a:ext uri="{FF2B5EF4-FFF2-40B4-BE49-F238E27FC236}">
                  <a16:creationId xmlns="" xmlns:a16="http://schemas.microsoft.com/office/drawing/2014/main" id="{477171D3-E3AD-4E28-B72B-E2FDEF97D516}"/>
                </a:ext>
              </a:extLst>
            </p:cNvPr>
            <p:cNvSpPr/>
            <p:nvPr/>
          </p:nvSpPr>
          <p:spPr bwMode="auto">
            <a:xfrm rot="18964059" flipV="1">
              <a:off x="1925340" y="5388911"/>
              <a:ext cx="82595" cy="175902"/>
            </a:xfrm>
            <a:prstGeom prst="triangle">
              <a:avLst/>
            </a:prstGeom>
            <a:solidFill>
              <a:schemeClr val="tx1"/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32" name="Isosceles Triangle 31">
            <a:extLst>
              <a:ext uri="{FF2B5EF4-FFF2-40B4-BE49-F238E27FC236}">
                <a16:creationId xmlns="" xmlns:a16="http://schemas.microsoft.com/office/drawing/2014/main" id="{97BE8754-0D9E-45F0-BCAB-5D645B170C29}"/>
              </a:ext>
            </a:extLst>
          </p:cNvPr>
          <p:cNvSpPr/>
          <p:nvPr/>
        </p:nvSpPr>
        <p:spPr bwMode="auto">
          <a:xfrm flipV="1">
            <a:off x="1647895" y="4572000"/>
            <a:ext cx="82595" cy="175902"/>
          </a:xfrm>
          <a:prstGeom prst="triangl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" name="Isosceles Triangle 35">
            <a:extLst>
              <a:ext uri="{FF2B5EF4-FFF2-40B4-BE49-F238E27FC236}">
                <a16:creationId xmlns="" xmlns:a16="http://schemas.microsoft.com/office/drawing/2014/main" id="{EE68A052-3017-40D6-ACBE-ACA24E049230}"/>
              </a:ext>
            </a:extLst>
          </p:cNvPr>
          <p:cNvSpPr/>
          <p:nvPr/>
        </p:nvSpPr>
        <p:spPr bwMode="auto">
          <a:xfrm rot="16200000" flipV="1">
            <a:off x="4176747" y="1995991"/>
            <a:ext cx="82595" cy="175902"/>
          </a:xfrm>
          <a:prstGeom prst="triangl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="" xmlns:a16="http://schemas.microsoft.com/office/drawing/2014/main" id="{C529A646-7515-4C2C-AD49-57CCF0D9EEF9}"/>
                  </a:ext>
                </a:extLst>
              </p:cNvPr>
              <p:cNvSpPr txBox="1"/>
              <p:nvPr/>
            </p:nvSpPr>
            <p:spPr>
              <a:xfrm>
                <a:off x="1219200" y="4495800"/>
                <a:ext cx="57912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400" b="0" dirty="0"/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C529A646-7515-4C2C-AD49-57CCF0D9EE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4495800"/>
                <a:ext cx="579120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="" xmlns:a16="http://schemas.microsoft.com/office/drawing/2014/main" id="{9CCC0105-C937-4C31-9E03-037A50C89FB9}"/>
                  </a:ext>
                </a:extLst>
              </p:cNvPr>
              <p:cNvSpPr txBox="1"/>
              <p:nvPr/>
            </p:nvSpPr>
            <p:spPr>
              <a:xfrm>
                <a:off x="4297680" y="1828800"/>
                <a:ext cx="57912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sz="2400" b="0" dirty="0"/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9CCC0105-C937-4C31-9E03-037A50C89F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7680" y="1828800"/>
                <a:ext cx="579120" cy="461665"/>
              </a:xfrm>
              <a:prstGeom prst="rect">
                <a:avLst/>
              </a:prstGeom>
              <a:blipFill>
                <a:blip r:embed="rId5"/>
                <a:stretch>
                  <a:fillRect b="-118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="" xmlns:a16="http://schemas.microsoft.com/office/drawing/2014/main" id="{960C89DB-5ECA-4838-AE40-663895247DE6}"/>
                  </a:ext>
                </a:extLst>
              </p:cNvPr>
              <p:cNvSpPr txBox="1"/>
              <p:nvPr/>
            </p:nvSpPr>
            <p:spPr>
              <a:xfrm>
                <a:off x="4177862" y="3041225"/>
                <a:ext cx="4437743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buNone/>
                </a:pPr>
                <a:r>
                  <a:rPr lang="en-US" sz="2400" b="0" dirty="0"/>
                  <a:t>Line Intensity</a:t>
                </a:r>
              </a:p>
              <a:p>
                <a:pPr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A</m:t>
                      </m:r>
                      <m:r>
                        <a:rPr lang="en-US" sz="24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Ao</m:t>
                      </m:r>
                      <m:r>
                        <a:rPr lang="en-US" sz="24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cos</m:t>
                      </m:r>
                      <m:r>
                        <a:rPr lang="en-US" sz="2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0" smtClean="0">
                          <a:solidFill>
                            <a:schemeClr val="tx1"/>
                          </a:solidFill>
                          <a:latin typeface="Cambria Math"/>
                          <a:sym typeface="Symbol"/>
                        </a:rPr>
                        <m:t></m:t>
                      </m:r>
                    </m:oMath>
                  </m:oMathPara>
                </a14:m>
                <a:endParaRPr lang="en-US" sz="2400" b="0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960C89DB-5ECA-4838-AE40-663895247D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7862" y="3041225"/>
                <a:ext cx="4437743" cy="830997"/>
              </a:xfrm>
              <a:prstGeom prst="rect">
                <a:avLst/>
              </a:prstGeom>
              <a:blipFill>
                <a:blip r:embed="rId6"/>
                <a:stretch>
                  <a:fillRect t="-51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Text Box 6">
            <a:extLst>
              <a:ext uri="{FF2B5EF4-FFF2-40B4-BE49-F238E27FC236}">
                <a16:creationId xmlns="" xmlns:a16="http://schemas.microsoft.com/office/drawing/2014/main" id="{420D9E92-2613-4C2D-B43C-DB931E0A2E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0634" y="5867400"/>
            <a:ext cx="838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dirty="0" err="1" smtClean="0">
                <a:ea typeface="新細明體" charset="-120"/>
              </a:rPr>
              <a:t>20a</a:t>
            </a:r>
            <a:endParaRPr lang="en-US" altLang="zh-TW" sz="2800" dirty="0">
              <a:ea typeface="新細明體" charset="-120"/>
            </a:endParaRPr>
          </a:p>
        </p:txBody>
      </p:sp>
      <p:sp>
        <p:nvSpPr>
          <p:cNvPr id="47" name="Text Box 6">
            <a:extLst>
              <a:ext uri="{FF2B5EF4-FFF2-40B4-BE49-F238E27FC236}">
                <a16:creationId xmlns="" xmlns:a16="http://schemas.microsoft.com/office/drawing/2014/main" id="{420D9E92-2613-4C2D-B43C-DB931E0A2E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8969" y="3225890"/>
            <a:ext cx="145542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400" b="0" dirty="0" smtClean="0">
                <a:ea typeface="新細明體" charset="-120"/>
              </a:rPr>
              <a:t>NII Line</a:t>
            </a:r>
            <a:endParaRPr lang="en-US" altLang="zh-TW" sz="2400" b="0" dirty="0"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52155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Ghost Galaxy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zh-TW" b="0" smtClean="0"/>
              <a:t>Cosmology on Small Scales 2018 – Prague, September 26-29, 2018</a:t>
            </a:r>
            <a:endParaRPr lang="en-US" altLang="zh-TW" b="0" dirty="0"/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8458200" y="5867400"/>
            <a:ext cx="10668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dirty="0">
                <a:ea typeface="新細明體" charset="-120"/>
              </a:rPr>
              <a:t>21</a:t>
            </a:r>
          </a:p>
        </p:txBody>
      </p:sp>
      <p:pic>
        <p:nvPicPr>
          <p:cNvPr id="1026" name="Picture 2" descr="C:\Users\Acer\Documents\2018\GHOST\DF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5195" y="2127997"/>
            <a:ext cx="5105469" cy="3953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057400" y="1633210"/>
            <a:ext cx="579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endParaRPr lang="en-US" b="0" dirty="0"/>
          </a:p>
        </p:txBody>
      </p:sp>
      <p:sp>
        <p:nvSpPr>
          <p:cNvPr id="6" name="TextBox 5"/>
          <p:cNvSpPr txBox="1"/>
          <p:nvPr/>
        </p:nvSpPr>
        <p:spPr>
          <a:xfrm>
            <a:off x="2286000" y="1353431"/>
            <a:ext cx="556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b="0" dirty="0"/>
              <a:t>DF2 Galaxy – No Dark matter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667000" y="2864469"/>
            <a:ext cx="4495800" cy="24806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b="0" dirty="0"/>
              <a:t>Questions </a:t>
            </a:r>
          </a:p>
          <a:p>
            <a:pPr algn="ctr">
              <a:buNone/>
            </a:pPr>
            <a:r>
              <a:rPr lang="en-US" sz="1800" b="0" dirty="0"/>
              <a:t> No dark matter?</a:t>
            </a:r>
          </a:p>
          <a:p>
            <a:pPr algn="ctr">
              <a:buNone/>
            </a:pPr>
            <a:r>
              <a:rPr lang="en-US" sz="1800" b="0" dirty="0"/>
              <a:t>Transparent </a:t>
            </a:r>
          </a:p>
          <a:p>
            <a:pPr algn="ctr">
              <a:buNone/>
            </a:pPr>
            <a:r>
              <a:rPr lang="en-US" sz="1800" b="0" dirty="0"/>
              <a:t>Can the audience explain? </a:t>
            </a:r>
          </a:p>
          <a:p>
            <a:pPr algn="ctr">
              <a:buNone/>
            </a:pPr>
            <a:r>
              <a:rPr lang="en-US" sz="1800" b="0" dirty="0"/>
              <a:t>???</a:t>
            </a:r>
          </a:p>
          <a:p>
            <a:pPr algn="ctr">
              <a:buNone/>
            </a:pPr>
            <a:endParaRPr lang="en-US" sz="800" b="0" dirty="0"/>
          </a:p>
          <a:p>
            <a:pPr algn="ctr">
              <a:buNone/>
            </a:pPr>
            <a:r>
              <a:rPr lang="en-US" sz="1800" b="0" dirty="0"/>
              <a:t>No dark matter because no cosmic dust !!!</a:t>
            </a:r>
          </a:p>
          <a:p>
            <a:pPr algn="ctr">
              <a:buNone/>
            </a:pPr>
            <a:endParaRPr lang="en-US" sz="800" b="0" dirty="0"/>
          </a:p>
        </p:txBody>
      </p:sp>
    </p:spTree>
    <p:extLst>
      <p:ext uri="{BB962C8B-B14F-4D97-AF65-F5344CB8AC3E}">
        <p14:creationId xmlns:p14="http://schemas.microsoft.com/office/powerpoint/2010/main" val="4204328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ctrTitle"/>
          </p:nvPr>
        </p:nvSpPr>
        <p:spPr>
          <a:xfrm>
            <a:off x="668740" y="533400"/>
            <a:ext cx="7772400" cy="1470025"/>
          </a:xfrm>
        </p:spPr>
        <p:txBody>
          <a:bodyPr/>
          <a:lstStyle/>
          <a:p>
            <a:r>
              <a:rPr lang="en-US" altLang="zh-HK" dirty="0">
                <a:ea typeface="新細明體" charset="-120"/>
              </a:rPr>
              <a:t>Wave-Particle Duality</a:t>
            </a:r>
            <a:endParaRPr lang="zh-HK" altLang="en-US" dirty="0">
              <a:ea typeface="新細明體" charset="-120"/>
            </a:endParaRPr>
          </a:p>
        </p:txBody>
      </p:sp>
      <p:sp>
        <p:nvSpPr>
          <p:cNvPr id="4301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52400" y="6477000"/>
            <a:ext cx="8839200" cy="381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Aft>
                <a:spcPct val="0"/>
              </a:spcAft>
            </a:pPr>
            <a:r>
              <a:rPr lang="en-US" altLang="zh-TW" sz="1400" b="0" smtClean="0">
                <a:solidFill>
                  <a:srgbClr val="FFFF00"/>
                </a:solidFill>
                <a:ea typeface="新細明體" charset="-120"/>
              </a:rPr>
              <a:t>Cosmology on Small Scales 2018 – Prague, September 26-29, 2018</a:t>
            </a:r>
            <a:endParaRPr lang="en-US" altLang="zh-TW" sz="1400" b="0" dirty="0">
              <a:solidFill>
                <a:srgbClr val="FFFF00"/>
              </a:solidFill>
              <a:ea typeface="新細明體" charset="-120"/>
            </a:endParaRPr>
          </a:p>
        </p:txBody>
      </p:sp>
      <p:sp>
        <p:nvSpPr>
          <p:cNvPr id="43013" name="Text Box 25"/>
          <p:cNvSpPr txBox="1">
            <a:spLocks noChangeArrowheads="1"/>
          </p:cNvSpPr>
          <p:nvPr/>
        </p:nvSpPr>
        <p:spPr bwMode="auto">
          <a:xfrm>
            <a:off x="8458200" y="6019800"/>
            <a:ext cx="685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800" dirty="0">
                <a:solidFill>
                  <a:srgbClr val="FFFFFF"/>
                </a:solidFill>
                <a:ea typeface="新細明體" charset="-120"/>
                <a:cs typeface="Arial" charset="0"/>
              </a:rPr>
              <a:t>22</a:t>
            </a:r>
          </a:p>
        </p:txBody>
      </p:sp>
      <p:sp>
        <p:nvSpPr>
          <p:cNvPr id="28" name="Subtitle 2"/>
          <p:cNvSpPr>
            <a:spLocks noGrp="1"/>
          </p:cNvSpPr>
          <p:nvPr>
            <p:ph type="subTitle" idx="1"/>
          </p:nvPr>
        </p:nvSpPr>
        <p:spPr>
          <a:xfrm>
            <a:off x="27296" y="1828800"/>
            <a:ext cx="9091014" cy="1143000"/>
          </a:xfrm>
        </p:spPr>
        <p:txBody>
          <a:bodyPr/>
          <a:lstStyle/>
          <a:p>
            <a:r>
              <a:rPr lang="en-US" altLang="en-US" sz="2400" b="0" dirty="0">
                <a:solidFill>
                  <a:schemeClr val="tx2"/>
                </a:solidFill>
              </a:rPr>
              <a:t>Simple</a:t>
            </a:r>
            <a:r>
              <a:rPr lang="en-US" altLang="en-US" sz="2400" b="0" dirty="0"/>
              <a:t> </a:t>
            </a:r>
            <a:r>
              <a:rPr lang="en-US" altLang="en-US" sz="2400" b="0" dirty="0">
                <a:solidFill>
                  <a:schemeClr val="tx2"/>
                </a:solidFill>
              </a:rPr>
              <a:t>QED</a:t>
            </a:r>
            <a:r>
              <a:rPr lang="en-US" altLang="en-US" sz="2400" b="0" dirty="0"/>
              <a:t> is the </a:t>
            </a:r>
            <a:r>
              <a:rPr lang="en-US" altLang="en-US" sz="2400" b="0" dirty="0">
                <a:solidFill>
                  <a:schemeClr val="tx2"/>
                </a:solidFill>
              </a:rPr>
              <a:t>mechanism</a:t>
            </a:r>
            <a:r>
              <a:rPr lang="en-US" altLang="en-US" sz="2400" b="0" dirty="0"/>
              <a:t> by which  a </a:t>
            </a:r>
            <a:r>
              <a:rPr lang="en-US" altLang="en-US" sz="2400" b="0" dirty="0">
                <a:solidFill>
                  <a:schemeClr val="tx2"/>
                </a:solidFill>
              </a:rPr>
              <a:t>photon</a:t>
            </a:r>
            <a:r>
              <a:rPr lang="en-US" altLang="en-US" sz="2400" b="0" dirty="0"/>
              <a:t> as a </a:t>
            </a:r>
            <a:r>
              <a:rPr lang="en-US" altLang="en-US" sz="2400" b="0" dirty="0">
                <a:solidFill>
                  <a:schemeClr val="tx2"/>
                </a:solidFill>
              </a:rPr>
              <a:t>particle</a:t>
            </a:r>
            <a:r>
              <a:rPr lang="en-US" altLang="en-US" sz="2400" b="0" dirty="0"/>
              <a:t> becomes a </a:t>
            </a:r>
            <a:r>
              <a:rPr lang="en-US" altLang="en-US" sz="2400" b="0" dirty="0">
                <a:solidFill>
                  <a:schemeClr val="tx2"/>
                </a:solidFill>
              </a:rPr>
              <a:t>wave</a:t>
            </a:r>
            <a:r>
              <a:rPr lang="en-US" altLang="en-US" sz="2400" b="0" dirty="0"/>
              <a:t> depending on </a:t>
            </a:r>
            <a:r>
              <a:rPr lang="en-US" altLang="en-US" sz="2400" b="0" dirty="0">
                <a:solidFill>
                  <a:schemeClr val="tx2"/>
                </a:solidFill>
              </a:rPr>
              <a:t>interaction</a:t>
            </a:r>
            <a:r>
              <a:rPr lang="en-US" altLang="en-US" sz="2400" b="0" dirty="0"/>
              <a:t> with the </a:t>
            </a:r>
            <a:r>
              <a:rPr lang="en-US" altLang="en-US" sz="2400" b="0" dirty="0">
                <a:solidFill>
                  <a:schemeClr val="tx2"/>
                </a:solidFill>
              </a:rPr>
              <a:t>size</a:t>
            </a:r>
            <a:r>
              <a:rPr lang="en-US" altLang="en-US" sz="2400" b="0" dirty="0"/>
              <a:t> of </a:t>
            </a:r>
            <a:r>
              <a:rPr lang="en-US" altLang="en-US" sz="2400" b="0" dirty="0">
                <a:solidFill>
                  <a:schemeClr val="tx2"/>
                </a:solidFill>
              </a:rPr>
              <a:t>matter</a:t>
            </a:r>
            <a:endParaRPr lang="en-US" altLang="en-US" sz="800" b="0" dirty="0">
              <a:solidFill>
                <a:schemeClr val="tx2"/>
              </a:solidFill>
            </a:endParaRPr>
          </a:p>
          <a:p>
            <a:endParaRPr lang="en-US" altLang="en-US" sz="800" b="0" dirty="0">
              <a:sym typeface="Symbol" pitchFamily="18" charset="2"/>
            </a:endParaRPr>
          </a:p>
          <a:p>
            <a:endParaRPr lang="zh-HK" altLang="en-US" sz="2400" b="0" i="1" dirty="0">
              <a:ea typeface="新細明體" charset="-120"/>
            </a:endParaRPr>
          </a:p>
        </p:txBody>
      </p:sp>
      <p:grpSp>
        <p:nvGrpSpPr>
          <p:cNvPr id="43009" name="Group 43008"/>
          <p:cNvGrpSpPr/>
          <p:nvPr/>
        </p:nvGrpSpPr>
        <p:grpSpPr>
          <a:xfrm>
            <a:off x="3949812" y="3354523"/>
            <a:ext cx="926987" cy="847472"/>
            <a:chOff x="3949812" y="3354523"/>
            <a:chExt cx="926987" cy="847472"/>
          </a:xfrm>
        </p:grpSpPr>
        <p:sp>
          <p:nvSpPr>
            <p:cNvPr id="2" name="Oval 1"/>
            <p:cNvSpPr/>
            <p:nvPr/>
          </p:nvSpPr>
          <p:spPr bwMode="auto">
            <a:xfrm>
              <a:off x="3949812" y="3361873"/>
              <a:ext cx="838200" cy="840122"/>
            </a:xfrm>
            <a:prstGeom prst="ellipse">
              <a:avLst/>
            </a:prstGeom>
            <a:solidFill>
              <a:schemeClr val="tx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3962400" y="3354523"/>
              <a:ext cx="914399" cy="840122"/>
              <a:chOff x="3962400" y="3316475"/>
              <a:chExt cx="914399" cy="840122"/>
            </a:xfrm>
          </p:grpSpPr>
          <p:sp>
            <p:nvSpPr>
              <p:cNvPr id="25" name="Oval 24"/>
              <p:cNvSpPr/>
              <p:nvPr/>
            </p:nvSpPr>
            <p:spPr bwMode="auto">
              <a:xfrm>
                <a:off x="3962400" y="3316475"/>
                <a:ext cx="838200" cy="840122"/>
              </a:xfrm>
              <a:prstGeom prst="ellipse">
                <a:avLst/>
              </a:prstGeom>
              <a:noFill/>
              <a:ln w="7620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342900" marR="0" indent="-342900" algn="ctr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</a:pPr>
                <a:endParaRPr kumimoji="0" lang="en-US" sz="2800" b="0" i="0" u="none" strike="noStrike" cap="none" normalizeH="0" baseline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endParaRPr>
              </a:p>
            </p:txBody>
          </p:sp>
          <p:grpSp>
            <p:nvGrpSpPr>
              <p:cNvPr id="5" name="Group 4"/>
              <p:cNvGrpSpPr/>
              <p:nvPr/>
            </p:nvGrpSpPr>
            <p:grpSpPr>
              <a:xfrm>
                <a:off x="4081842" y="3569596"/>
                <a:ext cx="794957" cy="441324"/>
                <a:chOff x="2062106" y="4018695"/>
                <a:chExt cx="794957" cy="441324"/>
              </a:xfrm>
            </p:grpSpPr>
            <p:sp>
              <p:nvSpPr>
                <p:cNvPr id="15" name="Arc 14"/>
                <p:cNvSpPr/>
                <p:nvPr/>
              </p:nvSpPr>
              <p:spPr bwMode="auto">
                <a:xfrm>
                  <a:off x="2092639" y="4018695"/>
                  <a:ext cx="533400" cy="441324"/>
                </a:xfrm>
                <a:prstGeom prst="arc">
                  <a:avLst>
                    <a:gd name="adj1" fmla="val 10696734"/>
                    <a:gd name="adj2" fmla="val 0"/>
                  </a:avLst>
                </a:prstGeom>
                <a:noFill/>
                <a:ln w="28575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342900" indent="-342900" algn="ctr">
                    <a:defRPr/>
                  </a:pPr>
                  <a:endParaRPr lang="en-US" dirty="0">
                    <a:solidFill>
                      <a:srgbClr val="FFFFFF"/>
                    </a:solidFill>
                    <a:cs typeface="Arial" charset="0"/>
                  </a:endParaRPr>
                </a:p>
              </p:txBody>
            </p:sp>
            <p:sp>
              <p:nvSpPr>
                <p:cNvPr id="43021" name="TextBox 20"/>
                <p:cNvSpPr txBox="1">
                  <a:spLocks noChangeArrowheads="1"/>
                </p:cNvSpPr>
                <p:nvPr/>
              </p:nvSpPr>
              <p:spPr bwMode="auto">
                <a:xfrm>
                  <a:off x="2062106" y="4090232"/>
                  <a:ext cx="794957" cy="3077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buChar char="–"/>
                    <a:defRPr sz="2800" b="1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buChar char="–"/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400" b="0" dirty="0">
                      <a:solidFill>
                        <a:schemeClr val="bg2"/>
                      </a:solidFill>
                      <a:cs typeface="Arial" charset="0"/>
                      <a:sym typeface="Symbol" pitchFamily="18" charset="2"/>
                    </a:rPr>
                    <a:t>Wave</a:t>
                  </a:r>
                  <a:endParaRPr lang="en-US" altLang="en-US" sz="1400" b="0" dirty="0">
                    <a:solidFill>
                      <a:schemeClr val="bg2"/>
                    </a:solidFill>
                    <a:cs typeface="Arial" charset="0"/>
                  </a:endParaRPr>
                </a:p>
              </p:txBody>
            </p:sp>
          </p:grpSp>
        </p:grpSp>
      </p:grpSp>
      <p:sp>
        <p:nvSpPr>
          <p:cNvPr id="43018" name="TextBox 11"/>
          <p:cNvSpPr txBox="1">
            <a:spLocks noChangeArrowheads="1"/>
          </p:cNvSpPr>
          <p:nvPr/>
        </p:nvSpPr>
        <p:spPr bwMode="auto">
          <a:xfrm>
            <a:off x="1624146" y="3177641"/>
            <a:ext cx="97821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 dirty="0">
                <a:solidFill>
                  <a:srgbClr val="FFFF00"/>
                </a:solidFill>
                <a:cs typeface="Arial" charset="0"/>
              </a:rPr>
              <a:t>Galaxy  Photon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0" dirty="0">
                <a:cs typeface="Arial" charset="0"/>
                <a:sym typeface="Symbol"/>
              </a:rPr>
              <a:t>E = h</a:t>
            </a:r>
            <a:endParaRPr lang="en-US" altLang="en-US" sz="1800" b="0" dirty="0">
              <a:cs typeface="Arial" charset="0"/>
            </a:endParaRPr>
          </a:p>
        </p:txBody>
      </p:sp>
      <p:sp>
        <p:nvSpPr>
          <p:cNvPr id="43023" name="TextBox 18"/>
          <p:cNvSpPr txBox="1">
            <a:spLocks noChangeArrowheads="1"/>
          </p:cNvSpPr>
          <p:nvPr/>
        </p:nvSpPr>
        <p:spPr bwMode="auto">
          <a:xfrm>
            <a:off x="6172200" y="3334789"/>
            <a:ext cx="1337236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0" dirty="0">
                <a:solidFill>
                  <a:srgbClr val="FFFF00"/>
                </a:solidFill>
                <a:cs typeface="Arial" charset="0"/>
              </a:rPr>
              <a:t>Redshift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0" dirty="0">
                <a:solidFill>
                  <a:srgbClr val="FFFF00"/>
                </a:solidFill>
                <a:cs typeface="Arial" charset="0"/>
              </a:rPr>
              <a:t>Photon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0" dirty="0">
                <a:cs typeface="Arial" charset="0"/>
                <a:sym typeface="Symbol" pitchFamily="18" charset="2"/>
              </a:rPr>
              <a:t>E = h</a:t>
            </a:r>
            <a:r>
              <a:rPr lang="en-US" altLang="en-US" sz="1800" b="0" dirty="0">
                <a:cs typeface="Arial" charset="0"/>
                <a:sym typeface="Symbol"/>
              </a:rPr>
              <a:t>’</a:t>
            </a:r>
            <a:endParaRPr lang="en-US" altLang="en-US" sz="1800" b="0" dirty="0">
              <a:cs typeface="Arial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599238" y="3662065"/>
            <a:ext cx="825553" cy="103187"/>
            <a:chOff x="2602363" y="3622690"/>
            <a:chExt cx="825553" cy="103187"/>
          </a:xfrm>
        </p:grpSpPr>
        <p:sp>
          <p:nvSpPr>
            <p:cNvPr id="29" name="AutoShape 32"/>
            <p:cNvSpPr>
              <a:spLocks noChangeArrowheads="1"/>
            </p:cNvSpPr>
            <p:nvPr/>
          </p:nvSpPr>
          <p:spPr bwMode="auto">
            <a:xfrm rot="16626899" flipH="1" flipV="1">
              <a:off x="3282660" y="3580621"/>
              <a:ext cx="103187" cy="187325"/>
            </a:xfrm>
            <a:prstGeom prst="triangle">
              <a:avLst>
                <a:gd name="adj" fmla="val 50000"/>
              </a:avLst>
            </a:prstGeom>
            <a:solidFill>
              <a:srgbClr xmlns:mc="http://schemas.openxmlformats.org/markup-compatibility/2006" xmlns:a14="http://schemas.microsoft.com/office/drawing/2010/main" val="FFFFFF" mc:Ignorable="a14" a14:legacySpreadsheetColorIndex="65"/>
            </a:solidFill>
            <a:ln w="9525">
              <a:solidFill>
                <a:sysClr val="window" lastClr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lang="en-US" sz="1800" b="0" kern="0">
                <a:solidFill>
                  <a:sysClr val="windowText" lastClr="000000"/>
                </a:solidFill>
                <a:cs typeface="Arial" charset="0"/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 bwMode="auto">
            <a:xfrm flipH="1" flipV="1">
              <a:off x="2602363" y="3647372"/>
              <a:ext cx="645340" cy="10228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9" name="Rectangle 18"/>
          <p:cNvSpPr/>
          <p:nvPr/>
        </p:nvSpPr>
        <p:spPr>
          <a:xfrm>
            <a:off x="2207375" y="5327302"/>
            <a:ext cx="4876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altLang="en-US" sz="2400" b="0" dirty="0">
                <a:solidFill>
                  <a:srgbClr val="FFFFFF"/>
                </a:solidFill>
                <a:sym typeface="Symbol" pitchFamily="18" charset="2"/>
              </a:rPr>
              <a:t> </a:t>
            </a:r>
            <a:endParaRPr lang="zh-HK" altLang="en-US" sz="2400" b="0" i="1" dirty="0">
              <a:ea typeface="新細明體" charset="-120"/>
            </a:endParaRPr>
          </a:p>
        </p:txBody>
      </p:sp>
      <p:sp>
        <p:nvSpPr>
          <p:cNvPr id="27" name="Subtitle 2"/>
          <p:cNvSpPr txBox="1">
            <a:spLocks/>
          </p:cNvSpPr>
          <p:nvPr/>
        </p:nvSpPr>
        <p:spPr bwMode="auto">
          <a:xfrm>
            <a:off x="-157954" y="4755802"/>
            <a:ext cx="909101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 b="1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 b="1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 b="1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 b="1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 b="1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 b="1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en-US" sz="2400" b="0" kern="0" dirty="0">
                <a:solidFill>
                  <a:schemeClr val="tx2"/>
                </a:solidFill>
              </a:rPr>
              <a:t>In vacuum, photon is a particle, not a wave</a:t>
            </a:r>
            <a:endParaRPr lang="en-US" altLang="en-US" sz="800" b="0" kern="0" dirty="0">
              <a:solidFill>
                <a:schemeClr val="tx2"/>
              </a:solidFill>
            </a:endParaRPr>
          </a:p>
          <a:p>
            <a:endParaRPr lang="en-US" altLang="en-US" sz="800" b="0" kern="0" dirty="0">
              <a:sym typeface="Symbol" pitchFamily="18" charset="2"/>
            </a:endParaRPr>
          </a:p>
          <a:p>
            <a:r>
              <a:rPr lang="en-US" altLang="en-US" sz="2400" b="0" kern="0" dirty="0">
                <a:solidFill>
                  <a:schemeClr val="tx2"/>
                </a:solidFill>
                <a:sym typeface="Symbol" pitchFamily="18" charset="2"/>
              </a:rPr>
              <a:t>In matter, photon is a wave, not a particle, but</a:t>
            </a:r>
          </a:p>
          <a:p>
            <a:r>
              <a:rPr lang="en-US" altLang="en-US" sz="2400" b="0" kern="0">
                <a:solidFill>
                  <a:schemeClr val="tx2"/>
                </a:solidFill>
                <a:sym typeface="Symbol" pitchFamily="18" charset="2"/>
              </a:rPr>
              <a:t> wave </a:t>
            </a:r>
            <a:r>
              <a:rPr lang="en-US" altLang="en-US" sz="2400" b="0" kern="0" dirty="0">
                <a:solidFill>
                  <a:schemeClr val="tx2"/>
                </a:solidFill>
                <a:sym typeface="Symbol" pitchFamily="18" charset="2"/>
              </a:rPr>
              <a:t>depends on the size of matter</a:t>
            </a:r>
            <a:endParaRPr lang="en-US" altLang="en-US" sz="2400" b="0" kern="0" dirty="0">
              <a:solidFill>
                <a:srgbClr val="FFFFFF"/>
              </a:solidFill>
              <a:sym typeface="Symbol" pitchFamily="18" charset="2"/>
            </a:endParaRPr>
          </a:p>
          <a:p>
            <a:endParaRPr lang="en-US" altLang="en-US" sz="2400" b="0" kern="0" dirty="0">
              <a:solidFill>
                <a:srgbClr val="FFFFFF"/>
              </a:solidFill>
              <a:sym typeface="Symbol" pitchFamily="18" charset="2"/>
            </a:endParaRPr>
          </a:p>
          <a:p>
            <a:r>
              <a:rPr lang="en-US" altLang="en-US" sz="2400" b="0" kern="0" dirty="0">
                <a:solidFill>
                  <a:srgbClr val="FFFFFF"/>
                </a:solidFill>
                <a:sym typeface="Symbol" pitchFamily="18" charset="2"/>
              </a:rPr>
              <a:t> </a:t>
            </a:r>
            <a:endParaRPr lang="zh-HK" altLang="en-US" sz="2400" b="0" i="1" kern="0" dirty="0">
              <a:ea typeface="新細明體" charset="-12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5218375" y="3456637"/>
            <a:ext cx="842961" cy="452437"/>
            <a:chOff x="2584955" y="3908441"/>
            <a:chExt cx="842961" cy="452437"/>
          </a:xfrm>
        </p:grpSpPr>
        <p:sp>
          <p:nvSpPr>
            <p:cNvPr id="36" name="Freeform 35"/>
            <p:cNvSpPr>
              <a:spLocks/>
            </p:cNvSpPr>
            <p:nvPr/>
          </p:nvSpPr>
          <p:spPr bwMode="auto">
            <a:xfrm rot="14442469" flipH="1" flipV="1">
              <a:off x="2683380" y="3810016"/>
              <a:ext cx="452437" cy="649287"/>
            </a:xfrm>
            <a:custGeom>
              <a:avLst/>
              <a:gdLst>
                <a:gd name="T0" fmla="*/ 74612 w 293687"/>
                <a:gd name="T1" fmla="*/ 466725 h 466725"/>
                <a:gd name="T2" fmla="*/ 26987 w 293687"/>
                <a:gd name="T3" fmla="*/ 304800 h 466725"/>
                <a:gd name="T4" fmla="*/ 236537 w 293687"/>
                <a:gd name="T5" fmla="*/ 276225 h 466725"/>
                <a:gd name="T6" fmla="*/ 131762 w 293687"/>
                <a:gd name="T7" fmla="*/ 114300 h 466725"/>
                <a:gd name="T8" fmla="*/ 255587 w 293687"/>
                <a:gd name="T9" fmla="*/ 95250 h 466725"/>
                <a:gd name="T10" fmla="*/ 293687 w 293687"/>
                <a:gd name="T11" fmla="*/ 0 h 4667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3687" h="466725">
                  <a:moveTo>
                    <a:pt x="74612" y="466725"/>
                  </a:moveTo>
                  <a:cubicBezTo>
                    <a:pt x="37306" y="401637"/>
                    <a:pt x="0" y="336550"/>
                    <a:pt x="26987" y="304800"/>
                  </a:cubicBezTo>
                  <a:cubicBezTo>
                    <a:pt x="53974" y="273050"/>
                    <a:pt x="219075" y="307975"/>
                    <a:pt x="236537" y="276225"/>
                  </a:cubicBezTo>
                  <a:cubicBezTo>
                    <a:pt x="253999" y="244475"/>
                    <a:pt x="128587" y="144463"/>
                    <a:pt x="131762" y="114300"/>
                  </a:cubicBezTo>
                  <a:cubicBezTo>
                    <a:pt x="134937" y="84137"/>
                    <a:pt x="228600" y="114300"/>
                    <a:pt x="255587" y="95250"/>
                  </a:cubicBezTo>
                  <a:cubicBezTo>
                    <a:pt x="282574" y="76200"/>
                    <a:pt x="288130" y="38100"/>
                    <a:pt x="293687" y="0"/>
                  </a:cubicBezTo>
                </a:path>
              </a:pathLst>
            </a:custGeom>
            <a:noFill/>
            <a:ln w="19050" cap="flat" cmpd="sng">
              <a:solidFill>
                <a:sysClr val="window" lastClr="FFFFFF"/>
              </a:solidFill>
              <a:prstDash val="solid"/>
              <a:round/>
              <a:headEnd type="non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a14" a14:legacySpreadsheetColorIndex="65"/>
                  </a:solidFill>
                </a14:hiddenFill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lang="en-US" sz="1800" kern="0" dirty="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37" name="AutoShape 32"/>
            <p:cNvSpPr>
              <a:spLocks noChangeArrowheads="1"/>
            </p:cNvSpPr>
            <p:nvPr/>
          </p:nvSpPr>
          <p:spPr bwMode="auto">
            <a:xfrm rot="16626899" flipH="1" flipV="1">
              <a:off x="3282660" y="4114021"/>
              <a:ext cx="103187" cy="187325"/>
            </a:xfrm>
            <a:prstGeom prst="triangle">
              <a:avLst>
                <a:gd name="adj" fmla="val 50000"/>
              </a:avLst>
            </a:prstGeom>
            <a:solidFill>
              <a:srgbClr xmlns:mc="http://schemas.openxmlformats.org/markup-compatibility/2006" xmlns:a14="http://schemas.microsoft.com/office/drawing/2010/main" val="FFFFFF" mc:Ignorable="a14" a14:legacySpreadsheetColorIndex="65"/>
            </a:solidFill>
            <a:ln w="9525">
              <a:solidFill>
                <a:sysClr val="window" lastClr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lang="en-US" sz="1800" b="0" kern="0">
                <a:solidFill>
                  <a:sysClr val="windowText" lastClr="000000"/>
                </a:solidFill>
                <a:cs typeface="Arial" charset="0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5250535" y="3733800"/>
            <a:ext cx="825553" cy="103187"/>
            <a:chOff x="2602363" y="3622690"/>
            <a:chExt cx="825553" cy="103187"/>
          </a:xfrm>
        </p:grpSpPr>
        <p:sp>
          <p:nvSpPr>
            <p:cNvPr id="38" name="AutoShape 32"/>
            <p:cNvSpPr>
              <a:spLocks noChangeArrowheads="1"/>
            </p:cNvSpPr>
            <p:nvPr/>
          </p:nvSpPr>
          <p:spPr bwMode="auto">
            <a:xfrm rot="16626899" flipH="1" flipV="1">
              <a:off x="3282660" y="3580621"/>
              <a:ext cx="103187" cy="187325"/>
            </a:xfrm>
            <a:prstGeom prst="triangle">
              <a:avLst>
                <a:gd name="adj" fmla="val 50000"/>
              </a:avLst>
            </a:prstGeom>
            <a:solidFill>
              <a:srgbClr xmlns:mc="http://schemas.openxmlformats.org/markup-compatibility/2006" xmlns:a14="http://schemas.microsoft.com/office/drawing/2010/main" val="FFFFFF" mc:Ignorable="a14" a14:legacySpreadsheetColorIndex="65"/>
            </a:solidFill>
            <a:ln w="9525">
              <a:solidFill>
                <a:sysClr val="window" lastClr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lang="en-US" sz="1800" b="0" kern="0">
                <a:solidFill>
                  <a:sysClr val="windowText" lastClr="000000"/>
                </a:solidFill>
                <a:cs typeface="Arial" charset="0"/>
              </a:endParaRPr>
            </a:p>
          </p:txBody>
        </p:sp>
        <p:cxnSp>
          <p:nvCxnSpPr>
            <p:cNvPr id="39" name="Straight Connector 38"/>
            <p:cNvCxnSpPr/>
            <p:nvPr/>
          </p:nvCxnSpPr>
          <p:spPr bwMode="auto">
            <a:xfrm flipH="1" flipV="1">
              <a:off x="2602363" y="3647372"/>
              <a:ext cx="645340" cy="10228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452913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8" grpId="0"/>
      <p:bldP spid="4302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260" y="1295400"/>
            <a:ext cx="7772400" cy="1143000"/>
          </a:xfrm>
        </p:spPr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08942" y="6477000"/>
            <a:ext cx="8046244" cy="381000"/>
          </a:xfrm>
        </p:spPr>
        <p:txBody>
          <a:bodyPr/>
          <a:lstStyle/>
          <a:p>
            <a:pPr algn="ctr">
              <a:defRPr/>
            </a:pPr>
            <a:r>
              <a:rPr lang="en-US" altLang="zh-TW" b="0" smtClean="0"/>
              <a:t>Cosmology on Small Scales 2018 – Prague, September 26-29, 2018</a:t>
            </a:r>
            <a:endParaRPr lang="en-US" altLang="zh-TW" b="0" dirty="0"/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8472488" y="5966052"/>
            <a:ext cx="6715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dirty="0">
                <a:solidFill>
                  <a:srgbClr val="FFFFFF"/>
                </a:solidFill>
                <a:ea typeface="新細明體" charset="-120"/>
              </a:rPr>
              <a:t>23</a:t>
            </a:r>
          </a:p>
        </p:txBody>
      </p:sp>
      <p:sp>
        <p:nvSpPr>
          <p:cNvPr id="5" name="Rectangle 4"/>
          <p:cNvSpPr/>
          <p:nvPr/>
        </p:nvSpPr>
        <p:spPr>
          <a:xfrm>
            <a:off x="564560" y="2590800"/>
            <a:ext cx="8305800" cy="102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endParaRPr lang="en-GB" sz="800" b="0" dirty="0"/>
          </a:p>
          <a:p>
            <a:pPr algn="ctr">
              <a:buNone/>
            </a:pPr>
            <a:r>
              <a:rPr lang="en-GB" sz="2400" b="0" dirty="0" smtClean="0"/>
              <a:t>Because o</a:t>
            </a:r>
            <a:r>
              <a:rPr lang="en-GB" sz="2400" b="0" dirty="0" smtClean="0">
                <a:solidFill>
                  <a:schemeClr val="tx2"/>
                </a:solidFill>
              </a:rPr>
              <a:t>f cosmic dust</a:t>
            </a:r>
            <a:r>
              <a:rPr lang="en-GB" sz="2400" b="0" dirty="0">
                <a:solidFill>
                  <a:schemeClr val="tx2"/>
                </a:solidFill>
              </a:rPr>
              <a:t>, </a:t>
            </a:r>
            <a:r>
              <a:rPr lang="en-GB" sz="2400" b="0" dirty="0" smtClean="0"/>
              <a:t>perhaps</a:t>
            </a:r>
            <a:r>
              <a:rPr lang="en-GB" sz="2400" b="0" dirty="0" smtClean="0">
                <a:solidFill>
                  <a:schemeClr val="tx2"/>
                </a:solidFill>
              </a:rPr>
              <a:t> cosmology </a:t>
            </a:r>
            <a:r>
              <a:rPr lang="en-GB" sz="2400" b="0" dirty="0"/>
              <a:t>may return to Einstein’s </a:t>
            </a:r>
            <a:r>
              <a:rPr lang="en-GB" sz="2400" b="0" dirty="0">
                <a:solidFill>
                  <a:schemeClr val="tx2"/>
                </a:solidFill>
              </a:rPr>
              <a:t>once upon a time </a:t>
            </a:r>
            <a:r>
              <a:rPr lang="en-GB" sz="2400" b="0" dirty="0"/>
              <a:t>static and dynamic Universe.</a:t>
            </a:r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2983055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3048000"/>
            <a:ext cx="8382000" cy="1066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zh-CN" sz="2400" dirty="0">
                <a:solidFill>
                  <a:schemeClr val="tx2"/>
                </a:solidFill>
                <a:ea typeface="宋体" pitchFamily="2" charset="-122"/>
              </a:rPr>
              <a:t>        </a:t>
            </a:r>
            <a:r>
              <a:rPr lang="en-US" altLang="zh-CN" sz="2400" b="0" dirty="0">
                <a:ea typeface="宋体" pitchFamily="2" charset="-122"/>
              </a:rPr>
              <a:t>Email: nanoqed@gmail.com</a:t>
            </a:r>
          </a:p>
          <a:p>
            <a:pPr algn="ctr">
              <a:buFontTx/>
              <a:buNone/>
            </a:pPr>
            <a:endParaRPr lang="en-US" altLang="zh-CN" sz="2400" b="0" dirty="0">
              <a:solidFill>
                <a:schemeClr val="tx2"/>
              </a:solidFill>
              <a:ea typeface="宋体" pitchFamily="2" charset="-122"/>
            </a:endParaRPr>
          </a:p>
          <a:p>
            <a:pPr algn="ctr">
              <a:buFontTx/>
              <a:buNone/>
            </a:pPr>
            <a:r>
              <a:rPr lang="en-US" altLang="zh-CN" sz="2400" b="0" dirty="0">
                <a:ea typeface="宋体" pitchFamily="2" charset="-122"/>
              </a:rPr>
              <a:t>     </a:t>
            </a:r>
            <a:r>
              <a:rPr lang="en-US" altLang="zh-CN" sz="2400" b="0" dirty="0">
                <a:solidFill>
                  <a:schemeClr val="tx2"/>
                </a:solidFill>
                <a:ea typeface="宋体" pitchFamily="2" charset="-122"/>
                <a:hlinkClick r:id="rId3"/>
              </a:rPr>
              <a:t>http://www.nanoqed.org</a:t>
            </a:r>
            <a:endParaRPr lang="en-US" altLang="zh-CN" sz="2400" b="0" dirty="0">
              <a:solidFill>
                <a:schemeClr val="tx2"/>
              </a:solidFill>
              <a:ea typeface="宋体" pitchFamily="2" charset="-122"/>
            </a:endParaRPr>
          </a:p>
          <a:p>
            <a:pPr algn="ctr">
              <a:buFontTx/>
              <a:buNone/>
            </a:pPr>
            <a:endParaRPr lang="en-US" altLang="zh-CN" sz="2400" b="0" dirty="0">
              <a:solidFill>
                <a:schemeClr val="tx2"/>
              </a:solidFill>
              <a:ea typeface="宋体" pitchFamily="2" charset="-122"/>
            </a:endParaRPr>
          </a:p>
          <a:p>
            <a:pPr algn="ctr">
              <a:buFontTx/>
              <a:buNone/>
            </a:pPr>
            <a:r>
              <a:rPr lang="en-US" altLang="zh-CN" sz="2400" b="0" dirty="0">
                <a:solidFill>
                  <a:schemeClr val="tx2"/>
                </a:solidFill>
                <a:ea typeface="宋体" pitchFamily="2" charset="-122"/>
              </a:rPr>
              <a:t>     </a:t>
            </a:r>
            <a:endParaRPr lang="en-US" altLang="zh-CN" sz="2400" b="0" dirty="0">
              <a:ea typeface="宋体" pitchFamily="2" charset="-122"/>
            </a:endParaRPr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>
          <a:xfrm>
            <a:off x="641581" y="1589868"/>
            <a:ext cx="7772400" cy="611188"/>
          </a:xfrm>
        </p:spPr>
        <p:txBody>
          <a:bodyPr/>
          <a:lstStyle/>
          <a:p>
            <a:r>
              <a:rPr lang="zh-TW" altLang="en-US" dirty="0">
                <a:solidFill>
                  <a:srgbClr val="FFFF00"/>
                </a:solidFill>
                <a:ea typeface="新細明體" charset="-120"/>
              </a:rPr>
              <a:t>      </a:t>
            </a:r>
            <a:r>
              <a:rPr lang="en-US" altLang="zh-TW" dirty="0">
                <a:solidFill>
                  <a:srgbClr val="FFFF00"/>
                </a:solidFill>
                <a:ea typeface="新細明體" charset="-120"/>
              </a:rPr>
              <a:t>Questions &amp; Papers</a:t>
            </a:r>
          </a:p>
        </p:txBody>
      </p:sp>
      <p:sp>
        <p:nvSpPr>
          <p:cNvPr id="4710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799" y="6477000"/>
            <a:ext cx="8117237" cy="381000"/>
          </a:xfrm>
          <a:noFill/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zh-TW" sz="1400" b="0" smtClean="0">
                <a:solidFill>
                  <a:srgbClr val="FFFF00"/>
                </a:solidFill>
              </a:rPr>
              <a:t>Cosmology on Small Scales 2018 – Prague, September 26-29, 2018</a:t>
            </a:r>
            <a:endParaRPr lang="en-US" altLang="zh-TW" sz="1400" b="0" dirty="0">
              <a:solidFill>
                <a:srgbClr val="FFFF00"/>
              </a:solidFill>
            </a:endParaRP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8343950" y="6215390"/>
            <a:ext cx="762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dirty="0">
                <a:solidFill>
                  <a:srgbClr val="FFFFFF"/>
                </a:solidFill>
                <a:ea typeface="新細明體" charset="-120"/>
              </a:rPr>
              <a:t>24</a:t>
            </a:r>
          </a:p>
        </p:txBody>
      </p:sp>
    </p:spTree>
    <p:extLst>
      <p:ext uri="{BB962C8B-B14F-4D97-AF65-F5344CB8AC3E}">
        <p14:creationId xmlns:p14="http://schemas.microsoft.com/office/powerpoint/2010/main" val="2171042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dirty="0"/>
              <a:t>History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4800" y="6477000"/>
            <a:ext cx="8343900" cy="381000"/>
          </a:xfrm>
        </p:spPr>
        <p:txBody>
          <a:bodyPr/>
          <a:lstStyle/>
          <a:p>
            <a:pPr algn="ctr">
              <a:defRPr/>
            </a:pPr>
            <a:r>
              <a:rPr lang="en-US" altLang="zh-TW" b="0" smtClean="0"/>
              <a:t>Cosmology on Small Scales 2018 – Prague, September 26-29, 2018</a:t>
            </a:r>
            <a:endParaRPr lang="en-US" altLang="zh-TW" b="0" dirty="0"/>
          </a:p>
        </p:txBody>
      </p:sp>
      <p:sp>
        <p:nvSpPr>
          <p:cNvPr id="4" name="Rectangle 3"/>
          <p:cNvSpPr/>
          <p:nvPr/>
        </p:nvSpPr>
        <p:spPr>
          <a:xfrm>
            <a:off x="438150" y="1063954"/>
            <a:ext cx="8229600" cy="53368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2400" b="0" dirty="0"/>
              <a:t>In </a:t>
            </a:r>
            <a:r>
              <a:rPr lang="en-US" sz="2400" b="0" dirty="0" smtClean="0"/>
              <a:t>1926-9, </a:t>
            </a:r>
            <a:r>
              <a:rPr lang="en-US" sz="2400" b="0" dirty="0">
                <a:solidFill>
                  <a:schemeClr val="tx2"/>
                </a:solidFill>
              </a:rPr>
              <a:t>Hubble</a:t>
            </a:r>
            <a:r>
              <a:rPr lang="en-US" sz="2400" b="0" dirty="0"/>
              <a:t> discovered the </a:t>
            </a:r>
            <a:r>
              <a:rPr lang="en-US" sz="2400" b="0" dirty="0">
                <a:solidFill>
                  <a:schemeClr val="tx2"/>
                </a:solidFill>
              </a:rPr>
              <a:t>Universe</a:t>
            </a:r>
            <a:r>
              <a:rPr lang="en-US" sz="2400" b="0" dirty="0"/>
              <a:t> was </a:t>
            </a:r>
            <a:r>
              <a:rPr lang="en-US" sz="2400" b="0" dirty="0">
                <a:solidFill>
                  <a:schemeClr val="tx2"/>
                </a:solidFill>
              </a:rPr>
              <a:t>expanding</a:t>
            </a:r>
            <a:r>
              <a:rPr lang="en-US" sz="2400" b="0" dirty="0"/>
              <a:t> based on </a:t>
            </a:r>
            <a:r>
              <a:rPr lang="en-US" sz="2400" b="0" dirty="0" smtClean="0">
                <a:solidFill>
                  <a:schemeClr val="tx2"/>
                </a:solidFill>
              </a:rPr>
              <a:t>velocity</a:t>
            </a:r>
            <a:r>
              <a:rPr lang="en-US" sz="2400" b="0" dirty="0" smtClean="0"/>
              <a:t> </a:t>
            </a:r>
            <a:r>
              <a:rPr lang="en-US" sz="2400" b="0" dirty="0"/>
              <a:t>measurements inferred from Doppler </a:t>
            </a:r>
            <a:r>
              <a:rPr lang="en-US" sz="2400" b="0" dirty="0">
                <a:solidFill>
                  <a:schemeClr val="tx2"/>
                </a:solidFill>
              </a:rPr>
              <a:t>redshifts</a:t>
            </a:r>
            <a:r>
              <a:rPr lang="en-US" sz="2400" b="0" dirty="0"/>
              <a:t> of </a:t>
            </a:r>
            <a:r>
              <a:rPr lang="en-US" sz="2400" b="0" dirty="0">
                <a:solidFill>
                  <a:schemeClr val="tx2"/>
                </a:solidFill>
              </a:rPr>
              <a:t>light</a:t>
            </a:r>
            <a:r>
              <a:rPr lang="en-US" sz="2400" b="0" dirty="0"/>
              <a:t> from recessing </a:t>
            </a:r>
            <a:r>
              <a:rPr lang="en-US" sz="2400" b="0" dirty="0">
                <a:solidFill>
                  <a:schemeClr val="tx2"/>
                </a:solidFill>
              </a:rPr>
              <a:t>galaxies</a:t>
            </a:r>
            <a:r>
              <a:rPr lang="en-US" sz="2400" b="0" dirty="0"/>
              <a:t>. </a:t>
            </a:r>
          </a:p>
          <a:p>
            <a:pPr algn="ctr">
              <a:buNone/>
            </a:pPr>
            <a:endParaRPr lang="en-GB" sz="800" b="0" dirty="0"/>
          </a:p>
          <a:p>
            <a:pPr algn="ctr">
              <a:buNone/>
            </a:pPr>
            <a:r>
              <a:rPr lang="en-GB" sz="2400" b="0" dirty="0"/>
              <a:t>As the </a:t>
            </a:r>
            <a:r>
              <a:rPr lang="en-GB" sz="2400" b="0" dirty="0">
                <a:solidFill>
                  <a:schemeClr val="tx2"/>
                </a:solidFill>
              </a:rPr>
              <a:t>galaxy light </a:t>
            </a:r>
            <a:r>
              <a:rPr lang="en-GB" sz="2400" b="0" dirty="0"/>
              <a:t>travels to the Earth especially </a:t>
            </a:r>
            <a:r>
              <a:rPr lang="en-GB" sz="2400" b="0" dirty="0">
                <a:solidFill>
                  <a:schemeClr val="tx2"/>
                </a:solidFill>
              </a:rPr>
              <a:t>near </a:t>
            </a:r>
            <a:r>
              <a:rPr lang="en-GB" sz="2400" b="0" dirty="0" smtClean="0"/>
              <a:t> </a:t>
            </a:r>
            <a:r>
              <a:rPr lang="en-GB" sz="2400" b="0" dirty="0">
                <a:solidFill>
                  <a:schemeClr val="tx2"/>
                </a:solidFill>
              </a:rPr>
              <a:t>galaxies</a:t>
            </a:r>
            <a:r>
              <a:rPr lang="en-GB" sz="2400" b="0" dirty="0"/>
              <a:t>, it </a:t>
            </a:r>
            <a:r>
              <a:rPr lang="en-GB" sz="2400" b="0" dirty="0">
                <a:solidFill>
                  <a:schemeClr val="tx2"/>
                </a:solidFill>
              </a:rPr>
              <a:t>interacts </a:t>
            </a:r>
            <a:r>
              <a:rPr lang="en-GB" sz="2400" b="0" dirty="0"/>
              <a:t>with </a:t>
            </a:r>
            <a:r>
              <a:rPr lang="en-GB" sz="2400" b="0" dirty="0">
                <a:solidFill>
                  <a:schemeClr val="tx2"/>
                </a:solidFill>
              </a:rPr>
              <a:t>NPs</a:t>
            </a:r>
            <a:r>
              <a:rPr lang="en-GB" sz="2400" b="0" dirty="0"/>
              <a:t> </a:t>
            </a:r>
            <a:r>
              <a:rPr lang="en-GB" sz="2400" b="0" dirty="0" smtClean="0"/>
              <a:t>of </a:t>
            </a:r>
            <a:r>
              <a:rPr lang="en-GB" sz="2400" b="0" dirty="0" smtClean="0">
                <a:solidFill>
                  <a:schemeClr val="tx2"/>
                </a:solidFill>
              </a:rPr>
              <a:t>cosmic dust</a:t>
            </a:r>
          </a:p>
          <a:p>
            <a:pPr algn="ctr">
              <a:buNone/>
            </a:pPr>
            <a:r>
              <a:rPr lang="en-GB" sz="2400" b="0" dirty="0" smtClean="0">
                <a:solidFill>
                  <a:schemeClr val="tx2"/>
                </a:solidFill>
              </a:rPr>
              <a:t>NPs</a:t>
            </a:r>
            <a:r>
              <a:rPr lang="en-GB" sz="2400" b="0" dirty="0" smtClean="0"/>
              <a:t> </a:t>
            </a:r>
            <a:r>
              <a:rPr lang="en-GB" sz="2400" b="0" dirty="0"/>
              <a:t>= </a:t>
            </a:r>
            <a:r>
              <a:rPr lang="en-GB" sz="2400" b="0" dirty="0" smtClean="0"/>
              <a:t>nanoparticles  </a:t>
            </a:r>
            <a:endParaRPr lang="en-GB" sz="2400" b="0" dirty="0"/>
          </a:p>
          <a:p>
            <a:pPr algn="ctr">
              <a:buNone/>
            </a:pPr>
            <a:r>
              <a:rPr lang="en-GB" sz="2400" b="0" dirty="0" smtClean="0">
                <a:solidFill>
                  <a:schemeClr val="tx2"/>
                </a:solidFill>
              </a:rPr>
              <a:t>Astronomers</a:t>
            </a:r>
            <a:r>
              <a:rPr lang="en-GB" sz="2400" b="0" dirty="0" smtClean="0"/>
              <a:t> </a:t>
            </a:r>
            <a:r>
              <a:rPr lang="en-GB" sz="2400" b="0" dirty="0"/>
              <a:t>assumed the</a:t>
            </a:r>
            <a:r>
              <a:rPr lang="en-GB" sz="2400" b="0" dirty="0">
                <a:solidFill>
                  <a:schemeClr val="tx2"/>
                </a:solidFill>
              </a:rPr>
              <a:t> </a:t>
            </a:r>
            <a:r>
              <a:rPr lang="en-GB" sz="2400" b="0" dirty="0" smtClean="0">
                <a:solidFill>
                  <a:schemeClr val="tx2"/>
                </a:solidFill>
              </a:rPr>
              <a:t>light-dust </a:t>
            </a:r>
            <a:r>
              <a:rPr lang="en-GB" sz="2400" b="0" dirty="0" smtClean="0"/>
              <a:t>interaction </a:t>
            </a:r>
            <a:r>
              <a:rPr lang="en-GB" sz="2400" b="0" dirty="0"/>
              <a:t>followed </a:t>
            </a:r>
            <a:r>
              <a:rPr lang="en-GB" sz="2400" b="0" dirty="0">
                <a:solidFill>
                  <a:schemeClr val="tx2"/>
                </a:solidFill>
              </a:rPr>
              <a:t>classical physics </a:t>
            </a:r>
            <a:r>
              <a:rPr lang="en-GB" sz="2400" b="0" dirty="0" smtClean="0"/>
              <a:t>causing </a:t>
            </a:r>
            <a:r>
              <a:rPr lang="en-GB" sz="2400" b="0" dirty="0" smtClean="0">
                <a:solidFill>
                  <a:schemeClr val="tx2"/>
                </a:solidFill>
              </a:rPr>
              <a:t>temperature</a:t>
            </a:r>
            <a:r>
              <a:rPr lang="en-GB" sz="2400" b="0" dirty="0" smtClean="0"/>
              <a:t> changes </a:t>
            </a:r>
            <a:r>
              <a:rPr lang="en-GB" sz="2400" b="0" dirty="0"/>
              <a:t>without additional</a:t>
            </a:r>
            <a:r>
              <a:rPr lang="en-US" sz="2400" b="0" dirty="0" smtClean="0"/>
              <a:t> </a:t>
            </a:r>
            <a:r>
              <a:rPr lang="en-US" sz="2400" b="0" dirty="0" smtClean="0">
                <a:solidFill>
                  <a:schemeClr val="tx2"/>
                </a:solidFill>
              </a:rPr>
              <a:t>redshift.</a:t>
            </a:r>
            <a:endParaRPr lang="en-GB" sz="2400" b="0" dirty="0" smtClean="0"/>
          </a:p>
          <a:p>
            <a:pPr algn="ctr">
              <a:buNone/>
            </a:pPr>
            <a:endParaRPr lang="en-GB" sz="800" b="0" dirty="0" smtClean="0"/>
          </a:p>
          <a:p>
            <a:pPr algn="ctr">
              <a:buNone/>
            </a:pPr>
            <a:r>
              <a:rPr lang="en-GB" sz="2400" b="0" dirty="0" smtClean="0"/>
              <a:t>But </a:t>
            </a:r>
            <a:r>
              <a:rPr lang="en-GB" sz="2400" b="0" dirty="0"/>
              <a:t>if </a:t>
            </a:r>
            <a:r>
              <a:rPr lang="en-GB" sz="2400" b="0" dirty="0">
                <a:solidFill>
                  <a:schemeClr val="tx2"/>
                </a:solidFill>
              </a:rPr>
              <a:t>QM</a:t>
            </a:r>
            <a:r>
              <a:rPr lang="en-GB" sz="2400" b="0" dirty="0"/>
              <a:t> is assumed, </a:t>
            </a:r>
            <a:r>
              <a:rPr lang="en-GB" sz="2400" b="0" dirty="0" smtClean="0"/>
              <a:t>the </a:t>
            </a:r>
            <a:r>
              <a:rPr lang="en-GB" sz="2400" b="0" dirty="0" smtClean="0">
                <a:solidFill>
                  <a:schemeClr val="tx2"/>
                </a:solidFill>
              </a:rPr>
              <a:t>light-dust </a:t>
            </a:r>
            <a:r>
              <a:rPr lang="en-US" sz="2400" b="0" dirty="0"/>
              <a:t>interaction </a:t>
            </a:r>
            <a:r>
              <a:rPr lang="en-US" sz="2400" b="0" dirty="0" smtClean="0">
                <a:solidFill>
                  <a:schemeClr val="tx2"/>
                </a:solidFill>
              </a:rPr>
              <a:t>redshifts </a:t>
            </a:r>
            <a:r>
              <a:rPr lang="en-US" sz="2400" b="0" dirty="0" smtClean="0"/>
              <a:t>the </a:t>
            </a:r>
            <a:r>
              <a:rPr lang="en-GB" sz="2400" b="0" dirty="0">
                <a:solidFill>
                  <a:schemeClr val="tx2"/>
                </a:solidFill>
              </a:rPr>
              <a:t>galaxy </a:t>
            </a:r>
            <a:r>
              <a:rPr lang="en-GB" sz="2400" b="0" dirty="0" smtClean="0">
                <a:solidFill>
                  <a:schemeClr val="tx2"/>
                </a:solidFill>
              </a:rPr>
              <a:t>photon </a:t>
            </a:r>
            <a:r>
              <a:rPr lang="en-GB" sz="2400" b="0" dirty="0"/>
              <a:t>without </a:t>
            </a:r>
            <a:r>
              <a:rPr lang="en-GB" sz="2400" b="0" dirty="0">
                <a:solidFill>
                  <a:schemeClr val="tx2"/>
                </a:solidFill>
              </a:rPr>
              <a:t> temperature changes</a:t>
            </a:r>
          </a:p>
          <a:p>
            <a:pPr algn="ctr">
              <a:buNone/>
            </a:pPr>
            <a:r>
              <a:rPr lang="en-GB" sz="2400" b="0" dirty="0" smtClean="0">
                <a:solidFill>
                  <a:schemeClr val="tx2"/>
                </a:solidFill>
              </a:rPr>
              <a:t>QM </a:t>
            </a:r>
            <a:r>
              <a:rPr lang="en-GB" sz="2400" b="0" dirty="0">
                <a:solidFill>
                  <a:schemeClr val="tx2"/>
                </a:solidFill>
              </a:rPr>
              <a:t>= quantum mechanics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8382000" y="5715000"/>
            <a:ext cx="53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dirty="0">
                <a:ea typeface="新細明體" charset="-12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934796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676400"/>
            <a:ext cx="8839200" cy="3810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b="0" dirty="0">
                <a:solidFill>
                  <a:schemeClr val="tx2"/>
                </a:solidFill>
              </a:rPr>
              <a:t>Dark matter </a:t>
            </a:r>
            <a:r>
              <a:rPr lang="en-US" sz="2400" b="0" dirty="0"/>
              <a:t>has a </a:t>
            </a:r>
            <a:r>
              <a:rPr lang="en-US" sz="2400" b="0" dirty="0">
                <a:solidFill>
                  <a:schemeClr val="tx2"/>
                </a:solidFill>
              </a:rPr>
              <a:t>long history</a:t>
            </a:r>
            <a:endParaRPr lang="en-US" sz="2400" b="0" dirty="0"/>
          </a:p>
          <a:p>
            <a:pPr marL="0" indent="0" algn="ctr">
              <a:buNone/>
            </a:pPr>
            <a:endParaRPr lang="en-US" sz="800" b="0" dirty="0"/>
          </a:p>
          <a:p>
            <a:pPr marL="0" indent="0" algn="ctr">
              <a:buNone/>
            </a:pPr>
            <a:r>
              <a:rPr lang="en-US" sz="2400" b="0" dirty="0"/>
              <a:t>In the </a:t>
            </a:r>
            <a:r>
              <a:rPr lang="en-US" sz="2400" b="0" dirty="0" err="1"/>
              <a:t>1930’s</a:t>
            </a:r>
            <a:r>
              <a:rPr lang="en-US" sz="2400" b="0" dirty="0"/>
              <a:t>,</a:t>
            </a:r>
          </a:p>
          <a:p>
            <a:pPr marL="0" indent="0" algn="ctr">
              <a:buNone/>
            </a:pPr>
            <a:endParaRPr lang="en-US" sz="800" b="0" dirty="0"/>
          </a:p>
          <a:p>
            <a:pPr marL="0" indent="0" algn="ctr">
              <a:buNone/>
            </a:pPr>
            <a:r>
              <a:rPr lang="en-US" sz="2400" b="0" dirty="0"/>
              <a:t>1. The </a:t>
            </a:r>
            <a:r>
              <a:rPr lang="en-US" sz="2400" b="0" dirty="0">
                <a:solidFill>
                  <a:schemeClr val="tx2"/>
                </a:solidFill>
              </a:rPr>
              <a:t>Milky Way </a:t>
            </a:r>
            <a:r>
              <a:rPr lang="en-US" sz="2400" b="0" dirty="0"/>
              <a:t>was found to </a:t>
            </a:r>
            <a:r>
              <a:rPr lang="en-US" sz="2400" b="0" dirty="0">
                <a:solidFill>
                  <a:schemeClr val="tx2"/>
                </a:solidFill>
              </a:rPr>
              <a:t>rotate faster </a:t>
            </a:r>
            <a:r>
              <a:rPr lang="en-US" sz="2400" b="0" dirty="0"/>
              <a:t>than expected suggesting </a:t>
            </a:r>
            <a:r>
              <a:rPr lang="en-US" sz="2400" b="0" dirty="0">
                <a:solidFill>
                  <a:schemeClr val="tx2"/>
                </a:solidFill>
              </a:rPr>
              <a:t>dark matter </a:t>
            </a:r>
            <a:r>
              <a:rPr lang="en-US" sz="2400" b="0" dirty="0"/>
              <a:t>was present , and</a:t>
            </a:r>
          </a:p>
          <a:p>
            <a:pPr marL="0" indent="0" algn="ctr">
              <a:buNone/>
            </a:pPr>
            <a:endParaRPr lang="en-US" sz="800" b="0" dirty="0"/>
          </a:p>
          <a:p>
            <a:pPr marL="0" indent="0" algn="ctr">
              <a:buNone/>
            </a:pPr>
            <a:r>
              <a:rPr lang="en-GB" sz="2400" b="0" dirty="0"/>
              <a:t>2. To keep the </a:t>
            </a:r>
            <a:r>
              <a:rPr lang="en-GB" sz="2400" b="0" dirty="0">
                <a:solidFill>
                  <a:schemeClr val="tx2"/>
                </a:solidFill>
              </a:rPr>
              <a:t>Coma</a:t>
            </a:r>
            <a:r>
              <a:rPr lang="en-GB" sz="2400" b="0" dirty="0"/>
              <a:t> cluster of galaxies together, the mass           of </a:t>
            </a:r>
            <a:r>
              <a:rPr lang="en-GB" sz="2400" b="0" dirty="0">
                <a:solidFill>
                  <a:schemeClr val="tx2"/>
                </a:solidFill>
              </a:rPr>
              <a:t>dark matter </a:t>
            </a:r>
            <a:r>
              <a:rPr lang="en-GB" sz="2400" b="0" dirty="0"/>
              <a:t>would have to be much higher than </a:t>
            </a:r>
            <a:r>
              <a:rPr lang="en-GB" sz="2400" b="0" dirty="0">
                <a:solidFill>
                  <a:schemeClr val="tx2"/>
                </a:solidFill>
              </a:rPr>
              <a:t>visible </a:t>
            </a:r>
            <a:r>
              <a:rPr lang="en-GB" sz="2400" b="0" dirty="0"/>
              <a:t>matter</a:t>
            </a:r>
          </a:p>
          <a:p>
            <a:pPr marL="0" indent="0" algn="ctr">
              <a:buNone/>
            </a:pPr>
            <a:endParaRPr lang="en-GB" sz="800" b="0" dirty="0"/>
          </a:p>
          <a:p>
            <a:pPr marL="0" indent="0" algn="ctr">
              <a:buNone/>
            </a:pPr>
            <a:r>
              <a:rPr lang="en-GB" sz="2400" b="0" dirty="0"/>
              <a:t>Similar to </a:t>
            </a:r>
            <a:r>
              <a:rPr lang="en-GB" sz="2400" b="0" dirty="0">
                <a:solidFill>
                  <a:schemeClr val="tx2"/>
                </a:solidFill>
              </a:rPr>
              <a:t>Hubble</a:t>
            </a:r>
            <a:r>
              <a:rPr lang="en-GB" sz="2400" b="0" dirty="0"/>
              <a:t>, early </a:t>
            </a:r>
            <a:r>
              <a:rPr lang="en-GB" sz="2400" b="0" dirty="0">
                <a:solidFill>
                  <a:schemeClr val="tx2"/>
                </a:solidFill>
              </a:rPr>
              <a:t>velocity</a:t>
            </a:r>
            <a:r>
              <a:rPr lang="en-GB" sz="2400" b="0" dirty="0"/>
              <a:t> measurements of galaxies were based on</a:t>
            </a:r>
            <a:r>
              <a:rPr lang="en-GB" sz="2400" b="0" dirty="0">
                <a:solidFill>
                  <a:schemeClr val="tx2"/>
                </a:solidFill>
              </a:rPr>
              <a:t> redshift </a:t>
            </a:r>
            <a:r>
              <a:rPr lang="en-GB" sz="2400" b="0" dirty="0"/>
              <a:t>of optical wavelengths </a:t>
            </a:r>
            <a:endParaRPr lang="en-US" sz="2400" b="0" dirty="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altLang="en-US" dirty="0"/>
              <a:t>Introduction</a:t>
            </a:r>
          </a:p>
        </p:txBody>
      </p:sp>
      <p:sp>
        <p:nvSpPr>
          <p:cNvPr id="3379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6477000"/>
            <a:ext cx="8191500" cy="381000"/>
          </a:xfrm>
          <a:noFill/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zh-TW" sz="1400" b="0" smtClean="0">
                <a:solidFill>
                  <a:schemeClr val="tx2"/>
                </a:solidFill>
              </a:rPr>
              <a:t>Cosmology on Small Scales 2018 – Prague, September 26-29, 2018</a:t>
            </a:r>
            <a:endParaRPr lang="en-US" altLang="zh-TW" sz="1400" b="0" dirty="0">
              <a:solidFill>
                <a:schemeClr val="tx2"/>
              </a:solidFill>
            </a:endParaRPr>
          </a:p>
        </p:txBody>
      </p:sp>
      <p:sp>
        <p:nvSpPr>
          <p:cNvPr id="33796" name="Text Box 6"/>
          <p:cNvSpPr txBox="1">
            <a:spLocks noChangeArrowheads="1"/>
          </p:cNvSpPr>
          <p:nvPr/>
        </p:nvSpPr>
        <p:spPr bwMode="auto">
          <a:xfrm>
            <a:off x="8610600" y="6019800"/>
            <a:ext cx="53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dirty="0">
                <a:ea typeface="新細明體" charset="-12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799479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704850" y="533400"/>
            <a:ext cx="7772400" cy="1143000"/>
          </a:xfrm>
        </p:spPr>
        <p:txBody>
          <a:bodyPr/>
          <a:lstStyle/>
          <a:p>
            <a:r>
              <a:rPr lang="en-US" altLang="en-US" dirty="0"/>
              <a:t>Introduction (cont’d)</a:t>
            </a:r>
          </a:p>
        </p:txBody>
      </p:sp>
      <p:sp>
        <p:nvSpPr>
          <p:cNvPr id="3584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62000" y="6506857"/>
            <a:ext cx="7962900" cy="381000"/>
          </a:xfrm>
          <a:noFill/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zh-TW" sz="1400" b="0" smtClean="0">
                <a:solidFill>
                  <a:schemeClr val="tx2"/>
                </a:solidFill>
              </a:rPr>
              <a:t>Cosmology on Small Scales 2018 – Prague, September 26-29, 2018</a:t>
            </a:r>
            <a:endParaRPr lang="en-US" altLang="zh-TW" sz="1400" b="0" dirty="0">
              <a:solidFill>
                <a:schemeClr val="tx2"/>
              </a:solidFill>
            </a:endParaRP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8458200" y="6019800"/>
            <a:ext cx="838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dirty="0">
                <a:ea typeface="新細明體" charset="-120"/>
              </a:rPr>
              <a:t>5</a:t>
            </a:r>
          </a:p>
        </p:txBody>
      </p:sp>
      <p:sp>
        <p:nvSpPr>
          <p:cNvPr id="2" name="Rectangle 1"/>
          <p:cNvSpPr/>
          <p:nvPr/>
        </p:nvSpPr>
        <p:spPr>
          <a:xfrm>
            <a:off x="304800" y="1981200"/>
            <a:ext cx="8572500" cy="40072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GB" sz="2400" b="0" dirty="0">
                <a:latin typeface="+mn-lt"/>
              </a:rPr>
              <a:t>In 1950, the </a:t>
            </a:r>
            <a:r>
              <a:rPr lang="en-GB" sz="2400" b="0" dirty="0">
                <a:solidFill>
                  <a:schemeClr val="tx2"/>
                </a:solidFill>
                <a:latin typeface="+mn-lt"/>
              </a:rPr>
              <a:t>radio astronomers </a:t>
            </a:r>
            <a:r>
              <a:rPr lang="en-GB" sz="2400" b="0" dirty="0">
                <a:latin typeface="+mn-lt"/>
              </a:rPr>
              <a:t>discovered the </a:t>
            </a:r>
            <a:r>
              <a:rPr lang="en-GB" sz="2400" b="0" dirty="0">
                <a:solidFill>
                  <a:schemeClr val="tx2"/>
                </a:solidFill>
                <a:latin typeface="+mn-lt"/>
              </a:rPr>
              <a:t>21 cm line </a:t>
            </a:r>
            <a:r>
              <a:rPr lang="en-GB" sz="2400" b="0" dirty="0">
                <a:latin typeface="+mn-lt"/>
              </a:rPr>
              <a:t>of neutral hydrogen atoms </a:t>
            </a:r>
            <a:r>
              <a:rPr lang="en-GB" sz="2400" b="0" dirty="0">
                <a:solidFill>
                  <a:schemeClr val="tx2"/>
                </a:solidFill>
                <a:latin typeface="+mn-lt"/>
              </a:rPr>
              <a:t>supported dark matter </a:t>
            </a:r>
          </a:p>
          <a:p>
            <a:pPr algn="ctr">
              <a:buNone/>
            </a:pPr>
            <a:endParaRPr lang="en-US" sz="2400" b="0" dirty="0">
              <a:latin typeface="+mn-lt"/>
            </a:endParaRPr>
          </a:p>
          <a:p>
            <a:pPr algn="ctr">
              <a:buNone/>
            </a:pPr>
            <a:r>
              <a:rPr lang="en-US" sz="2400" b="0" dirty="0">
                <a:latin typeface="+mn-lt"/>
              </a:rPr>
              <a:t>In the 1970’s, </a:t>
            </a:r>
            <a:r>
              <a:rPr lang="en-US" sz="2400" b="0" dirty="0" smtClean="0">
                <a:latin typeface="+mn-lt"/>
              </a:rPr>
              <a:t>Rubin &amp; </a:t>
            </a:r>
            <a:r>
              <a:rPr lang="en-US" sz="2400" b="0" dirty="0">
                <a:latin typeface="+mn-lt"/>
              </a:rPr>
              <a:t>Ford found </a:t>
            </a:r>
            <a:r>
              <a:rPr lang="en-US" sz="2400" b="0" dirty="0" smtClean="0">
                <a:latin typeface="+mn-lt"/>
              </a:rPr>
              <a:t>optical redshifts for </a:t>
            </a:r>
            <a:r>
              <a:rPr lang="en-US" sz="2400" b="0" dirty="0">
                <a:latin typeface="+mn-lt"/>
              </a:rPr>
              <a:t>the </a:t>
            </a:r>
            <a:r>
              <a:rPr lang="en-US" sz="2400" b="0" dirty="0">
                <a:solidFill>
                  <a:schemeClr val="tx2"/>
                </a:solidFill>
                <a:latin typeface="+mn-lt"/>
              </a:rPr>
              <a:t>M31 spiral galaxy</a:t>
            </a:r>
            <a:r>
              <a:rPr lang="en-US" sz="2400" b="0" dirty="0">
                <a:latin typeface="+mn-lt"/>
              </a:rPr>
              <a:t> that</a:t>
            </a:r>
            <a:r>
              <a:rPr lang="en-US" sz="2400" b="0" dirty="0" smtClean="0">
                <a:latin typeface="+mn-lt"/>
              </a:rPr>
              <a:t> suggested </a:t>
            </a:r>
            <a:r>
              <a:rPr lang="en-US" sz="2400" b="0" dirty="0">
                <a:solidFill>
                  <a:schemeClr val="tx2"/>
                </a:solidFill>
                <a:latin typeface="+mn-lt"/>
              </a:rPr>
              <a:t>dark matter</a:t>
            </a:r>
            <a:r>
              <a:rPr lang="en-US" sz="2400" b="0" dirty="0" smtClean="0">
                <a:latin typeface="+mn-lt"/>
              </a:rPr>
              <a:t>. </a:t>
            </a:r>
          </a:p>
          <a:p>
            <a:pPr algn="ctr">
              <a:buNone/>
            </a:pPr>
            <a:endParaRPr lang="en-US" sz="800" b="0" dirty="0">
              <a:latin typeface="+mn-lt"/>
            </a:endParaRPr>
          </a:p>
          <a:p>
            <a:pPr algn="ctr">
              <a:buNone/>
            </a:pPr>
            <a:r>
              <a:rPr lang="en-US" sz="2400" b="0" dirty="0" smtClean="0">
                <a:solidFill>
                  <a:schemeClr val="tx2"/>
                </a:solidFill>
                <a:latin typeface="+mn-lt"/>
              </a:rPr>
              <a:t>Confirmed</a:t>
            </a:r>
            <a:r>
              <a:rPr lang="en-US" sz="2400" b="0" dirty="0" smtClean="0">
                <a:latin typeface="+mn-lt"/>
              </a:rPr>
              <a:t> by </a:t>
            </a:r>
            <a:r>
              <a:rPr lang="en-US" sz="2400" b="0" dirty="0" smtClean="0">
                <a:latin typeface="+mn-lt"/>
              </a:rPr>
              <a:t>21 </a:t>
            </a:r>
            <a:r>
              <a:rPr lang="en-US" sz="2400" b="0" dirty="0">
                <a:latin typeface="+mn-lt"/>
              </a:rPr>
              <a:t>cm </a:t>
            </a:r>
            <a:r>
              <a:rPr lang="en-US" sz="2400" b="0" dirty="0" smtClean="0">
                <a:latin typeface="+mn-lt"/>
              </a:rPr>
              <a:t>hydro</a:t>
            </a:r>
            <a:r>
              <a:rPr lang="en-US" sz="2400" b="0" dirty="0"/>
              <a:t>g</a:t>
            </a:r>
            <a:r>
              <a:rPr lang="en-US" sz="2400" b="0" dirty="0" smtClean="0">
                <a:latin typeface="+mn-lt"/>
              </a:rPr>
              <a:t>en line  </a:t>
            </a:r>
            <a:r>
              <a:rPr lang="en-US" sz="2400" b="0" dirty="0">
                <a:latin typeface="+mn-lt"/>
              </a:rPr>
              <a:t>?</a:t>
            </a:r>
          </a:p>
          <a:p>
            <a:pPr algn="ctr"/>
            <a:endParaRPr lang="en-GB" sz="800" b="0" dirty="0">
              <a:latin typeface="+mn-lt"/>
            </a:endParaRPr>
          </a:p>
          <a:p>
            <a:pPr algn="ctr">
              <a:buNone/>
            </a:pPr>
            <a:r>
              <a:rPr lang="en-GB" sz="2400" b="0" dirty="0">
                <a:latin typeface="+mn-lt"/>
              </a:rPr>
              <a:t>Scientists generally agree that </a:t>
            </a:r>
            <a:r>
              <a:rPr lang="en-GB" sz="2400" b="0" dirty="0">
                <a:solidFill>
                  <a:schemeClr val="tx2"/>
                </a:solidFill>
                <a:latin typeface="+mn-lt"/>
              </a:rPr>
              <a:t>dark matter is </a:t>
            </a:r>
            <a:r>
              <a:rPr lang="en-GB" sz="2400" b="0" dirty="0" smtClean="0">
                <a:solidFill>
                  <a:schemeClr val="tx2"/>
                </a:solidFill>
                <a:latin typeface="+mn-lt"/>
              </a:rPr>
              <a:t>invisible</a:t>
            </a:r>
            <a:r>
              <a:rPr lang="en-GB" sz="2400" b="0" dirty="0" smtClean="0">
                <a:latin typeface="+mn-lt"/>
              </a:rPr>
              <a:t> </a:t>
            </a:r>
            <a:r>
              <a:rPr lang="en-GB" sz="2400" b="0" dirty="0">
                <a:latin typeface="+mn-lt"/>
              </a:rPr>
              <a:t>having about </a:t>
            </a:r>
            <a:r>
              <a:rPr lang="en-GB" sz="2400" b="0" dirty="0">
                <a:solidFill>
                  <a:schemeClr val="tx2"/>
                </a:solidFill>
                <a:latin typeface="+mn-lt"/>
              </a:rPr>
              <a:t>5-times the mass</a:t>
            </a:r>
            <a:r>
              <a:rPr lang="en-GB" sz="2400" b="0" dirty="0">
                <a:latin typeface="+mn-lt"/>
              </a:rPr>
              <a:t> of ordinary matter, but what it is and how it was formed has remained a </a:t>
            </a:r>
            <a:r>
              <a:rPr lang="en-GB" sz="2400" b="0" dirty="0">
                <a:solidFill>
                  <a:schemeClr val="tx2"/>
                </a:solidFill>
                <a:latin typeface="+mn-lt"/>
              </a:rPr>
              <a:t>mystery.</a:t>
            </a:r>
            <a:endParaRPr lang="en-US" sz="2400" b="0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87907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647700" y="0"/>
            <a:ext cx="7772400" cy="1143000"/>
          </a:xfrm>
        </p:spPr>
        <p:txBody>
          <a:bodyPr/>
          <a:lstStyle/>
          <a:p>
            <a:r>
              <a:rPr lang="en-US" altLang="en-US" dirty="0"/>
              <a:t>QM v. Classical Physics</a:t>
            </a:r>
          </a:p>
        </p:txBody>
      </p:sp>
      <p:sp>
        <p:nvSpPr>
          <p:cNvPr id="3686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12736" y="6467799"/>
            <a:ext cx="7924800" cy="381000"/>
          </a:xfrm>
          <a:noFill/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zh-TW" sz="1400" b="0" dirty="0" smtClean="0">
                <a:solidFill>
                  <a:schemeClr val="tx2"/>
                </a:solidFill>
              </a:rPr>
              <a:t>Cosmology on Small Scales 2018 – Prague, September 26-29, 2018 </a:t>
            </a:r>
            <a:endParaRPr lang="en-US" altLang="zh-TW" sz="1400" b="0" dirty="0">
              <a:solidFill>
                <a:schemeClr val="tx2"/>
              </a:solidFill>
            </a:endParaRPr>
          </a:p>
        </p:txBody>
      </p:sp>
      <p:sp>
        <p:nvSpPr>
          <p:cNvPr id="36869" name="Text Box 6"/>
          <p:cNvSpPr txBox="1">
            <a:spLocks noChangeArrowheads="1"/>
          </p:cNvSpPr>
          <p:nvPr/>
        </p:nvSpPr>
        <p:spPr bwMode="auto">
          <a:xfrm>
            <a:off x="8610600" y="6039173"/>
            <a:ext cx="53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dirty="0">
                <a:ea typeface="新細明體" charset="-120"/>
              </a:rPr>
              <a:t>6</a:t>
            </a:r>
          </a:p>
        </p:txBody>
      </p:sp>
      <p:sp>
        <p:nvSpPr>
          <p:cNvPr id="2" name="Rectangle 1"/>
          <p:cNvSpPr/>
          <p:nvPr/>
        </p:nvSpPr>
        <p:spPr>
          <a:xfrm>
            <a:off x="512736" y="990600"/>
            <a:ext cx="8153400" cy="5213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GB" sz="2400" b="0" dirty="0">
                <a:solidFill>
                  <a:schemeClr val="tx2"/>
                </a:solidFill>
              </a:rPr>
              <a:t>Classical physics </a:t>
            </a:r>
            <a:r>
              <a:rPr lang="en-GB" sz="2400" b="0" dirty="0"/>
              <a:t>allows </a:t>
            </a:r>
            <a:r>
              <a:rPr lang="en-GB" sz="2400" b="0" dirty="0">
                <a:solidFill>
                  <a:schemeClr val="tx2"/>
                </a:solidFill>
              </a:rPr>
              <a:t>atoms</a:t>
            </a:r>
            <a:r>
              <a:rPr lang="en-GB" sz="2400" b="0" dirty="0"/>
              <a:t> in quantum sized </a:t>
            </a:r>
            <a:r>
              <a:rPr lang="en-GB" sz="2400" b="0" dirty="0">
                <a:solidFill>
                  <a:schemeClr val="tx2"/>
                </a:solidFill>
              </a:rPr>
              <a:t>dust </a:t>
            </a:r>
            <a:r>
              <a:rPr lang="en-GB" sz="2400" b="0" dirty="0"/>
              <a:t>and </a:t>
            </a:r>
            <a:r>
              <a:rPr lang="en-GB" sz="2400" b="0" dirty="0">
                <a:solidFill>
                  <a:schemeClr val="tx2"/>
                </a:solidFill>
              </a:rPr>
              <a:t>hydrogen atoms </a:t>
            </a:r>
            <a:r>
              <a:rPr lang="en-GB" sz="2400" b="0" dirty="0"/>
              <a:t>to fluctuate in </a:t>
            </a:r>
            <a:r>
              <a:rPr lang="en-GB" sz="2400" b="0" dirty="0">
                <a:solidFill>
                  <a:schemeClr val="tx2"/>
                </a:solidFill>
              </a:rPr>
              <a:t>temperature</a:t>
            </a:r>
          </a:p>
          <a:p>
            <a:pPr>
              <a:buNone/>
            </a:pPr>
            <a:endParaRPr lang="en-GB" sz="800" b="0" dirty="0"/>
          </a:p>
          <a:p>
            <a:pPr algn="ctr">
              <a:buNone/>
            </a:pPr>
            <a:r>
              <a:rPr lang="en-US" sz="2400" b="0" dirty="0">
                <a:solidFill>
                  <a:schemeClr val="tx2"/>
                </a:solidFill>
              </a:rPr>
              <a:t>QM forbids temperature</a:t>
            </a:r>
            <a:r>
              <a:rPr lang="en-US" sz="2400" b="0" dirty="0"/>
              <a:t> fluctuations as </a:t>
            </a:r>
            <a:r>
              <a:rPr lang="en-US" sz="2400" b="0" dirty="0">
                <a:solidFill>
                  <a:schemeClr val="tx2"/>
                </a:solidFill>
              </a:rPr>
              <a:t>atomic</a:t>
            </a:r>
            <a:r>
              <a:rPr lang="en-US" sz="2400" b="0" dirty="0"/>
              <a:t> </a:t>
            </a:r>
            <a:r>
              <a:rPr lang="en-US" sz="2400" b="0" dirty="0">
                <a:solidFill>
                  <a:schemeClr val="tx2"/>
                </a:solidFill>
              </a:rPr>
              <a:t>heat capacities vanish</a:t>
            </a:r>
            <a:r>
              <a:rPr lang="en-US" sz="2400" b="0" dirty="0"/>
              <a:t> which requires </a:t>
            </a:r>
            <a:r>
              <a:rPr lang="en-US" sz="2400" b="0" dirty="0">
                <a:solidFill>
                  <a:schemeClr val="tx2"/>
                </a:solidFill>
              </a:rPr>
              <a:t>conservation</a:t>
            </a:r>
            <a:r>
              <a:rPr lang="en-US" sz="2400" b="0" dirty="0"/>
              <a:t> of galaxy photons by </a:t>
            </a:r>
            <a:r>
              <a:rPr lang="en-US" sz="2400" b="0" dirty="0">
                <a:solidFill>
                  <a:schemeClr val="tx2"/>
                </a:solidFill>
              </a:rPr>
              <a:t>non-thermal</a:t>
            </a:r>
            <a:r>
              <a:rPr lang="en-US" sz="2400" b="0" dirty="0"/>
              <a:t> mechanisms, e.g.,</a:t>
            </a:r>
          </a:p>
          <a:p>
            <a:pPr algn="ctr">
              <a:buNone/>
            </a:pPr>
            <a:endParaRPr lang="en-US" sz="800" b="0" dirty="0"/>
          </a:p>
          <a:p>
            <a:pPr marL="457200" indent="-457200" algn="ctr">
              <a:buAutoNum type="arabicPeriod"/>
            </a:pPr>
            <a:r>
              <a:rPr lang="en-US" sz="2000" b="0" dirty="0" smtClean="0">
                <a:solidFill>
                  <a:schemeClr val="tx2"/>
                </a:solidFill>
              </a:rPr>
              <a:t>Cosmic </a:t>
            </a:r>
            <a:r>
              <a:rPr lang="en-US" sz="2000" b="0" dirty="0">
                <a:solidFill>
                  <a:schemeClr val="tx2"/>
                </a:solidFill>
              </a:rPr>
              <a:t>dust</a:t>
            </a:r>
            <a:r>
              <a:rPr lang="en-US" sz="2000" b="0" dirty="0"/>
              <a:t> conserves </a:t>
            </a:r>
            <a:r>
              <a:rPr lang="en-US" sz="2000" b="0" dirty="0">
                <a:solidFill>
                  <a:schemeClr val="tx2"/>
                </a:solidFill>
              </a:rPr>
              <a:t>galaxy photons </a:t>
            </a:r>
            <a:r>
              <a:rPr lang="en-US" sz="2000" b="0" dirty="0"/>
              <a:t>by redshifted  </a:t>
            </a:r>
            <a:r>
              <a:rPr lang="en-US" sz="2000" b="0" dirty="0">
                <a:solidFill>
                  <a:schemeClr val="tx2"/>
                </a:solidFill>
              </a:rPr>
              <a:t>optical  re-emission</a:t>
            </a:r>
            <a:r>
              <a:rPr lang="en-US" sz="2000" b="0" dirty="0" smtClean="0">
                <a:solidFill>
                  <a:schemeClr val="tx2"/>
                </a:solidFill>
              </a:rPr>
              <a:t>.</a:t>
            </a:r>
          </a:p>
          <a:p>
            <a:pPr algn="ctr">
              <a:buNone/>
            </a:pPr>
            <a:r>
              <a:rPr lang="en-US" sz="2000" b="0" dirty="0" smtClean="0"/>
              <a:t>  </a:t>
            </a:r>
            <a:r>
              <a:rPr lang="en-US" sz="2000" b="0" dirty="0"/>
              <a:t>2.</a:t>
            </a:r>
            <a:r>
              <a:rPr lang="en-US" sz="2000" b="0" dirty="0">
                <a:solidFill>
                  <a:schemeClr val="tx2"/>
                </a:solidFill>
              </a:rPr>
              <a:t> Hydrogen atoms </a:t>
            </a:r>
            <a:r>
              <a:rPr lang="en-US" sz="2000" b="0" dirty="0"/>
              <a:t>conserve galaxy </a:t>
            </a:r>
            <a:r>
              <a:rPr lang="en-US" sz="2000" b="0" dirty="0">
                <a:solidFill>
                  <a:schemeClr val="tx2"/>
                </a:solidFill>
              </a:rPr>
              <a:t>photons</a:t>
            </a:r>
            <a:r>
              <a:rPr lang="en-US" sz="2000" b="0" dirty="0"/>
              <a:t> by </a:t>
            </a:r>
            <a:r>
              <a:rPr lang="en-US" sz="2000" b="0" dirty="0">
                <a:solidFill>
                  <a:schemeClr val="tx2"/>
                </a:solidFill>
              </a:rPr>
              <a:t>optical re-emission </a:t>
            </a:r>
            <a:r>
              <a:rPr lang="en-US" sz="2000" b="0" dirty="0"/>
              <a:t>of the </a:t>
            </a:r>
            <a:r>
              <a:rPr lang="en-US" sz="2000" b="0" dirty="0">
                <a:solidFill>
                  <a:schemeClr val="tx2"/>
                </a:solidFill>
              </a:rPr>
              <a:t>21 cm hydrogen line</a:t>
            </a:r>
            <a:r>
              <a:rPr lang="en-US" sz="2000" b="0" dirty="0"/>
              <a:t>. </a:t>
            </a:r>
          </a:p>
          <a:p>
            <a:pPr algn="ctr">
              <a:buNone/>
            </a:pPr>
            <a:endParaRPr lang="en-US" sz="800" b="0" dirty="0"/>
          </a:p>
          <a:p>
            <a:pPr algn="ctr">
              <a:buNone/>
            </a:pPr>
            <a:r>
              <a:rPr lang="en-US" sz="2000" b="0" dirty="0"/>
              <a:t>Both require </a:t>
            </a:r>
            <a:r>
              <a:rPr lang="en-US" sz="2000" b="0" dirty="0">
                <a:solidFill>
                  <a:schemeClr val="tx2"/>
                </a:solidFill>
              </a:rPr>
              <a:t>optical </a:t>
            </a:r>
            <a:r>
              <a:rPr lang="en-US" sz="2000" b="0" dirty="0" smtClean="0">
                <a:solidFill>
                  <a:schemeClr val="tx2"/>
                </a:solidFill>
              </a:rPr>
              <a:t>telescopes</a:t>
            </a:r>
            <a:r>
              <a:rPr lang="en-US" sz="2400" b="0" dirty="0" smtClean="0">
                <a:solidFill>
                  <a:schemeClr val="tx2"/>
                </a:solidFill>
              </a:rPr>
              <a:t>.</a:t>
            </a:r>
          </a:p>
          <a:p>
            <a:pPr algn="ctr">
              <a:buNone/>
            </a:pPr>
            <a:endParaRPr lang="en-US" sz="800" b="0" dirty="0" smtClean="0">
              <a:solidFill>
                <a:schemeClr val="tx2"/>
              </a:solidFill>
            </a:endParaRPr>
          </a:p>
          <a:p>
            <a:pPr algn="ctr">
              <a:buNone/>
            </a:pPr>
            <a:r>
              <a:rPr lang="en-US" sz="2400" b="0" dirty="0" smtClean="0">
                <a:solidFill>
                  <a:schemeClr val="tx2"/>
                </a:solidFill>
              </a:rPr>
              <a:t> </a:t>
            </a:r>
            <a:r>
              <a:rPr lang="en-US" sz="2400" b="0" dirty="0"/>
              <a:t>B</a:t>
            </a:r>
            <a:r>
              <a:rPr lang="en-US" sz="2400" b="0" dirty="0" smtClean="0"/>
              <a:t>ut </a:t>
            </a:r>
            <a:r>
              <a:rPr lang="en-US" sz="2400" b="0" dirty="0" smtClean="0">
                <a:solidFill>
                  <a:schemeClr val="tx2"/>
                </a:solidFill>
              </a:rPr>
              <a:t>21 </a:t>
            </a:r>
            <a:r>
              <a:rPr lang="en-US" sz="2400" b="0" dirty="0">
                <a:solidFill>
                  <a:schemeClr val="tx2"/>
                </a:solidFill>
              </a:rPr>
              <a:t>cm </a:t>
            </a:r>
            <a:r>
              <a:rPr lang="en-US" sz="2400" b="0" dirty="0" smtClean="0">
                <a:solidFill>
                  <a:schemeClr val="tx2"/>
                </a:solidFill>
              </a:rPr>
              <a:t>lines </a:t>
            </a:r>
            <a:r>
              <a:rPr lang="en-US" sz="2400" b="0" dirty="0" smtClean="0"/>
              <a:t>measured with </a:t>
            </a:r>
            <a:r>
              <a:rPr lang="en-US" sz="2400" b="0" dirty="0" smtClean="0">
                <a:solidFill>
                  <a:schemeClr val="tx2"/>
                </a:solidFill>
              </a:rPr>
              <a:t>radio </a:t>
            </a:r>
            <a:r>
              <a:rPr lang="en-US" sz="2400" b="0" dirty="0">
                <a:solidFill>
                  <a:schemeClr val="tx2"/>
                </a:solidFill>
              </a:rPr>
              <a:t>telescopes </a:t>
            </a:r>
            <a:r>
              <a:rPr lang="en-US" sz="2400" b="0" dirty="0" smtClean="0"/>
              <a:t>only measure </a:t>
            </a:r>
            <a:r>
              <a:rPr lang="en-GB" sz="2400" b="0" dirty="0" smtClean="0">
                <a:solidFill>
                  <a:schemeClr val="tx2"/>
                </a:solidFill>
              </a:rPr>
              <a:t>temperature </a:t>
            </a:r>
            <a:r>
              <a:rPr lang="en-GB" sz="2400" b="0" dirty="0"/>
              <a:t>fluctuations!!! </a:t>
            </a:r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2148051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680634" y="685800"/>
            <a:ext cx="7772400" cy="1143000"/>
          </a:xfrm>
        </p:spPr>
        <p:txBody>
          <a:bodyPr/>
          <a:lstStyle/>
          <a:p>
            <a:r>
              <a:rPr lang="en-US" altLang="en-US" dirty="0"/>
              <a:t>Proposal </a:t>
            </a:r>
          </a:p>
        </p:txBody>
      </p:sp>
      <p:sp>
        <p:nvSpPr>
          <p:cNvPr id="3481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23900" y="6442129"/>
            <a:ext cx="8153400" cy="381000"/>
          </a:xfrm>
          <a:noFill/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zh-TW" sz="1400" b="0" smtClean="0">
                <a:solidFill>
                  <a:schemeClr val="tx2"/>
                </a:solidFill>
              </a:rPr>
              <a:t>Cosmology on Small Scales 2018 – Prague, September 26-29, 2018</a:t>
            </a:r>
            <a:endParaRPr lang="en-US" altLang="zh-TW" sz="1400" b="0" dirty="0">
              <a:solidFill>
                <a:schemeClr val="tx2"/>
              </a:solidFill>
            </a:endParaRPr>
          </a:p>
        </p:txBody>
      </p:sp>
      <p:sp>
        <p:nvSpPr>
          <p:cNvPr id="34820" name="Text Box 6"/>
          <p:cNvSpPr txBox="1">
            <a:spLocks noChangeArrowheads="1"/>
          </p:cNvSpPr>
          <p:nvPr/>
        </p:nvSpPr>
        <p:spPr bwMode="auto">
          <a:xfrm>
            <a:off x="8610600" y="6019800"/>
            <a:ext cx="53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dirty="0">
                <a:ea typeface="新細明體" charset="-120"/>
              </a:rPr>
              <a:t>7</a:t>
            </a:r>
          </a:p>
        </p:txBody>
      </p:sp>
      <p:sp>
        <p:nvSpPr>
          <p:cNvPr id="4" name="Rectangle 3"/>
          <p:cNvSpPr/>
          <p:nvPr/>
        </p:nvSpPr>
        <p:spPr>
          <a:xfrm>
            <a:off x="528234" y="2133600"/>
            <a:ext cx="80772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GB" sz="2400" b="0" dirty="0">
                <a:solidFill>
                  <a:schemeClr val="tx2"/>
                </a:solidFill>
              </a:rPr>
              <a:t>Dark matter is not a physical property of the Universe </a:t>
            </a:r>
            <a:r>
              <a:rPr lang="en-GB" sz="2400" b="0" dirty="0"/>
              <a:t>that can be discovered by experiment and </a:t>
            </a:r>
            <a:r>
              <a:rPr lang="en-GB" sz="2400" b="0" dirty="0">
                <a:solidFill>
                  <a:schemeClr val="tx2"/>
                </a:solidFill>
              </a:rPr>
              <a:t>only exists </a:t>
            </a:r>
            <a:r>
              <a:rPr lang="en-GB" sz="2400" b="0" dirty="0"/>
              <a:t>because </a:t>
            </a:r>
            <a:r>
              <a:rPr lang="en-GB" sz="2400" b="0" dirty="0">
                <a:solidFill>
                  <a:schemeClr val="tx2"/>
                </a:solidFill>
              </a:rPr>
              <a:t>optical redshifts </a:t>
            </a:r>
            <a:r>
              <a:rPr lang="en-GB" sz="2400" b="0" dirty="0"/>
              <a:t>are</a:t>
            </a:r>
            <a:r>
              <a:rPr lang="en-GB" sz="2400" b="0" dirty="0">
                <a:solidFill>
                  <a:schemeClr val="tx2"/>
                </a:solidFill>
              </a:rPr>
              <a:t> overstated </a:t>
            </a:r>
            <a:r>
              <a:rPr lang="en-GB" sz="2400" b="0" dirty="0"/>
              <a:t>by</a:t>
            </a:r>
            <a:r>
              <a:rPr lang="en-GB" sz="2400" b="0" dirty="0">
                <a:solidFill>
                  <a:schemeClr val="tx2"/>
                </a:solidFill>
              </a:rPr>
              <a:t> cosmic dust</a:t>
            </a:r>
            <a:r>
              <a:rPr lang="en-GB" sz="2400" b="0" dirty="0"/>
              <a:t>. </a:t>
            </a:r>
          </a:p>
          <a:p>
            <a:pPr algn="ctr"/>
            <a:endParaRPr lang="en-GB" sz="2400" b="0" dirty="0"/>
          </a:p>
          <a:p>
            <a:pPr algn="ctr">
              <a:buNone/>
            </a:pPr>
            <a:r>
              <a:rPr lang="en-GB" sz="2400" b="0" dirty="0">
                <a:solidFill>
                  <a:schemeClr val="tx2"/>
                </a:solidFill>
              </a:rPr>
              <a:t>Radio redshifts </a:t>
            </a:r>
            <a:r>
              <a:rPr lang="en-GB" sz="2400" b="0" dirty="0"/>
              <a:t>of the 21 cm hydrogen line depending on temperature are simply </a:t>
            </a:r>
            <a:r>
              <a:rPr lang="en-GB" sz="2400" b="0" dirty="0">
                <a:solidFill>
                  <a:schemeClr val="tx2"/>
                </a:solidFill>
              </a:rPr>
              <a:t>problematic</a:t>
            </a:r>
            <a:r>
              <a:rPr lang="en-GB" sz="2400" b="0" dirty="0"/>
              <a:t> as </a:t>
            </a:r>
            <a:r>
              <a:rPr lang="en-GB" sz="2400" b="0" dirty="0">
                <a:solidFill>
                  <a:schemeClr val="tx2"/>
                </a:solidFill>
              </a:rPr>
              <a:t>QM </a:t>
            </a:r>
            <a:r>
              <a:rPr lang="en-GB" sz="2400" b="0" dirty="0"/>
              <a:t>precludes </a:t>
            </a:r>
            <a:r>
              <a:rPr lang="en-GB" sz="2400" b="0" dirty="0">
                <a:solidFill>
                  <a:schemeClr val="tx2"/>
                </a:solidFill>
              </a:rPr>
              <a:t>temperature changes </a:t>
            </a:r>
            <a:r>
              <a:rPr lang="en-GB" sz="2400" b="0" dirty="0"/>
              <a:t>in </a:t>
            </a:r>
            <a:r>
              <a:rPr lang="en-GB" sz="2400" b="0" dirty="0">
                <a:solidFill>
                  <a:schemeClr val="tx2"/>
                </a:solidFill>
              </a:rPr>
              <a:t>f</a:t>
            </a:r>
            <a:r>
              <a:rPr lang="en-GB" sz="2400" b="0" dirty="0" smtClean="0">
                <a:solidFill>
                  <a:schemeClr val="tx2"/>
                </a:solidFill>
              </a:rPr>
              <a:t>ree</a:t>
            </a:r>
            <a:r>
              <a:rPr lang="en-GB" sz="2400" b="0" dirty="0" smtClean="0"/>
              <a:t> </a:t>
            </a:r>
            <a:r>
              <a:rPr lang="en-GB" sz="2400" b="0" dirty="0" smtClean="0">
                <a:solidFill>
                  <a:schemeClr val="tx2"/>
                </a:solidFill>
              </a:rPr>
              <a:t>hydrogen </a:t>
            </a:r>
            <a:r>
              <a:rPr lang="en-GB" sz="2400" b="0" dirty="0">
                <a:solidFill>
                  <a:schemeClr val="tx2"/>
                </a:solidFill>
              </a:rPr>
              <a:t>atoms</a:t>
            </a:r>
            <a:r>
              <a:rPr lang="en-GB" sz="2400" b="0" dirty="0"/>
              <a:t>.</a:t>
            </a:r>
          </a:p>
          <a:p>
            <a:pPr algn="ctr">
              <a:buNone/>
            </a:pPr>
            <a:endParaRPr lang="en-GB" sz="800" b="0" dirty="0">
              <a:solidFill>
                <a:schemeClr val="tx2"/>
              </a:solidFill>
            </a:endParaRPr>
          </a:p>
          <a:p>
            <a:pPr algn="ctr">
              <a:buNone/>
            </a:pPr>
            <a:r>
              <a:rPr lang="en-GB" sz="2400" b="0" dirty="0"/>
              <a:t>Suggesting</a:t>
            </a:r>
            <a:r>
              <a:rPr lang="en-GB" sz="2400" b="0" dirty="0">
                <a:solidFill>
                  <a:schemeClr val="tx2"/>
                </a:solidFill>
              </a:rPr>
              <a:t> cosmology </a:t>
            </a:r>
            <a:r>
              <a:rPr lang="en-GB" sz="2400" b="0" dirty="0" smtClean="0"/>
              <a:t>depends </a:t>
            </a:r>
            <a:r>
              <a:rPr lang="en-GB" sz="2400" b="0" dirty="0" smtClean="0">
                <a:solidFill>
                  <a:schemeClr val="tx2"/>
                </a:solidFill>
              </a:rPr>
              <a:t>only</a:t>
            </a:r>
            <a:r>
              <a:rPr lang="en-GB" sz="2400" b="0" dirty="0" smtClean="0"/>
              <a:t> on </a:t>
            </a:r>
            <a:r>
              <a:rPr lang="en-GB" sz="2400" b="0" dirty="0" smtClean="0">
                <a:solidFill>
                  <a:schemeClr val="tx2"/>
                </a:solidFill>
              </a:rPr>
              <a:t>optical redshift </a:t>
            </a:r>
            <a:r>
              <a:rPr lang="en-GB" sz="2400" b="0" dirty="0">
                <a:solidFill>
                  <a:schemeClr val="tx2"/>
                </a:solidFill>
              </a:rPr>
              <a:t>?</a:t>
            </a:r>
            <a:endParaRPr lang="en-US" sz="2400" b="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533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altLang="en-US" dirty="0"/>
              <a:t>Optical Redshift</a:t>
            </a:r>
          </a:p>
        </p:txBody>
      </p:sp>
      <p:sp>
        <p:nvSpPr>
          <p:cNvPr id="4096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62553" y="6477000"/>
            <a:ext cx="8305800" cy="381000"/>
          </a:xfrm>
          <a:noFill/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zh-TW" sz="1400" b="0" smtClean="0">
                <a:solidFill>
                  <a:schemeClr val="tx2"/>
                </a:solidFill>
              </a:rPr>
              <a:t>Cosmology on Small Scales 2018 – Prague, September 26-29, 2018</a:t>
            </a:r>
            <a:endParaRPr lang="en-US" altLang="zh-TW" sz="1400" b="0" dirty="0">
              <a:solidFill>
                <a:schemeClr val="tx2"/>
              </a:solidFill>
            </a:endParaRPr>
          </a:p>
        </p:txBody>
      </p:sp>
      <p:sp>
        <p:nvSpPr>
          <p:cNvPr id="40965" name="Text Box 6"/>
          <p:cNvSpPr txBox="1">
            <a:spLocks noChangeArrowheads="1"/>
          </p:cNvSpPr>
          <p:nvPr/>
        </p:nvSpPr>
        <p:spPr bwMode="auto">
          <a:xfrm>
            <a:off x="8458200" y="5867400"/>
            <a:ext cx="10668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dirty="0">
                <a:ea typeface="新細明體" charset="-120"/>
              </a:rPr>
              <a:t>8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3099702" y="5321860"/>
                <a:ext cx="3534196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GB" sz="2400">
                              <a:latin typeface="Cambria Math"/>
                            </a:rPr>
                            <m:t>Z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GB" sz="2400">
                              <a:latin typeface="Cambria Math"/>
                            </a:rPr>
                            <m:t>meas</m:t>
                          </m:r>
                        </m:sub>
                      </m:sSub>
                      <m:r>
                        <a:rPr lang="en-GB" sz="240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GB" sz="2400">
                              <a:latin typeface="Cambria Math"/>
                            </a:rPr>
                            <m:t>Z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GB" sz="2400">
                              <a:latin typeface="Cambria Math"/>
                            </a:rPr>
                            <m:t>V</m:t>
                          </m:r>
                        </m:sub>
                      </m:sSub>
                      <m:r>
                        <a:rPr lang="en-GB" sz="240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GB" sz="2400">
                              <a:latin typeface="Cambria Math"/>
                            </a:rPr>
                            <m:t>Z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GB" sz="2400">
                              <a:latin typeface="Cambria Math"/>
                            </a:rPr>
                            <m:t>D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9702" y="5321860"/>
                <a:ext cx="3534196" cy="461665"/>
              </a:xfrm>
              <a:prstGeom prst="rect">
                <a:avLst/>
              </a:prstGeom>
              <a:blipFill rotWithShape="1">
                <a:blip r:embed="rId2"/>
                <a:stretch>
                  <a:fillRect b="-3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Group 9"/>
          <p:cNvGrpSpPr/>
          <p:nvPr/>
        </p:nvGrpSpPr>
        <p:grpSpPr>
          <a:xfrm>
            <a:off x="1428748" y="1367135"/>
            <a:ext cx="6876105" cy="2637972"/>
            <a:chOff x="1428748" y="1367135"/>
            <a:chExt cx="6876105" cy="2637972"/>
          </a:xfrm>
        </p:grpSpPr>
        <p:grpSp>
          <p:nvGrpSpPr>
            <p:cNvPr id="7" name="Group 6"/>
            <p:cNvGrpSpPr/>
            <p:nvPr/>
          </p:nvGrpSpPr>
          <p:grpSpPr>
            <a:xfrm>
              <a:off x="2743200" y="1367135"/>
              <a:ext cx="3890699" cy="1271374"/>
              <a:chOff x="2743200" y="1367135"/>
              <a:chExt cx="3890699" cy="1271374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" name="Rectangle 1"/>
                  <p:cNvSpPr/>
                  <p:nvPr/>
                </p:nvSpPr>
                <p:spPr>
                  <a:xfrm>
                    <a:off x="2743200" y="1828800"/>
                    <a:ext cx="3890699" cy="809709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>
                      <a:buNone/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400">
                                  <a:latin typeface="Cambria Math"/>
                                </a:rPr>
                                <m:t>Z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GB" sz="2400">
                                  <a:latin typeface="Cambria Math"/>
                                </a:rPr>
                                <m:t>meas</m:t>
                              </m:r>
                            </m:sub>
                          </m:sSub>
                          <m:r>
                            <a:rPr lang="en-GB" sz="2400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sz="2400">
                                  <a:latin typeface="Cambria Math"/>
                                  <a:sym typeface="Symbol"/>
                                </a:rPr>
                                <m:t></m:t>
                              </m:r>
                            </m:num>
                            <m:den>
                              <m:r>
                                <a:rPr lang="en-GB" sz="2400">
                                  <a:latin typeface="Cambria Math"/>
                                  <a:sym typeface="Symbol"/>
                                </a:rPr>
                                <m:t></m:t>
                              </m:r>
                            </m:den>
                          </m:f>
                          <m:r>
                            <a:rPr lang="en-GB" sz="2400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24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sz="2400">
                                          <a:latin typeface="Cambria Math"/>
                                          <a:sym typeface="Symbol"/>
                                        </a:rPr>
                                        <m:t></m:t>
                                      </m:r>
                                    </m:e>
                                    <m:sub>
                                      <m:r>
                                        <m:rPr>
                                          <m:sty m:val="p"/>
                                        </m:rPr>
                                        <a:rPr lang="en-GB" sz="2400">
                                          <a:latin typeface="Cambria Math"/>
                                        </a:rPr>
                                        <m:t>V</m:t>
                                      </m:r>
                                    </m:sub>
                                  </m:sSub>
                                  <m:r>
                                    <a:rPr lang="en-GB" sz="2400">
                                      <a:latin typeface="Cambria Math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n-US" sz="24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sz="2400">
                                          <a:latin typeface="Cambria Math"/>
                                          <a:sym typeface="Symbol"/>
                                        </a:rPr>
                                        <m:t></m:t>
                                      </m:r>
                                    </m:e>
                                    <m:sub>
                                      <m:r>
                                        <m:rPr>
                                          <m:sty m:val="p"/>
                                        </m:rPr>
                                        <a:rPr lang="en-GB" sz="2400">
                                          <a:latin typeface="Cambria Math"/>
                                        </a:rPr>
                                        <m:t>D</m:t>
                                      </m:r>
                                    </m:sub>
                                  </m:sSub>
                                </m:e>
                              </m:d>
                            </m:num>
                            <m:den>
                              <m:r>
                                <a:rPr lang="en-GB" sz="2400">
                                  <a:latin typeface="Cambria Math"/>
                                  <a:sym typeface="Symbol"/>
                                </a:rPr>
                                <m:t></m:t>
                              </m:r>
                            </m:den>
                          </m:f>
                        </m:oMath>
                      </m:oMathPara>
                    </a14:m>
                    <a:endParaRPr lang="en-US" sz="2400" dirty="0"/>
                  </a:p>
                </p:txBody>
              </p:sp>
            </mc:Choice>
            <mc:Fallback xmlns="">
              <p:sp>
                <p:nvSpPr>
                  <p:cNvPr id="2" name="Rectangle 1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743200" y="1828800"/>
                    <a:ext cx="3890699" cy="809709"/>
                  </a:xfrm>
                  <a:prstGeom prst="rect">
                    <a:avLst/>
                  </a:prstGeom>
                  <a:blipFill rotWithShape="1"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9" name="Rectangle 8"/>
              <p:cNvSpPr/>
              <p:nvPr/>
            </p:nvSpPr>
            <p:spPr>
              <a:xfrm>
                <a:off x="3494786" y="1367135"/>
                <a:ext cx="284648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buNone/>
                </a:pPr>
                <a:r>
                  <a:rPr lang="en-GB" sz="2400" b="0" dirty="0">
                    <a:solidFill>
                      <a:schemeClr val="tx2"/>
                    </a:solidFill>
                  </a:rPr>
                  <a:t>Measured</a:t>
                </a:r>
                <a:r>
                  <a:rPr lang="en-GB" sz="2400" b="0" dirty="0"/>
                  <a:t> </a:t>
                </a:r>
                <a:r>
                  <a:rPr lang="en-GB" sz="2400" b="0" dirty="0">
                    <a:solidFill>
                      <a:schemeClr val="tx2"/>
                    </a:solidFill>
                  </a:rPr>
                  <a:t>redshift </a:t>
                </a:r>
                <a:endParaRPr lang="en-US" sz="2400" b="0" dirty="0">
                  <a:solidFill>
                    <a:schemeClr val="tx2"/>
                  </a:solidFill>
                </a:endParaRPr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1428748" y="2967767"/>
              <a:ext cx="6876105" cy="1037340"/>
              <a:chOff x="1428748" y="2967767"/>
              <a:chExt cx="6876105" cy="1037340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1428748" y="2967767"/>
                <a:ext cx="6876105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buNone/>
                </a:pPr>
                <a:r>
                  <a:rPr lang="en-GB" sz="2400" b="0" dirty="0">
                    <a:sym typeface="Symbol"/>
                  </a:rPr>
                  <a:t></a:t>
                </a:r>
                <a:r>
                  <a:rPr lang="en-GB" sz="2400" b="0" baseline="-25000" dirty="0"/>
                  <a:t>V</a:t>
                </a:r>
                <a:r>
                  <a:rPr lang="en-GB" sz="2400" b="0" dirty="0"/>
                  <a:t>  = wavelength increment of </a:t>
                </a:r>
                <a:r>
                  <a:rPr lang="en-GB" sz="2400" b="0" dirty="0">
                    <a:solidFill>
                      <a:schemeClr val="tx2"/>
                    </a:solidFill>
                  </a:rPr>
                  <a:t>galaxy recession</a:t>
                </a:r>
                <a:endParaRPr lang="en-US" sz="2400" b="0" dirty="0">
                  <a:solidFill>
                    <a:schemeClr val="tx2"/>
                  </a:solidFill>
                </a:endParaRPr>
              </a:p>
            </p:txBody>
          </p:sp>
          <p:sp>
            <p:nvSpPr>
              <p:cNvPr id="5" name="Rectangle 4"/>
              <p:cNvSpPr/>
              <p:nvPr/>
            </p:nvSpPr>
            <p:spPr>
              <a:xfrm>
                <a:off x="1551182" y="3543442"/>
                <a:ext cx="608692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buNone/>
                </a:pPr>
                <a:r>
                  <a:rPr lang="en-GB" sz="2400" b="0" dirty="0">
                    <a:sym typeface="Symbol"/>
                  </a:rPr>
                  <a:t></a:t>
                </a:r>
                <a:r>
                  <a:rPr lang="en-GB" sz="2400" b="0" baseline="-25000" dirty="0"/>
                  <a:t>D</a:t>
                </a:r>
                <a:r>
                  <a:rPr lang="en-GB" sz="2400" b="0" dirty="0"/>
                  <a:t> = wavelength increment of </a:t>
                </a:r>
                <a:r>
                  <a:rPr lang="en-GB" sz="2400" b="0" dirty="0">
                    <a:solidFill>
                      <a:schemeClr val="tx2"/>
                    </a:solidFill>
                  </a:rPr>
                  <a:t>cosmic dust</a:t>
                </a:r>
                <a:endParaRPr lang="en-US" sz="2400" b="0" dirty="0">
                  <a:solidFill>
                    <a:schemeClr val="tx2"/>
                  </a:solidFill>
                </a:endParaRPr>
              </a:p>
            </p:txBody>
          </p:sp>
        </p:grpSp>
      </p:grpSp>
      <p:sp>
        <p:nvSpPr>
          <p:cNvPr id="6" name="Rectangle 5"/>
          <p:cNvSpPr/>
          <p:nvPr/>
        </p:nvSpPr>
        <p:spPr>
          <a:xfrm>
            <a:off x="2652501" y="4267200"/>
            <a:ext cx="4789307" cy="90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400" b="0" dirty="0"/>
              <a:t>Z</a:t>
            </a:r>
            <a:r>
              <a:rPr lang="en-US" sz="2400" b="0" baseline="-25000" dirty="0"/>
              <a:t>V</a:t>
            </a:r>
            <a:r>
              <a:rPr lang="en-US" sz="2400" b="0" dirty="0"/>
              <a:t> = </a:t>
            </a:r>
            <a:r>
              <a:rPr lang="en-US" sz="2400" b="0" dirty="0">
                <a:sym typeface="Symbol"/>
              </a:rPr>
              <a:t></a:t>
            </a:r>
            <a:r>
              <a:rPr lang="en-US" sz="2400" b="0" baseline="-25000" dirty="0"/>
              <a:t>V</a:t>
            </a:r>
            <a:r>
              <a:rPr lang="en-US" sz="2400" b="0" dirty="0"/>
              <a:t>/</a:t>
            </a:r>
            <a:r>
              <a:rPr lang="en-US" sz="2400" b="0" dirty="0">
                <a:sym typeface="Symbol"/>
              </a:rPr>
              <a:t></a:t>
            </a:r>
            <a:r>
              <a:rPr lang="en-US" sz="2400" b="0" dirty="0"/>
              <a:t>    </a:t>
            </a:r>
            <a:r>
              <a:rPr lang="en-US" sz="2400" b="0" dirty="0">
                <a:solidFill>
                  <a:schemeClr val="tx2"/>
                </a:solidFill>
              </a:rPr>
              <a:t>recession redshift </a:t>
            </a:r>
          </a:p>
          <a:p>
            <a:pPr>
              <a:buNone/>
            </a:pPr>
            <a:r>
              <a:rPr lang="en-US" sz="2400" b="0" dirty="0"/>
              <a:t>Z</a:t>
            </a:r>
            <a:r>
              <a:rPr lang="en-US" sz="2400" b="0" baseline="-25000" dirty="0"/>
              <a:t>D</a:t>
            </a:r>
            <a:r>
              <a:rPr lang="en-US" sz="2400" b="0" dirty="0"/>
              <a:t> = </a:t>
            </a:r>
            <a:r>
              <a:rPr lang="en-US" sz="2400" b="0" dirty="0">
                <a:sym typeface="Symbol"/>
              </a:rPr>
              <a:t></a:t>
            </a:r>
            <a:r>
              <a:rPr lang="en-US" sz="2400" b="0" baseline="-25000" dirty="0"/>
              <a:t>D</a:t>
            </a:r>
            <a:r>
              <a:rPr lang="en-US" sz="2400" b="0" dirty="0"/>
              <a:t>/</a:t>
            </a:r>
            <a:r>
              <a:rPr lang="en-US" sz="2400" b="0" dirty="0">
                <a:sym typeface="Symbol"/>
              </a:rPr>
              <a:t>    </a:t>
            </a:r>
            <a:r>
              <a:rPr lang="en-US" sz="2400" b="0" dirty="0">
                <a:solidFill>
                  <a:schemeClr val="tx2"/>
                </a:solidFill>
              </a:rPr>
              <a:t>cosmic dust redshift </a:t>
            </a:r>
          </a:p>
        </p:txBody>
      </p:sp>
    </p:spTree>
    <p:extLst>
      <p:ext uri="{BB962C8B-B14F-4D97-AF65-F5344CB8AC3E}">
        <p14:creationId xmlns:p14="http://schemas.microsoft.com/office/powerpoint/2010/main" val="3358737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8532"/>
            <a:ext cx="7772400" cy="1143000"/>
          </a:xfrm>
        </p:spPr>
        <p:txBody>
          <a:bodyPr/>
          <a:lstStyle/>
          <a:p>
            <a:r>
              <a:rPr lang="en-US" dirty="0"/>
              <a:t>Doppler Shift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zh-TW" smtClean="0"/>
              <a:t>Cosmology on Small Scales 2018 – Prague, September 26-29, 2018</a:t>
            </a:r>
            <a:endParaRPr lang="en-US" altLang="zh-TW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526077" y="3733800"/>
                <a:ext cx="2921121" cy="789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V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c</m:t>
                        </m:r>
                      </m:den>
                    </m:f>
                    <m:r>
                      <a:rPr lang="en-US" b="0" i="0">
                        <a:latin typeface="Cambria Math"/>
                        <a:sym typeface="Symbol"/>
                      </a:rPr>
                      <m:t></m:t>
                    </m:r>
                    <m:r>
                      <a:rPr lang="en-US" b="0" i="0" smtClean="0">
                        <a:latin typeface="Cambria Math"/>
                        <a:sym typeface="Symbol"/>
                      </a:rPr>
                      <m:t> 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  <a:sym typeface="Symbol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  <a:sym typeface="Symbol"/>
                          </a:rPr>
                          <m:t>Z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  <a:sym typeface="Symbol"/>
                          </a:rPr>
                          <m:t>meas</m:t>
                        </m:r>
                      </m:sub>
                    </m:sSub>
                    <m:r>
                      <a:rPr lang="en-US" b="0" i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sym typeface="Symbol"/>
                          </a:rPr>
                          <m:t></m:t>
                        </m:r>
                        <m:r>
                          <a:rPr lang="en-US" b="0" i="0" smtClean="0">
                            <a:latin typeface="Cambria Math"/>
                            <a:sym typeface="Symbol"/>
                          </a:rPr>
                          <m:t></m:t>
                        </m:r>
                      </m:num>
                      <m:den>
                        <m:r>
                          <a:rPr lang="en-US" b="0" i="0" smtClean="0">
                            <a:latin typeface="Cambria Math"/>
                            <a:sym typeface="Symbol"/>
                          </a:rPr>
                          <m:t></m:t>
                        </m:r>
                      </m:den>
                    </m:f>
                  </m:oMath>
                </a14:m>
                <a:r>
                  <a:rPr lang="en-US" sz="2400" b="0" dirty="0">
                    <a:sym typeface="Symbol"/>
                  </a:rPr>
                  <a:t> </a:t>
                </a:r>
                <a:r>
                  <a:rPr lang="en-US" sz="2400" b="0" dirty="0"/>
                  <a:t> 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6077" y="3733800"/>
                <a:ext cx="2921121" cy="789832"/>
              </a:xfrm>
              <a:prstGeom prst="rect">
                <a:avLst/>
              </a:prstGeom>
              <a:blipFill rotWithShape="1">
                <a:blip r:embed="rId2"/>
                <a:stretch>
                  <a:fillRect b="-15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319156" y="2151797"/>
                <a:ext cx="3069494" cy="895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/>
                            </a:rPr>
                            <m:t>V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/>
                            </a:rPr>
                            <m:t>c</m:t>
                          </m:r>
                        </m:den>
                      </m:f>
                      <m:r>
                        <a:rPr lang="en-US" sz="2400" b="0" i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2400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2400" b="0" i="0" smtClean="0">
                                          <a:latin typeface="Cambria Math"/>
                                        </a:rPr>
                                        <m:t>Z</m:t>
                                      </m:r>
                                    </m:e>
                                    <m:sub>
                                      <m:r>
                                        <m:rPr>
                                          <m:sty m:val="p"/>
                                        </m:rPr>
                                        <a:rPr lang="en-US" sz="2400" b="0" i="0" smtClean="0">
                                          <a:latin typeface="Cambria Math"/>
                                        </a:rPr>
                                        <m:t>meas</m:t>
                                      </m:r>
                                    </m:sub>
                                  </m:sSub>
                                  <m:r>
                                    <a:rPr lang="en-US" sz="2400" b="0" i="0" smtClean="0">
                                      <a:latin typeface="Cambria Math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b="0" i="0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0" smtClean="0">
                              <a:latin typeface="Cambria Math"/>
                            </a:rPr>
                            <m:t>−1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b="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2400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2400" b="0" i="0" smtClean="0">
                                          <a:latin typeface="Cambria Math"/>
                                        </a:rPr>
                                        <m:t>Z</m:t>
                                      </m:r>
                                    </m:e>
                                    <m:sub>
                                      <m:r>
                                        <m:rPr>
                                          <m:sty m:val="p"/>
                                        </m:rPr>
                                        <a:rPr lang="en-US" sz="2400" b="0" i="0" smtClean="0">
                                          <a:latin typeface="Cambria Math"/>
                                        </a:rPr>
                                        <m:t>meas</m:t>
                                      </m:r>
                                    </m:sub>
                                  </m:sSub>
                                  <m:r>
                                    <a:rPr lang="en-US" sz="2400" b="0" i="0">
                                      <a:latin typeface="Cambria Math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b="0" i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0" smtClean="0">
                              <a:latin typeface="Cambria Math"/>
                            </a:rPr>
                            <m:t>+</m:t>
                          </m:r>
                          <m:r>
                            <a:rPr lang="en-US" sz="2400" b="0" i="0">
                              <a:latin typeface="Cambria Math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n-US" sz="2400" b="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9156" y="2151797"/>
                <a:ext cx="3069494" cy="89588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3767283" y="3230972"/>
            <a:ext cx="25573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b="0" dirty="0">
                <a:solidFill>
                  <a:schemeClr val="tx2"/>
                </a:solidFill>
              </a:rPr>
              <a:t>For Z</a:t>
            </a:r>
            <a:r>
              <a:rPr lang="en-US" sz="1600" b="0" dirty="0">
                <a:solidFill>
                  <a:schemeClr val="tx2"/>
                </a:solidFill>
              </a:rPr>
              <a:t>meas</a:t>
            </a:r>
            <a:r>
              <a:rPr lang="en-US" sz="2400" b="0" dirty="0">
                <a:solidFill>
                  <a:schemeClr val="tx2"/>
                </a:solidFill>
              </a:rPr>
              <a:t>  &lt;&lt; 1,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743200" y="1662709"/>
            <a:ext cx="4533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b="0" dirty="0">
                <a:solidFill>
                  <a:schemeClr val="tx2"/>
                </a:solidFill>
              </a:rPr>
              <a:t>Galaxy velocity measurement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256490" y="3897883"/>
                <a:ext cx="176580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  <a:sym typeface="Symbol"/>
                      </a:rPr>
                      <m:t>V</m:t>
                    </m:r>
                    <m:r>
                      <a:rPr lang="en-US" sz="2400" b="0" i="0" smtClean="0">
                        <a:latin typeface="Cambria Math"/>
                        <a:sym typeface="Symbol"/>
                      </a:rPr>
                      <m:t> 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  <a:sym typeface="Symbol"/>
                      </a:rPr>
                      <m:t>c</m:t>
                    </m:r>
                    <m:r>
                      <a:rPr lang="en-US" sz="2400" b="0" i="0" smtClean="0">
                        <a:latin typeface="Cambria Math"/>
                        <a:sym typeface="Symbol"/>
                      </a:rPr>
                      <m:t> </m:t>
                    </m:r>
                    <m:sSub>
                      <m:sSubPr>
                        <m:ctrlPr>
                          <a:rPr lang="en-US" sz="2400" b="0" i="1" smtClean="0">
                            <a:latin typeface="Cambria Math"/>
                            <a:sym typeface="Symbol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  <a:sym typeface="Symbol"/>
                          </a:rPr>
                          <m:t>Z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  <a:sym typeface="Symbol"/>
                          </a:rPr>
                          <m:t>meas</m:t>
                        </m:r>
                      </m:sub>
                    </m:sSub>
                  </m:oMath>
                </a14:m>
                <a:r>
                  <a:rPr lang="en-US" sz="2400" b="0" dirty="0"/>
                  <a:t> </a:t>
                </a: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6490" y="3897883"/>
                <a:ext cx="1765804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6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8458200" y="5867400"/>
            <a:ext cx="10668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dirty="0">
                <a:ea typeface="新細明體" charset="-120"/>
              </a:rPr>
              <a:t>9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09600" y="4702680"/>
                <a:ext cx="8229600" cy="11792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buNone/>
                </a:pPr>
                <a:r>
                  <a:rPr lang="en-US" sz="2400" b="0" dirty="0">
                    <a:solidFill>
                      <a:schemeClr val="tx2"/>
                    </a:solidFill>
                  </a:rPr>
                  <a:t>In 1970, M31 redshift with NII line at 6583 Å</a:t>
                </a:r>
              </a:p>
              <a:p>
                <a:pPr algn="ctr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solidFill>
                          <a:schemeClr val="tx2"/>
                        </a:solidFill>
                        <a:latin typeface="Cambria Math"/>
                      </a:rPr>
                      <m:t>Z</m:t>
                    </m:r>
                    <m:r>
                      <a:rPr lang="en-US" sz="2400" b="0" i="1" smtClean="0">
                        <a:solidFill>
                          <a:schemeClr val="tx2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b="0" i="1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0">
                            <a:solidFill>
                              <a:schemeClr val="tx2"/>
                            </a:solidFill>
                            <a:latin typeface="Cambria Math"/>
                            <a:sym typeface="Symbol"/>
                          </a:rPr>
                          <m:t></m:t>
                        </m:r>
                      </m:num>
                      <m:den>
                        <m:r>
                          <a:rPr lang="en-US" sz="2400" b="0" i="0">
                            <a:solidFill>
                              <a:schemeClr val="tx2"/>
                            </a:solidFill>
                            <a:latin typeface="Cambria Math"/>
                            <a:sym typeface="Symbol"/>
                          </a:rPr>
                          <m:t></m:t>
                        </m:r>
                      </m:den>
                    </m:f>
                  </m:oMath>
                </a14:m>
                <a:r>
                  <a:rPr lang="en-US" sz="2400" b="0" dirty="0">
                    <a:solidFill>
                      <a:schemeClr val="tx2"/>
                    </a:solidFill>
                  </a:rPr>
                  <a:t> </a:t>
                </a:r>
                <a:r>
                  <a:rPr lang="en-US" sz="2400" b="0" dirty="0">
                    <a:solidFill>
                      <a:schemeClr val="tx2"/>
                    </a:solidFill>
                    <a:sym typeface="Symbol"/>
                  </a:rPr>
                  <a:t>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schemeClr val="tx2"/>
                        </a:solidFill>
                        <a:latin typeface="Cambria Math"/>
                      </a:rPr>
                      <m:t>0.001= </m:t>
                    </m:r>
                    <m:f>
                      <m:fPr>
                        <m:ctrlPr>
                          <a:rPr lang="en-US" sz="2400" b="0" i="1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0" smtClean="0">
                            <a:solidFill>
                              <a:schemeClr val="tx2"/>
                            </a:solidFill>
                            <a:latin typeface="Cambria Math"/>
                            <a:sym typeface="Symbol"/>
                          </a:rPr>
                          <m:t>6.583</m:t>
                        </m:r>
                      </m:num>
                      <m:den>
                        <m:r>
                          <a:rPr lang="en-US" sz="2400" b="0" i="0" smtClean="0">
                            <a:solidFill>
                              <a:schemeClr val="tx2"/>
                            </a:solidFill>
                            <a:latin typeface="Cambria Math"/>
                            <a:sym typeface="Symbol"/>
                          </a:rPr>
                          <m:t>6583</m:t>
                        </m:r>
                      </m:den>
                    </m:f>
                  </m:oMath>
                </a14:m>
                <a:r>
                  <a:rPr lang="en-US" sz="2400" b="0" dirty="0">
                    <a:solidFill>
                      <a:schemeClr val="tx2"/>
                    </a:solidFill>
                  </a:rPr>
                  <a:t> </a:t>
                </a:r>
                <a:r>
                  <a:rPr lang="en-US" sz="2400" b="0" dirty="0">
                    <a:solidFill>
                      <a:schemeClr val="tx2"/>
                    </a:solidFill>
                    <a:sym typeface="Symbol"/>
                  </a:rPr>
                  <a:t> V =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schemeClr val="tx2"/>
                        </a:solidFill>
                        <a:latin typeface="Cambria Math"/>
                        <a:sym typeface="Symbol"/>
                      </a:rPr>
                      <m:t>3 </m:t>
                    </m:r>
                    <m:r>
                      <m:rPr>
                        <m:sty m:val="p"/>
                      </m:rPr>
                      <a:rPr lang="en-US" sz="2400" b="0" i="0" smtClean="0">
                        <a:solidFill>
                          <a:schemeClr val="tx2"/>
                        </a:solidFill>
                        <a:latin typeface="Cambria Math"/>
                        <a:sym typeface="Symbol"/>
                      </a:rPr>
                      <m:t>x</m:t>
                    </m:r>
                    <m:r>
                      <a:rPr lang="en-US" sz="2400" b="0" i="0" smtClean="0">
                        <a:solidFill>
                          <a:schemeClr val="tx2"/>
                        </a:solidFill>
                        <a:latin typeface="Cambria Math"/>
                        <a:sym typeface="Symbol"/>
                      </a:rPr>
                      <m:t> 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chemeClr val="tx2"/>
                            </a:solidFill>
                            <a:latin typeface="Cambria Math"/>
                            <a:sym typeface="Symbol"/>
                          </a:rPr>
                        </m:ctrlPr>
                      </m:sSupPr>
                      <m:e>
                        <m:r>
                          <a:rPr lang="en-US" sz="2400" b="0" i="0" smtClean="0">
                            <a:solidFill>
                              <a:schemeClr val="tx2"/>
                            </a:solidFill>
                            <a:latin typeface="Cambria Math"/>
                            <a:sym typeface="Symbol"/>
                          </a:rPr>
                          <m:t>10</m:t>
                        </m:r>
                      </m:e>
                      <m:sup>
                        <m:r>
                          <a:rPr lang="en-US" sz="2400" b="0" i="0" smtClean="0">
                            <a:solidFill>
                              <a:schemeClr val="tx2"/>
                            </a:solidFill>
                            <a:latin typeface="Cambria Math"/>
                            <a:sym typeface="Symbol"/>
                          </a:rPr>
                          <m:t>8</m:t>
                        </m:r>
                      </m:sup>
                    </m:sSup>
                    <m:r>
                      <a:rPr lang="en-US" sz="2400" b="0" i="0" smtClean="0">
                        <a:solidFill>
                          <a:schemeClr val="tx2"/>
                        </a:solidFill>
                        <a:latin typeface="Cambria Math"/>
                        <a:sym typeface="Symbol"/>
                      </a:rPr>
                      <m:t>∗0.001=300 </m:t>
                    </m:r>
                    <m:r>
                      <m:rPr>
                        <m:sty m:val="p"/>
                      </m:rPr>
                      <a:rPr lang="en-US" sz="2400" b="0" i="0" smtClean="0">
                        <a:solidFill>
                          <a:schemeClr val="tx2"/>
                        </a:solidFill>
                        <a:latin typeface="Cambria Math"/>
                        <a:sym typeface="Symbol"/>
                      </a:rPr>
                      <m:t>km</m:t>
                    </m:r>
                    <m:r>
                      <a:rPr lang="en-US" sz="2400" b="0" i="0" smtClean="0">
                        <a:solidFill>
                          <a:schemeClr val="tx2"/>
                        </a:solidFill>
                        <a:latin typeface="Cambria Math"/>
                        <a:sym typeface="Symbol"/>
                      </a:rPr>
                      <m:t>/</m:t>
                    </m:r>
                    <m:r>
                      <m:rPr>
                        <m:sty m:val="p"/>
                      </m:rPr>
                      <a:rPr lang="en-US" sz="2400" b="0" i="0" smtClean="0">
                        <a:solidFill>
                          <a:schemeClr val="tx2"/>
                        </a:solidFill>
                        <a:latin typeface="Cambria Math"/>
                        <a:sym typeface="Symbol"/>
                      </a:rPr>
                      <m:t>s</m:t>
                    </m:r>
                  </m:oMath>
                </a14:m>
                <a:endParaRPr lang="en-US" sz="2400" b="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4702680"/>
                <a:ext cx="8229600" cy="1179234"/>
              </a:xfrm>
              <a:prstGeom prst="rect">
                <a:avLst/>
              </a:prstGeom>
              <a:blipFill rotWithShape="1">
                <a:blip r:embed="rId5"/>
                <a:stretch>
                  <a:fillRect t="-3608" b="-36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8540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2_Default Design">
  <a:themeElements>
    <a:clrScheme name="Default Design 9">
      <a:dk1>
        <a:srgbClr val="000000"/>
      </a:dk1>
      <a:lt1>
        <a:srgbClr val="FFFFFF"/>
      </a:lt1>
      <a:dk2>
        <a:srgbClr val="0000CC"/>
      </a:dk2>
      <a:lt2>
        <a:srgbClr val="FFFF00"/>
      </a:lt2>
      <a:accent1>
        <a:srgbClr val="FF9900"/>
      </a:accent1>
      <a:accent2>
        <a:srgbClr val="00FFFF"/>
      </a:accent2>
      <a:accent3>
        <a:srgbClr val="AAAAE2"/>
      </a:accent3>
      <a:accent4>
        <a:srgbClr val="DADADA"/>
      </a:accent4>
      <a:accent5>
        <a:srgbClr val="FFCAAA"/>
      </a:accent5>
      <a:accent6>
        <a:srgbClr val="00E7E7"/>
      </a:accent6>
      <a:hlink>
        <a:srgbClr val="FFFF00"/>
      </a:hlink>
      <a:folHlink>
        <a:srgbClr val="96969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CC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E2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FFFF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CC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E2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FF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15645</TotalTime>
  <Words>1888</Words>
  <Application>Microsoft Office PowerPoint</Application>
  <PresentationFormat>Letter Paper (8.5x11 in)</PresentationFormat>
  <Paragraphs>317</Paragraphs>
  <Slides>25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2_Default Design</vt:lpstr>
      <vt:lpstr>Cosmology  and  Redshift in Cosmic Dust </vt:lpstr>
      <vt:lpstr>Dilemma</vt:lpstr>
      <vt:lpstr>History</vt:lpstr>
      <vt:lpstr>Introduction</vt:lpstr>
      <vt:lpstr>Introduction (cont’d)</vt:lpstr>
      <vt:lpstr>QM v. Classical Physics</vt:lpstr>
      <vt:lpstr>Proposal </vt:lpstr>
      <vt:lpstr>Optical Redshift</vt:lpstr>
      <vt:lpstr>Doppler Shift</vt:lpstr>
      <vt:lpstr>Atomic Heat Capacity  </vt:lpstr>
      <vt:lpstr>EM Confinement </vt:lpstr>
      <vt:lpstr>Simple QED</vt:lpstr>
      <vt:lpstr>Simple QED(Cont’d)</vt:lpstr>
      <vt:lpstr>Valid Redshift?</vt:lpstr>
      <vt:lpstr>Simple QED </vt:lpstr>
      <vt:lpstr>Discussions</vt:lpstr>
      <vt:lpstr>Radio Redshift</vt:lpstr>
      <vt:lpstr>Accelerated Expansion </vt:lpstr>
      <vt:lpstr>Dark Matter</vt:lpstr>
      <vt:lpstr>Line Intensity</vt:lpstr>
      <vt:lpstr>Shape Intensity</vt:lpstr>
      <vt:lpstr>Ghost Galaxy</vt:lpstr>
      <vt:lpstr>Wave-Particle Duality</vt:lpstr>
      <vt:lpstr>Conclusion</vt:lpstr>
      <vt:lpstr>      Questions &amp; Papers</vt:lpstr>
    </vt:vector>
  </TitlesOfParts>
  <Company>TMS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skendall</dc:creator>
  <cp:lastModifiedBy>Acer</cp:lastModifiedBy>
  <cp:revision>865</cp:revision>
  <dcterms:created xsi:type="dcterms:W3CDTF">2002-07-09T18:53:13Z</dcterms:created>
  <dcterms:modified xsi:type="dcterms:W3CDTF">2018-10-21T20:27:06Z</dcterms:modified>
</cp:coreProperties>
</file>