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28"/>
  </p:notesMasterIdLst>
  <p:handoutMasterIdLst>
    <p:handoutMasterId r:id="rId29"/>
  </p:handoutMasterIdLst>
  <p:sldIdLst>
    <p:sldId id="274" r:id="rId2"/>
    <p:sldId id="464" r:id="rId3"/>
    <p:sldId id="458" r:id="rId4"/>
    <p:sldId id="422" r:id="rId5"/>
    <p:sldId id="470" r:id="rId6"/>
    <p:sldId id="490" r:id="rId7"/>
    <p:sldId id="492" r:id="rId8"/>
    <p:sldId id="475" r:id="rId9"/>
    <p:sldId id="477" r:id="rId10"/>
    <p:sldId id="478" r:id="rId11"/>
    <p:sldId id="479" r:id="rId12"/>
    <p:sldId id="474" r:id="rId13"/>
    <p:sldId id="476" r:id="rId14"/>
    <p:sldId id="471" r:id="rId15"/>
    <p:sldId id="419" r:id="rId16"/>
    <p:sldId id="421" r:id="rId17"/>
    <p:sldId id="432" r:id="rId18"/>
    <p:sldId id="484" r:id="rId19"/>
    <p:sldId id="482" r:id="rId20"/>
    <p:sldId id="487" r:id="rId21"/>
    <p:sldId id="491" r:id="rId22"/>
    <p:sldId id="489" r:id="rId23"/>
    <p:sldId id="459" r:id="rId24"/>
    <p:sldId id="439" r:id="rId25"/>
    <p:sldId id="481" r:id="rId26"/>
    <p:sldId id="450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Prevenslik" initials="TP" lastIdx="3" clrIdx="0">
    <p:extLst>
      <p:ext uri="{19B8F6BF-5375-455C-9EA6-DF929625EA0E}">
        <p15:presenceInfo xmlns:p15="http://schemas.microsoft.com/office/powerpoint/2012/main" userId="7803091193ecd1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F"/>
    <a:srgbClr val="D9003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40" autoAdjust="0"/>
    <p:restoredTop sz="94664" autoAdjust="0"/>
  </p:normalViewPr>
  <p:slideViewPr>
    <p:cSldViewPr>
      <p:cViewPr varScale="1">
        <p:scale>
          <a:sx n="56" d="100"/>
          <a:sy n="56" d="100"/>
        </p:scale>
        <p:origin x="11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900"/>
    </p:cViewPr>
  </p:sorterViewPr>
  <p:notesViewPr>
    <p:cSldViewPr>
      <p:cViewPr varScale="1">
        <p:scale>
          <a:sx n="30" d="100"/>
          <a:sy n="30" d="100"/>
        </p:scale>
        <p:origin x="-1398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68817204301075"/>
          <c:y val="0.11004784688995216"/>
          <c:w val="0.65053763440860213"/>
          <c:h val="0.55023923444976075"/>
        </c:manualLayout>
      </c:layout>
      <c:scatterChart>
        <c:scatterStyle val="smoothMarker"/>
        <c:varyColors val="0"/>
        <c:ser>
          <c:idx val="0"/>
          <c:order val="0"/>
          <c:spPr>
            <a:ln w="53975">
              <a:solidFill>
                <a:schemeClr val="tx2"/>
              </a:solidFill>
              <a:prstDash val="solid"/>
            </a:ln>
          </c:spPr>
          <c:marker>
            <c:symbol val="none"/>
          </c:marker>
          <c:xVal>
            <c:numRef>
              <c:f>Sheet10!$A$1:$A$11</c:f>
              <c:numCache>
                <c:formatCode>General</c:formatCode>
                <c:ptCount val="11"/>
                <c:pt idx="0">
                  <c:v>0.5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  <c:pt idx="5">
                  <c:v>30</c:v>
                </c:pt>
                <c:pt idx="6">
                  <c:v>50</c:v>
                </c:pt>
                <c:pt idx="7">
                  <c:v>100</c:v>
                </c:pt>
                <c:pt idx="8">
                  <c:v>200</c:v>
                </c:pt>
                <c:pt idx="9">
                  <c:v>500</c:v>
                </c:pt>
                <c:pt idx="10">
                  <c:v>1000</c:v>
                </c:pt>
              </c:numCache>
            </c:numRef>
          </c:xVal>
          <c:yVal>
            <c:numRef>
              <c:f>Sheet10!$B$1:$B$11</c:f>
              <c:numCache>
                <c:formatCode>General</c:formatCode>
                <c:ptCount val="11"/>
                <c:pt idx="0">
                  <c:v>5.0957036332685905E-42</c:v>
                </c:pt>
                <c:pt idx="1">
                  <c:v>1.7788850317712481E-21</c:v>
                </c:pt>
                <c:pt idx="2">
                  <c:v>1.6841714192322998E-5</c:v>
                </c:pt>
                <c:pt idx="3">
                  <c:v>1.0311336037545241E-3</c:v>
                </c:pt>
                <c:pt idx="4">
                  <c:v>3.5197509175350439E-3</c:v>
                </c:pt>
                <c:pt idx="5">
                  <c:v>1.0475149730031027E-2</c:v>
                </c:pt>
                <c:pt idx="6">
                  <c:v>1.5414817522314625E-2</c:v>
                </c:pt>
                <c:pt idx="7">
                  <c:v>2.0162534879552836E-2</c:v>
                </c:pt>
                <c:pt idx="8">
                  <c:v>2.2896751199405152E-2</c:v>
                </c:pt>
                <c:pt idx="9">
                  <c:v>2.4655549997575108E-2</c:v>
                </c:pt>
                <c:pt idx="10">
                  <c:v>2.5261650402904699E-2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ECB-4524-A60D-C893D9D0A4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0626544"/>
        <c:axId val="240434792"/>
      </c:scatterChart>
      <c:valAx>
        <c:axId val="190626544"/>
        <c:scaling>
          <c:logBase val="10"/>
          <c:orientation val="minMax"/>
          <c:max val="1000"/>
          <c:min val="1"/>
        </c:scaling>
        <c:delete val="0"/>
        <c:axPos val="b"/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000" b="0" i="0" u="none" strike="noStrike" baseline="0" dirty="0">
                    <a:solidFill>
                      <a:srgbClr val="FFFFFF"/>
                    </a:solidFill>
                    <a:latin typeface="Arial"/>
                    <a:cs typeface="Arial"/>
                  </a:rPr>
                  <a:t> EM Confinement Wavelength -</a:t>
                </a:r>
                <a:r>
                  <a:rPr lang="en-US" sz="2000" b="0" i="0" u="none" strike="noStrike" baseline="0" dirty="0">
                    <a:solidFill>
                      <a:srgbClr val="FFFFFF"/>
                    </a:solidFill>
                    <a:latin typeface="Symbol"/>
                  </a:rPr>
                  <a:t> l</a:t>
                </a:r>
                <a:r>
                  <a:rPr lang="en-US" sz="2000" b="0" i="0" u="none" strike="noStrike" baseline="0" dirty="0">
                    <a:solidFill>
                      <a:srgbClr val="FFFFFF"/>
                    </a:solidFill>
                    <a:latin typeface="Arial"/>
                    <a:cs typeface="Arial"/>
                  </a:rPr>
                  <a:t> - microns</a:t>
                </a:r>
              </a:p>
            </c:rich>
          </c:tx>
          <c:layout>
            <c:manualLayout>
              <c:xMode val="edge"/>
              <c:yMode val="edge"/>
              <c:x val="0.29411046630534821"/>
              <c:y val="0.76766687574191472"/>
            </c:manualLayout>
          </c:layout>
          <c:overlay val="0"/>
          <c:spPr>
            <a:noFill/>
            <a:ln w="55321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6915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0434792"/>
        <c:crossesAt val="1.0000000000000001E-5"/>
        <c:crossBetween val="midCat"/>
        <c:majorUnit val="10"/>
        <c:minorUnit val="10"/>
      </c:valAx>
      <c:valAx>
        <c:axId val="240434792"/>
        <c:scaling>
          <c:logBase val="10"/>
          <c:orientation val="minMax"/>
          <c:max val="0.1"/>
          <c:min val="1.0000000000000001E-5"/>
        </c:scaling>
        <c:delete val="0"/>
        <c:axPos val="l"/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000" dirty="0"/>
                  <a:t>Planck Energy - E - eV</a:t>
                </a:r>
              </a:p>
            </c:rich>
          </c:tx>
          <c:layout>
            <c:manualLayout>
              <c:xMode val="edge"/>
              <c:yMode val="edge"/>
              <c:x val="5.8179772982922588E-2"/>
              <c:y val="7.8740986869728843E-2"/>
            </c:manualLayout>
          </c:layout>
          <c:overlay val="0"/>
          <c:spPr>
            <a:noFill/>
            <a:ln w="55321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6915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0626544"/>
        <c:crosses val="autoZero"/>
        <c:crossBetween val="midCat"/>
        <c:majorUnit val="10"/>
        <c:minorUnit val="10"/>
      </c:valAx>
      <c:spPr>
        <a:noFill/>
        <a:ln w="27661">
          <a:solidFill>
            <a:srgbClr val="FFFFFF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882380032684597"/>
          <c:y val="0.22627831608489435"/>
          <c:w val="0.73983114610673661"/>
          <c:h val="0.69373067949839606"/>
        </c:manualLayout>
      </c:layout>
      <c:scatterChart>
        <c:scatterStyle val="smoothMarker"/>
        <c:varyColors val="0"/>
        <c:ser>
          <c:idx val="1"/>
          <c:order val="0"/>
          <c:spPr>
            <a:ln w="50788">
              <a:noFill/>
            </a:ln>
          </c:spPr>
          <c:marker>
            <c:symbol val="none"/>
          </c:marker>
          <c:xVal>
            <c:numRef>
              <c:f>Sheet1!$A$1:$A$7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50</c:v>
                </c:pt>
                <c:pt idx="4">
                  <c:v>100</c:v>
                </c:pt>
                <c:pt idx="5">
                  <c:v>500</c:v>
                </c:pt>
                <c:pt idx="6">
                  <c:v>1000</c:v>
                </c:pt>
              </c:numCache>
            </c:numRef>
          </c:xVal>
          <c:yVal>
            <c:numRef>
              <c:f>Sheet1!$D$1:$D$7</c:f>
              <c:numCache>
                <c:formatCode>General</c:formatCode>
                <c:ptCount val="7"/>
                <c:pt idx="0">
                  <c:v>3</c:v>
                </c:pt>
                <c:pt idx="1">
                  <c:v>15</c:v>
                </c:pt>
                <c:pt idx="2">
                  <c:v>30</c:v>
                </c:pt>
                <c:pt idx="3">
                  <c:v>150</c:v>
                </c:pt>
                <c:pt idx="4">
                  <c:v>300</c:v>
                </c:pt>
                <c:pt idx="5">
                  <c:v>1500</c:v>
                </c:pt>
                <c:pt idx="6">
                  <c:v>3000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919-4887-9486-7715F27651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6851920"/>
        <c:axId val="246852312"/>
      </c:scatterChart>
      <c:valAx>
        <c:axId val="246851920"/>
        <c:scaling>
          <c:logBase val="10"/>
          <c:orientation val="minMax"/>
          <c:max val="100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6852312"/>
        <c:crosses val="autoZero"/>
        <c:crossBetween val="midCat"/>
      </c:valAx>
      <c:valAx>
        <c:axId val="246852312"/>
        <c:scaling>
          <c:logBase val="10"/>
          <c:orientation val="minMax"/>
          <c:max val="1000"/>
        </c:scaling>
        <c:delete val="0"/>
        <c:axPos val="l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46851920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882380032684597"/>
          <c:y val="0.22627831608489435"/>
          <c:w val="0.73983114610673661"/>
          <c:h val="0.69373067949839606"/>
        </c:manualLayout>
      </c:layout>
      <c:scatterChart>
        <c:scatterStyle val="smoothMarker"/>
        <c:varyColors val="0"/>
        <c:ser>
          <c:idx val="1"/>
          <c:order val="0"/>
          <c:spPr>
            <a:ln w="50788">
              <a:noFill/>
            </a:ln>
          </c:spPr>
          <c:marker>
            <c:symbol val="none"/>
          </c:marker>
          <c:xVal>
            <c:numRef>
              <c:f>Sheet1!$A$1:$A$7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50</c:v>
                </c:pt>
                <c:pt idx="4">
                  <c:v>100</c:v>
                </c:pt>
                <c:pt idx="5">
                  <c:v>500</c:v>
                </c:pt>
                <c:pt idx="6">
                  <c:v>1000</c:v>
                </c:pt>
              </c:numCache>
            </c:numRef>
          </c:xVal>
          <c:yVal>
            <c:numRef>
              <c:f>Sheet1!$D$1:$D$7</c:f>
              <c:numCache>
                <c:formatCode>General</c:formatCode>
                <c:ptCount val="7"/>
                <c:pt idx="0">
                  <c:v>3</c:v>
                </c:pt>
                <c:pt idx="1">
                  <c:v>15</c:v>
                </c:pt>
                <c:pt idx="2">
                  <c:v>30</c:v>
                </c:pt>
                <c:pt idx="3">
                  <c:v>150</c:v>
                </c:pt>
                <c:pt idx="4">
                  <c:v>300</c:v>
                </c:pt>
                <c:pt idx="5">
                  <c:v>1500</c:v>
                </c:pt>
                <c:pt idx="6">
                  <c:v>3000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919-4887-9486-7715F27651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6851920"/>
        <c:axId val="246852312"/>
      </c:scatterChart>
      <c:valAx>
        <c:axId val="246851920"/>
        <c:scaling>
          <c:logBase val="10"/>
          <c:orientation val="minMax"/>
          <c:max val="100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6852312"/>
        <c:crosses val="autoZero"/>
        <c:crossBetween val="midCat"/>
      </c:valAx>
      <c:valAx>
        <c:axId val="246852312"/>
        <c:scaling>
          <c:logBase val="10"/>
          <c:orientation val="minMax"/>
          <c:max val="1000"/>
        </c:scaling>
        <c:delete val="0"/>
        <c:axPos val="l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46851920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0.03405</cdr:x>
      <cdr:y>0.10778</cdr:y>
    </cdr:from>
    <cdr:to>
      <cdr:x>0.10732</cdr:x>
      <cdr:y>0.93207</cdr:y>
    </cdr:to>
    <cdr:sp macro="" textlink="">
      <cdr:nvSpPr>
        <cdr:cNvPr id="4" name="TextBox 1"/>
        <cdr:cNvSpPr txBox="1"/>
      </cdr:nvSpPr>
      <cdr:spPr>
        <a:xfrm xmlns:a="http://schemas.openxmlformats.org/drawingml/2006/main" rot="16200000">
          <a:off x="-1423913" y="2149918"/>
          <a:ext cx="3799419" cy="4931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>
              <a:solidFill>
                <a:schemeClr val="tx1"/>
              </a:solidFill>
            </a:rPr>
            <a:t>Simple QED</a:t>
          </a:r>
          <a:r>
            <a:rPr lang="en-US" sz="1800" baseline="0" dirty="0">
              <a:solidFill>
                <a:schemeClr val="tx1"/>
              </a:solidFill>
            </a:rPr>
            <a:t> wavelength - </a:t>
          </a:r>
          <a:r>
            <a:rPr lang="en-US" sz="1800" baseline="0" dirty="0">
              <a:solidFill>
                <a:schemeClr val="tx1"/>
              </a:solidFill>
              <a:sym typeface="Symbol"/>
            </a:rPr>
            <a:t>  - </a:t>
          </a:r>
          <a:r>
            <a:rPr lang="en-US" sz="1800" dirty="0">
              <a:solidFill>
                <a:schemeClr val="tx1"/>
              </a:solidFill>
            </a:rPr>
            <a:t>nm</a:t>
          </a:r>
        </a:p>
      </cdr:txBody>
    </cdr:sp>
  </cdr:relSizeAnchor>
  <cdr:relSizeAnchor xmlns:cdr="http://schemas.openxmlformats.org/drawingml/2006/chartDrawing">
    <cdr:from>
      <cdr:x>0.1441</cdr:x>
      <cdr:y>0.47351</cdr:y>
    </cdr:from>
    <cdr:to>
      <cdr:x>0.51886</cdr:x>
      <cdr:y>0.66389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969968" y="2182573"/>
          <a:ext cx="2522495" cy="877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>
              <a:solidFill>
                <a:schemeClr val="tx1"/>
              </a:solidFill>
            </a:rPr>
            <a:t>Adjuvant</a:t>
          </a:r>
        </a:p>
        <a:p xmlns:a="http://schemas.openxmlformats.org/drawingml/2006/main">
          <a:pPr algn="ctr"/>
          <a:r>
            <a:rPr lang="en-US" sz="1600" dirty="0">
              <a:solidFill>
                <a:schemeClr val="tx1"/>
              </a:solidFill>
            </a:rPr>
            <a:t>Aluminum Hydroxide</a:t>
          </a:r>
        </a:p>
        <a:p xmlns:a="http://schemas.openxmlformats.org/drawingml/2006/main">
          <a:pPr algn="ctr"/>
          <a:r>
            <a:rPr lang="en-US" sz="1600" dirty="0">
              <a:solidFill>
                <a:schemeClr val="tx1"/>
              </a:solidFill>
            </a:rPr>
            <a:t>n = 1.57</a:t>
          </a:r>
        </a:p>
      </cdr:txBody>
    </cdr:sp>
  </cdr:relSizeAnchor>
  <cdr:relSizeAnchor xmlns:cdr="http://schemas.openxmlformats.org/drawingml/2006/chartDrawing">
    <cdr:from>
      <cdr:x>0.19545</cdr:x>
      <cdr:y>0.33064</cdr:y>
    </cdr:from>
    <cdr:to>
      <cdr:x>0.41055</cdr:x>
      <cdr:y>0.3637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A80D738A-E554-4856-AB7B-9B794A31E66A}"/>
            </a:ext>
          </a:extLst>
        </cdr:cNvPr>
        <cdr:cNvCxnSpPr/>
      </cdr:nvCxnSpPr>
      <cdr:spPr bwMode="auto">
        <a:xfrm xmlns:a="http://schemas.openxmlformats.org/drawingml/2006/main">
          <a:off x="1315584" y="1524000"/>
          <a:ext cx="1447800" cy="1524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0.16766</cdr:x>
      <cdr:y>0.33194</cdr:y>
    </cdr:from>
    <cdr:to>
      <cdr:x>0.91483</cdr:x>
      <cdr:y>0.81882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:a16="http://schemas.microsoft.com/office/drawing/2014/main" id="{9260A0FA-8243-4368-8CD6-8C9246B7EE7C}"/>
            </a:ext>
          </a:extLst>
        </cdr:cNvPr>
        <cdr:cNvCxnSpPr/>
      </cdr:nvCxnSpPr>
      <cdr:spPr bwMode="auto">
        <a:xfrm xmlns:a="http://schemas.openxmlformats.org/drawingml/2006/main" flipV="1">
          <a:off x="1128527" y="1530030"/>
          <a:ext cx="5029201" cy="224417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0.03405</cdr:x>
      <cdr:y>0.10778</cdr:y>
    </cdr:from>
    <cdr:to>
      <cdr:x>0.10732</cdr:x>
      <cdr:y>0.93207</cdr:y>
    </cdr:to>
    <cdr:sp macro="" textlink="">
      <cdr:nvSpPr>
        <cdr:cNvPr id="4" name="TextBox 1"/>
        <cdr:cNvSpPr txBox="1"/>
      </cdr:nvSpPr>
      <cdr:spPr>
        <a:xfrm xmlns:a="http://schemas.openxmlformats.org/drawingml/2006/main" rot="16200000">
          <a:off x="-1423913" y="2149918"/>
          <a:ext cx="3799419" cy="4931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>
              <a:solidFill>
                <a:schemeClr val="tx1"/>
              </a:solidFill>
            </a:rPr>
            <a:t>Simple QED</a:t>
          </a:r>
          <a:r>
            <a:rPr lang="en-US" sz="1800" baseline="0" dirty="0">
              <a:solidFill>
                <a:schemeClr val="tx1"/>
              </a:solidFill>
            </a:rPr>
            <a:t> wavelength - </a:t>
          </a:r>
          <a:r>
            <a:rPr lang="en-US" sz="1800" baseline="0" dirty="0">
              <a:solidFill>
                <a:schemeClr val="tx1"/>
              </a:solidFill>
              <a:sym typeface="Symbol"/>
            </a:rPr>
            <a:t>  - </a:t>
          </a:r>
          <a:r>
            <a:rPr lang="en-US" sz="1800" dirty="0">
              <a:solidFill>
                <a:schemeClr val="tx1"/>
              </a:solidFill>
            </a:rPr>
            <a:t>nm</a:t>
          </a:r>
        </a:p>
      </cdr:txBody>
    </cdr:sp>
  </cdr:relSizeAnchor>
  <cdr:relSizeAnchor xmlns:cdr="http://schemas.openxmlformats.org/drawingml/2006/chartDrawing">
    <cdr:from>
      <cdr:x>0.19545</cdr:x>
      <cdr:y>0.33064</cdr:y>
    </cdr:from>
    <cdr:to>
      <cdr:x>0.41055</cdr:x>
      <cdr:y>0.3637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A80D738A-E554-4856-AB7B-9B794A31E66A}"/>
            </a:ext>
          </a:extLst>
        </cdr:cNvPr>
        <cdr:cNvCxnSpPr/>
      </cdr:nvCxnSpPr>
      <cdr:spPr bwMode="auto">
        <a:xfrm xmlns:a="http://schemas.openxmlformats.org/drawingml/2006/main">
          <a:off x="1315584" y="1524000"/>
          <a:ext cx="1447800" cy="1524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0.16766</cdr:x>
      <cdr:y>0.36508</cdr:y>
    </cdr:from>
    <cdr:to>
      <cdr:x>0.91182</cdr:x>
      <cdr:y>0.81882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:a16="http://schemas.microsoft.com/office/drawing/2014/main" id="{9260A0FA-8243-4368-8CD6-8C9246B7EE7C}"/>
            </a:ext>
          </a:extLst>
        </cdr:cNvPr>
        <cdr:cNvCxnSpPr/>
      </cdr:nvCxnSpPr>
      <cdr:spPr bwMode="auto">
        <a:xfrm xmlns:a="http://schemas.openxmlformats.org/drawingml/2006/main" flipV="1">
          <a:off x="1128519" y="1682749"/>
          <a:ext cx="5008914" cy="209144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6CDDE5A5-CBAD-444F-A9DC-084915BB6BB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7034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2313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EC86E75E-AF22-4566-B3BD-85801004E8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0629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A2D0F39-7537-46C2-98BC-97D6C8522C44}" type="slidenum">
              <a:rPr lang="zh-TW" altLang="en-US" sz="1300" b="0" smtClean="0">
                <a:latin typeface="Times New Roman" pitchFamily="18" charset="0"/>
              </a:rPr>
              <a:pPr/>
              <a:t>1</a:t>
            </a:fld>
            <a:endParaRPr lang="en-US" altLang="zh-TW" sz="1300" b="0">
              <a:latin typeface="Times New Roman" pitchFamily="18" charset="0"/>
            </a:endParaRPr>
          </a:p>
        </p:txBody>
      </p:sp>
      <p:sp>
        <p:nvSpPr>
          <p:cNvPr id="491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TW" sz="1000">
                <a:latin typeface="Arial" charset="0"/>
              </a:rPr>
              <a:t>Enter speaker notes here.</a:t>
            </a:r>
          </a:p>
        </p:txBody>
      </p:sp>
    </p:spTree>
    <p:extLst>
      <p:ext uri="{BB962C8B-B14F-4D97-AF65-F5344CB8AC3E}">
        <p14:creationId xmlns:p14="http://schemas.microsoft.com/office/powerpoint/2010/main" val="3953819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ECEFC4F-6516-48FD-A47C-FB5623FB961C}" type="slidenum">
              <a:rPr lang="en-US" altLang="en-US" sz="1300" b="0" smtClean="0">
                <a:latin typeface="Times New Roman" pitchFamily="18" charset="0"/>
              </a:rPr>
              <a:pPr/>
              <a:t>17</a:t>
            </a:fld>
            <a:endParaRPr lang="en-US" altLang="en-US" sz="1300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553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ECEFC4F-6516-48FD-A47C-FB5623FB961C}" type="slidenum">
              <a:rPr lang="en-US" altLang="en-US" sz="1300" b="0" smtClean="0">
                <a:latin typeface="Times New Roman" pitchFamily="18" charset="0"/>
              </a:rPr>
              <a:pPr/>
              <a:t>22</a:t>
            </a:fld>
            <a:endParaRPr lang="en-US" altLang="en-US" sz="1300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162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4622134-8D61-49F5-B1A7-EF5BBB3E6873}" type="slidenum">
              <a:rPr lang="zh-TW" altLang="en-US" sz="1300" b="0" smtClean="0">
                <a:solidFill>
                  <a:prstClr val="black"/>
                </a:solidFill>
                <a:latin typeface="Times New Roman" pitchFamily="18" charset="0"/>
              </a:rPr>
              <a:pPr/>
              <a:t>26</a:t>
            </a:fld>
            <a:endParaRPr lang="en-US" altLang="zh-TW" sz="1300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z="1000">
                <a:latin typeface="Arial" charset="0"/>
              </a:rPr>
              <a:t>Enter speaker notes here.</a:t>
            </a:r>
          </a:p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7756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Inter. Conf. NANO TECHNOLOGY and NANO ENGINEERING, Paris, July 16-18,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EB9AE127-68E1-40D8-9E66-EF1AD46E2D3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0161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Inter. Conf. NANO TECHNOLOGY and NANO ENGINEERING, Paris, July 16-18,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6D953003-8E26-4CB7-8A80-85DED5EF0C0A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2908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Inter. Conf. NANO TECHNOLOGY and NANO ENGINEERING, Paris, July 16-18,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C120B89A-00EB-418F-8885-0A67BC209798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33369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Inter. Conf. NANO TECHNOLOGY and NANO ENGINEERING, Paris, July 16-18,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00627613-5028-4F2E-AF46-F3EEE2F7A7A6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06922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Inter. Conf. NANO TECHNOLOGY and NANO ENGINEERING, Paris, July 16-18, 2018</a:t>
            </a:r>
            <a:endParaRPr lang="en-US" altLang="zh-TW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71EF5C70-66DF-439C-8EC5-AC171387D02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0813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 altLang="zh-TW"/>
              <a:t>Inter. Conf. NANO TECHNOLOGY and NANO ENGINEERING, Paris, July 16-18,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7E1FBFD-34B3-4DD7-8E81-135877469ED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2247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Inter. Conf. NANO TECHNOLOGY and NANO ENGINEERING, Paris, July 16-18, 2018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6992E03B-F97D-46AE-BF17-4B880D5F4CF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5066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Inter. Conf. NANO TECHNOLOGY and NANO ENGINEERING, Paris, July 16-18,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762229FF-C6DD-4451-AADE-FB7A23EBC6C5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9884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Inter. Conf. NANO TECHNOLOGY and NANO ENGINEERING, Paris, July 16-18, 2018</a:t>
            </a:r>
            <a:endParaRPr lang="en-US" altLang="zh-TW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168A93A6-8AF3-4DC9-A130-326BED1CCE77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4498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Inter. Conf. NANO TECHNOLOGY and NANO ENGINEERING, Paris, July 16-18, 2018</a:t>
            </a: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D1FD4A11-BD7C-4E4E-ADD6-A6EF7B20864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44285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Inter. Conf. NANO TECHNOLOGY and NANO ENGINEERING, Paris, July 16-18, 2018</a:t>
            </a:r>
            <a:endParaRPr lang="en-US" altLang="zh-TW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1D0BD4C4-B845-49AB-A120-E1BDEA16F0D5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9909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Inter. Conf. NANO TECHNOLOGY and NANO ENGINEERING, Paris, July 16-18,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3BD65D02-8093-4C28-9939-DEE0946E1621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7412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Inter. Conf. NANO TECHNOLOGY and NANO ENGINEERING, Paris, July 16-18, 2018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4A8F90AB-58EC-475C-9A59-34A6034C61B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7656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2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400" b="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b="0" i="1">
                <a:solidFill>
                  <a:srgbClr val="FFFF00"/>
                </a:solidFill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Inter. Conf. NANO TECHNOLOGY and NANO ENGINEERING, Paris, July 16-18, 2018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019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4346947E-E9FF-4C0D-B015-DA5110310B2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png"/><Relationship Id="rId7" Type="http://schemas.openxmlformats.org/officeDocument/2006/relationships/image" Target="../media/image6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0.png"/><Relationship Id="rId5" Type="http://schemas.openxmlformats.org/officeDocument/2006/relationships/image" Target="../media/image90.png"/><Relationship Id="rId10" Type="http://schemas.openxmlformats.org/officeDocument/2006/relationships/image" Target="../media/image13.png"/><Relationship Id="rId4" Type="http://schemas.openxmlformats.org/officeDocument/2006/relationships/image" Target="../media/image80.png"/><Relationship Id="rId9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10.jpg"/><Relationship Id="rId9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noqed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663466" y="4025900"/>
            <a:ext cx="7772400" cy="144621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>
                <a:solidFill>
                  <a:srgbClr val="FFFFFF"/>
                </a:solidFill>
                <a:ea typeface="新細明體" charset="-120"/>
              </a:rPr>
              <a:t>Thomas Prevenslik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>
                <a:solidFill>
                  <a:srgbClr val="FFFFFF"/>
                </a:solidFill>
                <a:ea typeface="新細明體" charset="-120"/>
              </a:rPr>
              <a:t>QED Radiations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>
                <a:solidFill>
                  <a:srgbClr val="FFFFFF"/>
                </a:solidFill>
                <a:ea typeface="新細明體" charset="-120"/>
              </a:rPr>
              <a:t>Hong Kong and Berlin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-914400" y="1981200"/>
            <a:ext cx="11049000" cy="914400"/>
          </a:xfrm>
        </p:spPr>
        <p:txBody>
          <a:bodyPr/>
          <a:lstStyle/>
          <a:p>
            <a:r>
              <a:rPr lang="en-US" dirty="0"/>
              <a:t>Neuro-Degenerative Diseases</a:t>
            </a:r>
            <a:br>
              <a:rPr lang="en-US" sz="3200" dirty="0"/>
            </a:br>
            <a:r>
              <a:rPr lang="en-US" sz="3200" dirty="0"/>
              <a:t>by</a:t>
            </a:r>
            <a:br>
              <a:rPr lang="en-US" sz="3200" dirty="0"/>
            </a:br>
            <a:r>
              <a:rPr lang="en-US" dirty="0"/>
              <a:t> UV Radiation from Nanoparticles</a:t>
            </a:r>
            <a:endParaRPr lang="en-US" altLang="zh-TW" dirty="0">
              <a:solidFill>
                <a:srgbClr val="FFFF00"/>
              </a:solidFill>
              <a:ea typeface="新細明體" charset="-120"/>
            </a:endParaRP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>
                <a:solidFill>
                  <a:schemeClr val="tx2"/>
                </a:solidFill>
              </a:rPr>
              <a:t>Inter. Conf. NANO TECHNOLOGY and NANO ENGINEERING, Paris, July 16-18, 2018</a:t>
            </a:r>
            <a:endParaRPr lang="en-US" altLang="zh-TW" sz="1400" b="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66B7E0-6B94-4A00-A371-CA36081CB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1FBFD-34B3-4DD7-8E81-135877469ED3}" type="slidenum">
              <a:rPr lang="zh-TW" altLang="en-US" smtClean="0"/>
              <a:pPr>
                <a:defRPr/>
              </a:pPr>
              <a:t>1</a:t>
            </a:fld>
            <a:endParaRPr lang="en-US" altLang="zh-TW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47450"/>
            <a:ext cx="7772400" cy="1143000"/>
          </a:xfrm>
        </p:spPr>
        <p:txBody>
          <a:bodyPr/>
          <a:lstStyle/>
          <a:p>
            <a:r>
              <a:rPr lang="en-US" dirty="0"/>
              <a:t>GM food</a:t>
            </a:r>
            <a:r>
              <a:rPr lang="en-US" sz="2000" dirty="0">
                <a:solidFill>
                  <a:srgbClr val="FFFF00"/>
                </a:solidFill>
              </a:rPr>
              <a:t> (cont’d)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471834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b="0" dirty="0"/>
              <a:t>Inter. Conf. NANO TECHNOLOGY and NANO ENGINEERING, Paris, July 16-18,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248653" y="2404496"/>
            <a:ext cx="8496300" cy="238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Monsanto </a:t>
            </a:r>
            <a:r>
              <a:rPr lang="en-US" sz="2400" b="0" dirty="0"/>
              <a:t>claims</a:t>
            </a:r>
            <a:r>
              <a:rPr lang="en-US" sz="2400" b="0" dirty="0">
                <a:solidFill>
                  <a:schemeClr val="tx2"/>
                </a:solidFill>
              </a:rPr>
              <a:t> no NPs </a:t>
            </a:r>
            <a:r>
              <a:rPr lang="en-US" sz="2400" b="0" dirty="0"/>
              <a:t>in</a:t>
            </a:r>
            <a:r>
              <a:rPr lang="en-US" sz="2400" b="0" dirty="0">
                <a:solidFill>
                  <a:schemeClr val="tx2"/>
                </a:solidFill>
              </a:rPr>
              <a:t> Roundup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/>
              <a:t>But </a:t>
            </a:r>
            <a:r>
              <a:rPr lang="en-US" sz="2400" b="0" dirty="0">
                <a:solidFill>
                  <a:schemeClr val="tx2"/>
                </a:solidFill>
              </a:rPr>
              <a:t>NPs</a:t>
            </a:r>
            <a:r>
              <a:rPr lang="en-US" sz="2400" b="0" dirty="0"/>
              <a:t> of  </a:t>
            </a:r>
            <a:r>
              <a:rPr lang="en-US" sz="2400" b="0" dirty="0">
                <a:solidFill>
                  <a:schemeClr val="tx2"/>
                </a:solidFill>
              </a:rPr>
              <a:t>POEA globules</a:t>
            </a:r>
            <a:r>
              <a:rPr lang="en-US" sz="2400" b="0" dirty="0"/>
              <a:t> form upon mixing in </a:t>
            </a:r>
            <a:r>
              <a:rPr lang="en-US" sz="2400" b="0" dirty="0">
                <a:solidFill>
                  <a:schemeClr val="tx2"/>
                </a:solidFill>
              </a:rPr>
              <a:t>water</a:t>
            </a:r>
            <a:r>
              <a:rPr lang="en-US" sz="2400" b="0" dirty="0"/>
              <a:t>. 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POEA globules adhere</a:t>
            </a:r>
            <a:r>
              <a:rPr lang="en-US" sz="2400" b="0" dirty="0"/>
              <a:t> to </a:t>
            </a:r>
            <a:r>
              <a:rPr lang="en-US" sz="2400" b="0" dirty="0">
                <a:solidFill>
                  <a:schemeClr val="tx2"/>
                </a:solidFill>
              </a:rPr>
              <a:t>cell</a:t>
            </a:r>
            <a:r>
              <a:rPr lang="en-US" sz="2400" b="0" dirty="0"/>
              <a:t> surfaces</a:t>
            </a:r>
            <a:endParaRPr lang="en-US" sz="2400" dirty="0"/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Metabolism → Heat → EUV radiation</a:t>
            </a:r>
          </a:p>
          <a:p>
            <a:pPr algn="ctr">
              <a:buNone/>
            </a:pPr>
            <a:endParaRPr lang="en-US" sz="800" b="0" dirty="0"/>
          </a:p>
        </p:txBody>
      </p:sp>
      <p:sp>
        <p:nvSpPr>
          <p:cNvPr id="5" name="Rectangle 4"/>
          <p:cNvSpPr/>
          <p:nvPr/>
        </p:nvSpPr>
        <p:spPr>
          <a:xfrm>
            <a:off x="228600" y="4953000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000" b="0" dirty="0">
                <a:solidFill>
                  <a:schemeClr val="tx2"/>
                </a:solidFill>
              </a:rPr>
              <a:t>Leite FL, et al. “Study on the adsorption of poly(o-ethoxyaniline) nanostructured films using atomic force microscopy,”                          </a:t>
            </a:r>
            <a:r>
              <a:rPr lang="en-US" sz="2000" b="0" i="1" dirty="0">
                <a:solidFill>
                  <a:schemeClr val="tx2"/>
                </a:solidFill>
              </a:rPr>
              <a:t>Polymer </a:t>
            </a:r>
            <a:r>
              <a:rPr lang="en-US" sz="2000" b="0" dirty="0">
                <a:solidFill>
                  <a:schemeClr val="tx2"/>
                </a:solidFill>
              </a:rPr>
              <a:t>46: 12503-12510, 2005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38368C-68C1-4A79-A84D-582FA2AAD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10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1393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GM food</a:t>
            </a:r>
            <a:r>
              <a:rPr lang="en-US" sz="2000" dirty="0">
                <a:solidFill>
                  <a:srgbClr val="FFFF00"/>
                </a:solidFill>
              </a:rPr>
              <a:t> (cont’d)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90600" y="6477000"/>
            <a:ext cx="7772400" cy="356713"/>
          </a:xfrm>
        </p:spPr>
        <p:txBody>
          <a:bodyPr/>
          <a:lstStyle/>
          <a:p>
            <a:pPr>
              <a:defRPr/>
            </a:pPr>
            <a:r>
              <a:rPr lang="en-US" altLang="zh-TW" b="0" dirty="0"/>
              <a:t>Inter. Conf. NANO TECHNOLOGY and NANO ENGINEERING, Paris, July 16-18, 2018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D7660B7-85A6-4A9B-B33B-616E54306796}"/>
              </a:ext>
            </a:extLst>
          </p:cNvPr>
          <p:cNvGrpSpPr/>
          <p:nvPr/>
        </p:nvGrpSpPr>
        <p:grpSpPr>
          <a:xfrm>
            <a:off x="2438226" y="1888461"/>
            <a:ext cx="4877148" cy="3206144"/>
            <a:chOff x="2526036" y="2310624"/>
            <a:chExt cx="4877148" cy="3206144"/>
          </a:xfrm>
        </p:grpSpPr>
        <p:grpSp>
          <p:nvGrpSpPr>
            <p:cNvPr id="47" name="Group 46"/>
            <p:cNvGrpSpPr/>
            <p:nvPr/>
          </p:nvGrpSpPr>
          <p:grpSpPr>
            <a:xfrm>
              <a:off x="2526036" y="2310624"/>
              <a:ext cx="4877148" cy="3206144"/>
              <a:chOff x="34205" y="2"/>
              <a:chExt cx="2076817" cy="1365260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34205" y="2"/>
                <a:ext cx="2076817" cy="1365260"/>
                <a:chOff x="467263" y="323849"/>
                <a:chExt cx="3361659" cy="2232847"/>
              </a:xfrm>
              <a:noFill/>
            </p:grpSpPr>
            <p:grpSp>
              <p:nvGrpSpPr>
                <p:cNvPr id="54" name="Group 53"/>
                <p:cNvGrpSpPr/>
                <p:nvPr/>
              </p:nvGrpSpPr>
              <p:grpSpPr>
                <a:xfrm>
                  <a:off x="467263" y="323849"/>
                  <a:ext cx="3361659" cy="2232847"/>
                  <a:chOff x="467263" y="323849"/>
                  <a:chExt cx="3361659" cy="2232847"/>
                </a:xfrm>
                <a:grpFill/>
              </p:grpSpPr>
              <p:sp>
                <p:nvSpPr>
                  <p:cNvPr id="59" name="Oval 58"/>
                  <p:cNvSpPr/>
                  <p:nvPr/>
                </p:nvSpPr>
                <p:spPr>
                  <a:xfrm rot="18848850">
                    <a:off x="1129186" y="948690"/>
                    <a:ext cx="2172754" cy="1043258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rPr>
                      <a:t> </a:t>
                    </a:r>
                    <a:endParaRPr lang="en-US" sz="1000">
                      <a:solidFill>
                        <a:schemeClr val="tx1"/>
                      </a:solidFill>
                      <a:effectLst/>
                      <a:latin typeface="Times New Roman"/>
                      <a:ea typeface="SimSun"/>
                    </a:endParaRPr>
                  </a:p>
                </p:txBody>
              </p:sp>
              <p:sp>
                <p:nvSpPr>
                  <p:cNvPr id="60" name="Oval 59"/>
                  <p:cNvSpPr/>
                  <p:nvPr/>
                </p:nvSpPr>
                <p:spPr>
                  <a:xfrm rot="18848850">
                    <a:off x="1259434" y="997465"/>
                    <a:ext cx="1925264" cy="924423"/>
                  </a:xfrm>
                  <a:prstGeom prst="ellipse">
                    <a:avLst/>
                  </a:prstGeom>
                  <a:solidFill>
                    <a:schemeClr val="bg1">
                      <a:lumMod val="40000"/>
                      <a:lumOff val="60000"/>
                    </a:schemeClr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>
                        <a:effectLst/>
                        <a:latin typeface="Times New Roman"/>
                        <a:ea typeface="Times New Roman"/>
                      </a:rPr>
                      <a:t> </a:t>
                    </a:r>
                    <a:endParaRPr lang="en-US" sz="1000">
                      <a:effectLst/>
                      <a:latin typeface="Times New Roman"/>
                      <a:ea typeface="SimSun"/>
                    </a:endParaRPr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>
                  <a:xfrm>
                    <a:off x="1895477" y="1438276"/>
                    <a:ext cx="57150" cy="5715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 dirty="0">
                        <a:effectLst/>
                        <a:latin typeface="Times New Roman"/>
                        <a:ea typeface="Times New Roman"/>
                      </a:rPr>
                      <a:t> </a:t>
                    </a:r>
                    <a:endParaRPr lang="en-US" sz="1000" dirty="0">
                      <a:effectLst/>
                      <a:latin typeface="Times New Roman"/>
                      <a:ea typeface="SimSun"/>
                    </a:endParaRPr>
                  </a:p>
                </p:txBody>
              </p:sp>
              <p:sp>
                <p:nvSpPr>
                  <p:cNvPr id="62" name="Oval 61"/>
                  <p:cNvSpPr/>
                  <p:nvPr/>
                </p:nvSpPr>
                <p:spPr>
                  <a:xfrm>
                    <a:off x="2171702" y="1295401"/>
                    <a:ext cx="57150" cy="5715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 dirty="0">
                        <a:effectLst/>
                        <a:latin typeface="Times New Roman"/>
                        <a:ea typeface="Times New Roman"/>
                      </a:rPr>
                      <a:t> </a:t>
                    </a:r>
                    <a:endParaRPr lang="en-US" sz="1000" dirty="0">
                      <a:effectLst/>
                      <a:latin typeface="Times New Roman"/>
                      <a:ea typeface="SimSun"/>
                    </a:endParaRPr>
                  </a:p>
                </p:txBody>
              </p:sp>
              <p:sp>
                <p:nvSpPr>
                  <p:cNvPr id="65" name="TextBox 128"/>
                  <p:cNvSpPr txBox="1"/>
                  <p:nvPr/>
                </p:nvSpPr>
                <p:spPr>
                  <a:xfrm>
                    <a:off x="1592558" y="1828728"/>
                    <a:ext cx="644096" cy="323849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t"/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1800" dirty="0">
                        <a:solidFill>
                          <a:schemeClr val="tx1"/>
                        </a:solidFill>
                        <a:effectLst/>
                        <a:ea typeface="SimSun"/>
                        <a:cs typeface="Times New Roman"/>
                      </a:rPr>
                      <a:t>DNA</a:t>
                    </a:r>
                    <a:endParaRPr lang="en-US" sz="1800" dirty="0">
                      <a:solidFill>
                        <a:schemeClr val="tx1"/>
                      </a:solidFill>
                      <a:effectLst/>
                      <a:latin typeface="Times New Roman"/>
                      <a:ea typeface="SimSun"/>
                    </a:endParaRPr>
                  </a:p>
                </p:txBody>
              </p:sp>
              <p:sp>
                <p:nvSpPr>
                  <p:cNvPr id="66" name="TextBox 129"/>
                  <p:cNvSpPr txBox="1"/>
                  <p:nvPr/>
                </p:nvSpPr>
                <p:spPr>
                  <a:xfrm>
                    <a:off x="3000374" y="428626"/>
                    <a:ext cx="599071" cy="352425"/>
                  </a:xfrm>
                  <a:prstGeom prst="rect">
                    <a:avLst/>
                  </a:prstGeom>
                  <a:grp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t"/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1800" dirty="0">
                        <a:solidFill>
                          <a:schemeClr val="tx1"/>
                        </a:solidFill>
                        <a:effectLst/>
                        <a:ea typeface="SimSun"/>
                        <a:cs typeface="Times New Roman"/>
                      </a:rPr>
                      <a:t>Cell</a:t>
                    </a:r>
                    <a:endParaRPr lang="en-US" sz="1800" dirty="0">
                      <a:solidFill>
                        <a:schemeClr val="tx1"/>
                      </a:solidFill>
                      <a:effectLst/>
                      <a:latin typeface="Times New Roman"/>
                      <a:ea typeface="SimSun"/>
                    </a:endParaRPr>
                  </a:p>
                </p:txBody>
              </p:sp>
              <p:sp>
                <p:nvSpPr>
                  <p:cNvPr id="67" name="TextBox 130"/>
                  <p:cNvSpPr txBox="1"/>
                  <p:nvPr/>
                </p:nvSpPr>
                <p:spPr>
                  <a:xfrm>
                    <a:off x="2571882" y="1780663"/>
                    <a:ext cx="1257040" cy="407190"/>
                  </a:xfrm>
                  <a:prstGeom prst="rect">
                    <a:avLst/>
                  </a:prstGeom>
                  <a:grp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t"/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1800" dirty="0">
                        <a:solidFill>
                          <a:schemeClr val="tx1"/>
                        </a:solidFill>
                        <a:effectLst/>
                        <a:ea typeface="SimSun"/>
                        <a:cs typeface="Times New Roman"/>
                      </a:rPr>
                      <a:t>Glyphosate</a:t>
                    </a:r>
                    <a:endParaRPr lang="en-US" sz="1800" dirty="0">
                      <a:solidFill>
                        <a:schemeClr val="tx1"/>
                      </a:solidFill>
                      <a:effectLst/>
                      <a:latin typeface="Times New Roman"/>
                      <a:ea typeface="SimSun"/>
                    </a:endParaRPr>
                  </a:p>
                </p:txBody>
              </p:sp>
              <p:sp>
                <p:nvSpPr>
                  <p:cNvPr id="68" name="Oval 67"/>
                  <p:cNvSpPr/>
                  <p:nvPr/>
                </p:nvSpPr>
                <p:spPr>
                  <a:xfrm>
                    <a:off x="3095627" y="2038351"/>
                    <a:ext cx="57150" cy="5715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>
                        <a:effectLst/>
                        <a:latin typeface="Times New Roman"/>
                        <a:ea typeface="Times New Roman"/>
                      </a:rPr>
                      <a:t> </a:t>
                    </a:r>
                    <a:endParaRPr lang="en-US" sz="1000">
                      <a:effectLst/>
                      <a:latin typeface="Times New Roman"/>
                      <a:ea typeface="SimSun"/>
                    </a:endParaRPr>
                  </a:p>
                </p:txBody>
              </p:sp>
              <p:sp>
                <p:nvSpPr>
                  <p:cNvPr id="69" name="Oval 68"/>
                  <p:cNvSpPr/>
                  <p:nvPr/>
                </p:nvSpPr>
                <p:spPr>
                  <a:xfrm>
                    <a:off x="3126405" y="1620678"/>
                    <a:ext cx="73997" cy="7477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 dirty="0">
                        <a:effectLst/>
                        <a:latin typeface="Times New Roman"/>
                        <a:ea typeface="Times New Roman"/>
                      </a:rPr>
                      <a:t> </a:t>
                    </a:r>
                    <a:endParaRPr lang="en-US" sz="1000" dirty="0">
                      <a:effectLst/>
                      <a:latin typeface="Times New Roman"/>
                      <a:ea typeface="SimSun"/>
                    </a:endParaRPr>
                  </a:p>
                </p:txBody>
              </p:sp>
              <p:sp>
                <p:nvSpPr>
                  <p:cNvPr id="70" name="Oval 69"/>
                  <p:cNvSpPr/>
                  <p:nvPr/>
                </p:nvSpPr>
                <p:spPr>
                  <a:xfrm>
                    <a:off x="2790827" y="2028826"/>
                    <a:ext cx="57150" cy="5715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 dirty="0">
                        <a:effectLst/>
                        <a:latin typeface="Times New Roman"/>
                        <a:ea typeface="Times New Roman"/>
                      </a:rPr>
                      <a:t> </a:t>
                    </a:r>
                    <a:endParaRPr lang="en-US" sz="1000" dirty="0">
                      <a:effectLst/>
                      <a:latin typeface="Times New Roman"/>
                      <a:ea typeface="SimSun"/>
                    </a:endParaRPr>
                  </a:p>
                </p:txBody>
              </p:sp>
              <p:sp>
                <p:nvSpPr>
                  <p:cNvPr id="71" name="Right Arrow 70"/>
                  <p:cNvSpPr/>
                  <p:nvPr/>
                </p:nvSpPr>
                <p:spPr>
                  <a:xfrm>
                    <a:off x="722661" y="949483"/>
                    <a:ext cx="266700" cy="171450"/>
                  </a:xfrm>
                  <a:prstGeom prst="rightArrow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 dirty="0">
                        <a:effectLst/>
                        <a:latin typeface="Times New Roman"/>
                        <a:ea typeface="Times New Roman"/>
                      </a:rPr>
                      <a:t> </a:t>
                    </a:r>
                    <a:endParaRPr lang="en-US" sz="1000" dirty="0">
                      <a:effectLst/>
                      <a:latin typeface="Times New Roman"/>
                      <a:ea typeface="SimSun"/>
                    </a:endParaRPr>
                  </a:p>
                </p:txBody>
              </p:sp>
              <p:sp>
                <p:nvSpPr>
                  <p:cNvPr id="72" name="TextBox 136"/>
                  <p:cNvSpPr txBox="1"/>
                  <p:nvPr/>
                </p:nvSpPr>
                <p:spPr>
                  <a:xfrm>
                    <a:off x="467263" y="723901"/>
                    <a:ext cx="750147" cy="380937"/>
                  </a:xfrm>
                  <a:prstGeom prst="rect">
                    <a:avLst/>
                  </a:prstGeom>
                  <a:grp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t"/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1800" dirty="0">
                        <a:solidFill>
                          <a:schemeClr val="tx1"/>
                        </a:solidFill>
                        <a:effectLst/>
                        <a:ea typeface="SimSun"/>
                        <a:cs typeface="Times New Roman"/>
                      </a:rPr>
                      <a:t>Heat</a:t>
                    </a:r>
                    <a:endParaRPr lang="en-US" sz="1800" dirty="0">
                      <a:solidFill>
                        <a:schemeClr val="tx1"/>
                      </a:solidFill>
                      <a:effectLst/>
                      <a:latin typeface="Times New Roman"/>
                      <a:ea typeface="SimSun"/>
                    </a:endParaRPr>
                  </a:p>
                </p:txBody>
              </p:sp>
              <p:grpSp>
                <p:nvGrpSpPr>
                  <p:cNvPr id="73" name="Group 72"/>
                  <p:cNvGrpSpPr/>
                  <p:nvPr/>
                </p:nvGrpSpPr>
                <p:grpSpPr>
                  <a:xfrm rot="17783780">
                    <a:off x="1539412" y="513570"/>
                    <a:ext cx="301291" cy="142206"/>
                    <a:chOff x="1539412" y="513570"/>
                    <a:chExt cx="958575" cy="452438"/>
                  </a:xfrm>
                  <a:grpFill/>
                </p:grpSpPr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auto">
                    <a:xfrm rot="14442469" flipH="1" flipV="1">
                      <a:off x="1637837" y="415145"/>
                      <a:ext cx="452438" cy="649287"/>
                    </a:xfrm>
                    <a:custGeom>
                      <a:avLst/>
                      <a:gdLst>
                        <a:gd name="T0" fmla="*/ 74612 w 293687"/>
                        <a:gd name="T1" fmla="*/ 466725 h 466725"/>
                        <a:gd name="T2" fmla="*/ 26987 w 293687"/>
                        <a:gd name="T3" fmla="*/ 304800 h 466725"/>
                        <a:gd name="T4" fmla="*/ 236537 w 293687"/>
                        <a:gd name="T5" fmla="*/ 276225 h 466725"/>
                        <a:gd name="T6" fmla="*/ 131762 w 293687"/>
                        <a:gd name="T7" fmla="*/ 114300 h 466725"/>
                        <a:gd name="T8" fmla="*/ 255587 w 293687"/>
                        <a:gd name="T9" fmla="*/ 95250 h 466725"/>
                        <a:gd name="T10" fmla="*/ 293687 w 293687"/>
                        <a:gd name="T11" fmla="*/ 0 h 46672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93687" h="466725">
                          <a:moveTo>
                            <a:pt x="74612" y="466725"/>
                          </a:moveTo>
                          <a:cubicBezTo>
                            <a:pt x="37306" y="401637"/>
                            <a:pt x="0" y="336550"/>
                            <a:pt x="26987" y="304800"/>
                          </a:cubicBezTo>
                          <a:cubicBezTo>
                            <a:pt x="53974" y="273050"/>
                            <a:pt x="219075" y="307975"/>
                            <a:pt x="236537" y="276225"/>
                          </a:cubicBezTo>
                          <a:cubicBezTo>
                            <a:pt x="253999" y="244475"/>
                            <a:pt x="128587" y="144463"/>
                            <a:pt x="131762" y="114300"/>
                          </a:cubicBezTo>
                          <a:cubicBezTo>
                            <a:pt x="134937" y="84137"/>
                            <a:pt x="228600" y="114300"/>
                            <a:pt x="255587" y="95250"/>
                          </a:cubicBezTo>
                          <a:cubicBezTo>
                            <a:pt x="282574" y="76200"/>
                            <a:pt x="288130" y="38100"/>
                            <a:pt x="293687" y="0"/>
                          </a:cubicBezTo>
                        </a:path>
                      </a:pathLst>
                    </a:custGeom>
                    <a:grpFill/>
                    <a:ln w="9525" cap="flat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/>
                    </a:ln>
                    <a:extLst/>
                  </p:spPr>
                  <p:txBody>
                    <a:bodyPr wrap="square"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p:txBody>
                </p:sp>
                <p:sp>
                  <p:nvSpPr>
                    <p:cNvPr id="87" name="AutoShape 32"/>
                    <p:cNvSpPr>
                      <a:spLocks noChangeArrowheads="1"/>
                    </p:cNvSpPr>
                    <p:nvPr/>
                  </p:nvSpPr>
                  <p:spPr bwMode="auto">
                    <a:xfrm rot="16626899" flipH="1" flipV="1">
                      <a:off x="2257459" y="639318"/>
                      <a:ext cx="181508" cy="299549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wrap="square"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p:txBody>
                </p:sp>
              </p:grpSp>
              <p:grpSp>
                <p:nvGrpSpPr>
                  <p:cNvPr id="74" name="Group 73"/>
                  <p:cNvGrpSpPr/>
                  <p:nvPr/>
                </p:nvGrpSpPr>
                <p:grpSpPr>
                  <a:xfrm rot="8118210">
                    <a:off x="1114589" y="1249606"/>
                    <a:ext cx="316969" cy="142207"/>
                    <a:chOff x="898471" y="1191908"/>
                    <a:chExt cx="1008457" cy="452443"/>
                  </a:xfrm>
                  <a:grpFill/>
                </p:grpSpPr>
                <p:sp>
                  <p:nvSpPr>
                    <p:cNvPr id="84" name="Freeform 83"/>
                    <p:cNvSpPr>
                      <a:spLocks/>
                    </p:cNvSpPr>
                    <p:nvPr/>
                  </p:nvSpPr>
                  <p:spPr bwMode="auto">
                    <a:xfrm rot="14442469" flipH="1" flipV="1">
                      <a:off x="996893" y="1093486"/>
                      <a:ext cx="452443" cy="649288"/>
                    </a:xfrm>
                    <a:custGeom>
                      <a:avLst/>
                      <a:gdLst>
                        <a:gd name="T0" fmla="*/ 74612 w 293687"/>
                        <a:gd name="T1" fmla="*/ 466725 h 466725"/>
                        <a:gd name="T2" fmla="*/ 26987 w 293687"/>
                        <a:gd name="T3" fmla="*/ 304800 h 466725"/>
                        <a:gd name="T4" fmla="*/ 236537 w 293687"/>
                        <a:gd name="T5" fmla="*/ 276225 h 466725"/>
                        <a:gd name="T6" fmla="*/ 131762 w 293687"/>
                        <a:gd name="T7" fmla="*/ 114300 h 466725"/>
                        <a:gd name="T8" fmla="*/ 255587 w 293687"/>
                        <a:gd name="T9" fmla="*/ 95250 h 466725"/>
                        <a:gd name="T10" fmla="*/ 293687 w 293687"/>
                        <a:gd name="T11" fmla="*/ 0 h 46672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93687" h="466725">
                          <a:moveTo>
                            <a:pt x="74612" y="466725"/>
                          </a:moveTo>
                          <a:cubicBezTo>
                            <a:pt x="37306" y="401637"/>
                            <a:pt x="0" y="336550"/>
                            <a:pt x="26987" y="304800"/>
                          </a:cubicBezTo>
                          <a:cubicBezTo>
                            <a:pt x="53974" y="273050"/>
                            <a:pt x="219075" y="307975"/>
                            <a:pt x="236537" y="276225"/>
                          </a:cubicBezTo>
                          <a:cubicBezTo>
                            <a:pt x="253999" y="244475"/>
                            <a:pt x="128587" y="144463"/>
                            <a:pt x="131762" y="114300"/>
                          </a:cubicBezTo>
                          <a:cubicBezTo>
                            <a:pt x="134937" y="84137"/>
                            <a:pt x="228600" y="114300"/>
                            <a:pt x="255587" y="95250"/>
                          </a:cubicBezTo>
                          <a:cubicBezTo>
                            <a:pt x="282574" y="76200"/>
                            <a:pt x="288130" y="38100"/>
                            <a:pt x="293687" y="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/>
                    </a:ln>
                    <a:extLst/>
                  </p:spPr>
                  <p:txBody>
                    <a:bodyPr wrap="square"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p:txBody>
                </p:sp>
                <p:sp>
                  <p:nvSpPr>
                    <p:cNvPr id="85" name="AutoShape 32"/>
                    <p:cNvSpPr>
                      <a:spLocks noChangeArrowheads="1"/>
                    </p:cNvSpPr>
                    <p:nvPr/>
                  </p:nvSpPr>
                  <p:spPr bwMode="auto">
                    <a:xfrm rot="16626899" flipH="1" flipV="1">
                      <a:off x="1666398" y="1367372"/>
                      <a:ext cx="181510" cy="299550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wrap="square"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p:txBody>
                </p:sp>
              </p:grpSp>
              <p:grpSp>
                <p:nvGrpSpPr>
                  <p:cNvPr id="75" name="Group 74"/>
                  <p:cNvGrpSpPr/>
                  <p:nvPr/>
                </p:nvGrpSpPr>
                <p:grpSpPr>
                  <a:xfrm rot="1988892">
                    <a:off x="1796883" y="1184443"/>
                    <a:ext cx="301291" cy="142206"/>
                    <a:chOff x="1796883" y="1184443"/>
                    <a:chExt cx="958575" cy="452438"/>
                  </a:xfrm>
                  <a:grpFill/>
                </p:grpSpPr>
                <p:sp>
                  <p:nvSpPr>
                    <p:cNvPr id="82" name="Freeform 81"/>
                    <p:cNvSpPr>
                      <a:spLocks/>
                    </p:cNvSpPr>
                    <p:nvPr/>
                  </p:nvSpPr>
                  <p:spPr bwMode="auto">
                    <a:xfrm rot="14442469" flipH="1" flipV="1">
                      <a:off x="1895308" y="1086018"/>
                      <a:ext cx="452438" cy="649287"/>
                    </a:xfrm>
                    <a:custGeom>
                      <a:avLst/>
                      <a:gdLst>
                        <a:gd name="T0" fmla="*/ 74612 w 293687"/>
                        <a:gd name="T1" fmla="*/ 466725 h 466725"/>
                        <a:gd name="T2" fmla="*/ 26987 w 293687"/>
                        <a:gd name="T3" fmla="*/ 304800 h 466725"/>
                        <a:gd name="T4" fmla="*/ 236537 w 293687"/>
                        <a:gd name="T5" fmla="*/ 276225 h 466725"/>
                        <a:gd name="T6" fmla="*/ 131762 w 293687"/>
                        <a:gd name="T7" fmla="*/ 114300 h 466725"/>
                        <a:gd name="T8" fmla="*/ 255587 w 293687"/>
                        <a:gd name="T9" fmla="*/ 95250 h 466725"/>
                        <a:gd name="T10" fmla="*/ 293687 w 293687"/>
                        <a:gd name="T11" fmla="*/ 0 h 46672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93687" h="466725">
                          <a:moveTo>
                            <a:pt x="74612" y="466725"/>
                          </a:moveTo>
                          <a:cubicBezTo>
                            <a:pt x="37306" y="401637"/>
                            <a:pt x="0" y="336550"/>
                            <a:pt x="26987" y="304800"/>
                          </a:cubicBezTo>
                          <a:cubicBezTo>
                            <a:pt x="53974" y="273050"/>
                            <a:pt x="219075" y="307975"/>
                            <a:pt x="236537" y="276225"/>
                          </a:cubicBezTo>
                          <a:cubicBezTo>
                            <a:pt x="253999" y="244475"/>
                            <a:pt x="128587" y="144463"/>
                            <a:pt x="131762" y="114300"/>
                          </a:cubicBezTo>
                          <a:cubicBezTo>
                            <a:pt x="134937" y="84137"/>
                            <a:pt x="228600" y="114300"/>
                            <a:pt x="255587" y="95250"/>
                          </a:cubicBezTo>
                          <a:cubicBezTo>
                            <a:pt x="282574" y="76200"/>
                            <a:pt x="288130" y="38100"/>
                            <a:pt x="293687" y="0"/>
                          </a:cubicBezTo>
                        </a:path>
                      </a:pathLst>
                    </a:custGeom>
                    <a:grpFill/>
                    <a:ln w="9525" cap="flat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/>
                    </a:ln>
                    <a:extLst/>
                  </p:spPr>
                  <p:txBody>
                    <a:bodyPr wrap="square"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p:txBody>
                </p:sp>
                <p:sp>
                  <p:nvSpPr>
                    <p:cNvPr id="83" name="AutoShape 32"/>
                    <p:cNvSpPr>
                      <a:spLocks noChangeArrowheads="1"/>
                    </p:cNvSpPr>
                    <p:nvPr/>
                  </p:nvSpPr>
                  <p:spPr bwMode="auto">
                    <a:xfrm rot="16626899" flipH="1" flipV="1">
                      <a:off x="2514930" y="1310191"/>
                      <a:ext cx="181508" cy="299549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wrap="square"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p:txBody>
                </p:sp>
              </p:grpSp>
              <p:sp>
                <p:nvSpPr>
                  <p:cNvPr id="76" name="TextBox 140"/>
                  <p:cNvSpPr txBox="1"/>
                  <p:nvPr/>
                </p:nvSpPr>
                <p:spPr>
                  <a:xfrm>
                    <a:off x="2013373" y="987279"/>
                    <a:ext cx="834604" cy="483039"/>
                  </a:xfrm>
                  <a:prstGeom prst="rect">
                    <a:avLst/>
                  </a:prstGeom>
                  <a:grp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t"/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1800" dirty="0">
                        <a:solidFill>
                          <a:schemeClr val="tx1"/>
                        </a:solidFill>
                        <a:effectLst/>
                        <a:ea typeface="SimSun"/>
                        <a:cs typeface="Times New Roman"/>
                      </a:rPr>
                      <a:t>Ionize</a:t>
                    </a:r>
                    <a:endParaRPr lang="en-US" sz="1800" dirty="0">
                      <a:solidFill>
                        <a:schemeClr val="tx1"/>
                      </a:solidFill>
                      <a:effectLst/>
                      <a:latin typeface="Times New Roman"/>
                      <a:ea typeface="SimSun"/>
                    </a:endParaRPr>
                  </a:p>
                </p:txBody>
              </p:sp>
              <p:sp>
                <p:nvSpPr>
                  <p:cNvPr id="77" name="TextBox 141"/>
                  <p:cNvSpPr txBox="1"/>
                  <p:nvPr/>
                </p:nvSpPr>
                <p:spPr>
                  <a:xfrm>
                    <a:off x="723901" y="323849"/>
                    <a:ext cx="514350" cy="360506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t"/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1800" dirty="0">
                        <a:solidFill>
                          <a:schemeClr val="tx1"/>
                        </a:solidFill>
                        <a:effectLst/>
                        <a:ea typeface="SimSun"/>
                        <a:cs typeface="Times New Roman"/>
                      </a:rPr>
                      <a:t>EUV</a:t>
                    </a:r>
                    <a:endParaRPr lang="en-US" sz="1800" dirty="0">
                      <a:solidFill>
                        <a:schemeClr val="tx1"/>
                      </a:solidFill>
                      <a:effectLst/>
                      <a:latin typeface="Times New Roman"/>
                      <a:ea typeface="SimSun"/>
                    </a:endParaRPr>
                  </a:p>
                </p:txBody>
              </p:sp>
              <p:grpSp>
                <p:nvGrpSpPr>
                  <p:cNvPr id="78" name="Group 77"/>
                  <p:cNvGrpSpPr/>
                  <p:nvPr/>
                </p:nvGrpSpPr>
                <p:grpSpPr>
                  <a:xfrm>
                    <a:off x="1189108" y="733017"/>
                    <a:ext cx="834429" cy="657386"/>
                    <a:chOff x="1189108" y="733017"/>
                    <a:chExt cx="834429" cy="657386"/>
                  </a:xfrm>
                  <a:grpFill/>
                </p:grpSpPr>
                <p:sp>
                  <p:nvSpPr>
                    <p:cNvPr id="80" name="Oval 79"/>
                    <p:cNvSpPr/>
                    <p:nvPr/>
                  </p:nvSpPr>
                  <p:spPr>
                    <a:xfrm>
                      <a:off x="1301996" y="733017"/>
                      <a:ext cx="613305" cy="58102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p:txBody>
                </p:sp>
                <p:sp>
                  <p:nvSpPr>
                    <p:cNvPr id="81" name="TextBox 145"/>
                    <p:cNvSpPr txBox="1"/>
                    <p:nvPr/>
                  </p:nvSpPr>
                  <p:spPr>
                    <a:xfrm>
                      <a:off x="1189108" y="837955"/>
                      <a:ext cx="834429" cy="552448"/>
                    </a:xfrm>
                    <a:prstGeom prst="rect">
                      <a:avLst/>
                    </a:prstGeom>
                    <a:grpFill/>
                    <a:ln w="9525" cmpd="sng"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dk1"/>
                    </a:fontRef>
                  </p:style>
                  <p:txBody>
                    <a:bodyPr wrap="square" rtlCol="0" anchor="t"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ea typeface="SimSun"/>
                          <a:cs typeface="Times New Roman"/>
                        </a:rPr>
                        <a:t>POEA</a:t>
                      </a:r>
                      <a:endParaRPr lang="en-US" sz="1400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ea typeface="SimSun"/>
                          <a:cs typeface="Times New Roman"/>
                        </a:rPr>
                        <a:t>Globule</a:t>
                      </a:r>
                      <a:endParaRPr lang="en-US" sz="1400" dirty="0">
                        <a:effectLst/>
                        <a:latin typeface="Times New Roman"/>
                        <a:ea typeface="SimSun"/>
                      </a:endParaRPr>
                    </a:p>
                  </p:txBody>
                </p:sp>
              </p:grpSp>
              <p:cxnSp>
                <p:nvCxnSpPr>
                  <p:cNvPr id="79" name="Straight Connector 78"/>
                  <p:cNvCxnSpPr/>
                  <p:nvPr/>
                </p:nvCxnSpPr>
                <p:spPr>
                  <a:xfrm flipH="1">
                    <a:off x="1975611" y="1162051"/>
                    <a:ext cx="148465" cy="11088"/>
                  </a:xfrm>
                  <a:prstGeom prst="line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5" name="Group 54"/>
                <p:cNvGrpSpPr/>
                <p:nvPr/>
              </p:nvGrpSpPr>
              <p:grpSpPr>
                <a:xfrm rot="12570213">
                  <a:off x="1043386" y="695049"/>
                  <a:ext cx="340998" cy="142206"/>
                  <a:chOff x="803276" y="624434"/>
                  <a:chExt cx="1084905" cy="452438"/>
                </a:xfrm>
                <a:grpFill/>
              </p:grpSpPr>
              <p:sp>
                <p:nvSpPr>
                  <p:cNvPr id="57" name="Freeform 56"/>
                  <p:cNvSpPr>
                    <a:spLocks/>
                  </p:cNvSpPr>
                  <p:nvPr/>
                </p:nvSpPr>
                <p:spPr bwMode="auto">
                  <a:xfrm rot="14442469" flipH="1" flipV="1">
                    <a:off x="901698" y="526012"/>
                    <a:ext cx="452438" cy="649282"/>
                  </a:xfrm>
                  <a:custGeom>
                    <a:avLst/>
                    <a:gdLst>
                      <a:gd name="T0" fmla="*/ 74612 w 293687"/>
                      <a:gd name="T1" fmla="*/ 466725 h 466725"/>
                      <a:gd name="T2" fmla="*/ 26987 w 293687"/>
                      <a:gd name="T3" fmla="*/ 304800 h 466725"/>
                      <a:gd name="T4" fmla="*/ 236537 w 293687"/>
                      <a:gd name="T5" fmla="*/ 276225 h 466725"/>
                      <a:gd name="T6" fmla="*/ 131762 w 293687"/>
                      <a:gd name="T7" fmla="*/ 114300 h 466725"/>
                      <a:gd name="T8" fmla="*/ 255587 w 293687"/>
                      <a:gd name="T9" fmla="*/ 95250 h 466725"/>
                      <a:gd name="T10" fmla="*/ 293687 w 293687"/>
                      <a:gd name="T11" fmla="*/ 0 h 4667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3687" h="466725">
                        <a:moveTo>
                          <a:pt x="74612" y="466725"/>
                        </a:moveTo>
                        <a:cubicBezTo>
                          <a:pt x="37306" y="401637"/>
                          <a:pt x="0" y="336550"/>
                          <a:pt x="26987" y="304800"/>
                        </a:cubicBezTo>
                        <a:cubicBezTo>
                          <a:pt x="53974" y="273050"/>
                          <a:pt x="219075" y="307975"/>
                          <a:pt x="236537" y="276225"/>
                        </a:cubicBezTo>
                        <a:cubicBezTo>
                          <a:pt x="253999" y="244475"/>
                          <a:pt x="128587" y="144463"/>
                          <a:pt x="131762" y="114300"/>
                        </a:cubicBezTo>
                        <a:cubicBezTo>
                          <a:pt x="134937" y="84137"/>
                          <a:pt x="228600" y="114300"/>
                          <a:pt x="255587" y="95250"/>
                        </a:cubicBezTo>
                        <a:cubicBezTo>
                          <a:pt x="282574" y="76200"/>
                          <a:pt x="288130" y="38100"/>
                          <a:pt x="293687" y="0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/>
                  </a:ln>
                  <a:extLst/>
                </p:spPr>
                <p:txBody>
                  <a:bodyPr wrap="square"/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>
                        <a:effectLst/>
                        <a:latin typeface="Times New Roman"/>
                        <a:ea typeface="Times New Roman"/>
                      </a:rPr>
                      <a:t> </a:t>
                    </a:r>
                    <a:endParaRPr lang="en-US" sz="1000">
                      <a:effectLst/>
                      <a:latin typeface="Times New Roman"/>
                      <a:ea typeface="SimSun"/>
                    </a:endParaRPr>
                  </a:p>
                </p:txBody>
              </p:sp>
              <p:sp>
                <p:nvSpPr>
                  <p:cNvPr id="58" name="AutoShape 32"/>
                  <p:cNvSpPr>
                    <a:spLocks noChangeArrowheads="1"/>
                  </p:cNvSpPr>
                  <p:nvPr/>
                </p:nvSpPr>
                <p:spPr bwMode="auto">
                  <a:xfrm rot="16626899" flipH="1" flipV="1">
                    <a:off x="1647652" y="759514"/>
                    <a:ext cx="181508" cy="29955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>
                        <a:lumMod val="50000"/>
                        <a:lumOff val="5000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wrap="square"/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 dirty="0">
                        <a:effectLst/>
                        <a:latin typeface="Times New Roman"/>
                        <a:ea typeface="Times New Roman"/>
                      </a:rPr>
                      <a:t> </a:t>
                    </a:r>
                    <a:endParaRPr lang="en-US" sz="1000" dirty="0">
                      <a:effectLst/>
                      <a:latin typeface="Times New Roman"/>
                      <a:ea typeface="SimSun"/>
                    </a:endParaRPr>
                  </a:p>
                </p:txBody>
              </p:sp>
            </p:grpSp>
          </p:grpSp>
          <p:grpSp>
            <p:nvGrpSpPr>
              <p:cNvPr id="50" name="Group 49"/>
              <p:cNvGrpSpPr/>
              <p:nvPr/>
            </p:nvGrpSpPr>
            <p:grpSpPr>
              <a:xfrm rot="300000">
                <a:off x="777922" y="709684"/>
                <a:ext cx="154940" cy="210186"/>
                <a:chOff x="0" y="0"/>
                <a:chExt cx="159491" cy="213362"/>
              </a:xfrm>
            </p:grpSpPr>
            <p:sp>
              <p:nvSpPr>
                <p:cNvPr id="51" name="Freeform 50"/>
                <p:cNvSpPr>
                  <a:spLocks/>
                </p:cNvSpPr>
                <p:nvPr/>
              </p:nvSpPr>
              <p:spPr bwMode="auto">
                <a:xfrm rot="18603660" flipH="1" flipV="1">
                  <a:off x="30270" y="-30270"/>
                  <a:ext cx="98951" cy="159491"/>
                </a:xfrm>
                <a:custGeom>
                  <a:avLst/>
                  <a:gdLst>
                    <a:gd name="T0" fmla="*/ 74612 w 293687"/>
                    <a:gd name="T1" fmla="*/ 466725 h 466725"/>
                    <a:gd name="T2" fmla="*/ 26987 w 293687"/>
                    <a:gd name="T3" fmla="*/ 304800 h 466725"/>
                    <a:gd name="T4" fmla="*/ 236537 w 293687"/>
                    <a:gd name="T5" fmla="*/ 276225 h 466725"/>
                    <a:gd name="T6" fmla="*/ 131762 w 293687"/>
                    <a:gd name="T7" fmla="*/ 114300 h 466725"/>
                    <a:gd name="T8" fmla="*/ 255587 w 293687"/>
                    <a:gd name="T9" fmla="*/ 95250 h 466725"/>
                    <a:gd name="T10" fmla="*/ 293687 w 293687"/>
                    <a:gd name="T11" fmla="*/ 0 h 4667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3687" h="466725">
                      <a:moveTo>
                        <a:pt x="74612" y="466725"/>
                      </a:moveTo>
                      <a:cubicBezTo>
                        <a:pt x="37306" y="401637"/>
                        <a:pt x="0" y="336550"/>
                        <a:pt x="26987" y="304800"/>
                      </a:cubicBezTo>
                      <a:cubicBezTo>
                        <a:pt x="53974" y="273050"/>
                        <a:pt x="219075" y="307975"/>
                        <a:pt x="236537" y="276225"/>
                      </a:cubicBezTo>
                      <a:cubicBezTo>
                        <a:pt x="253999" y="244475"/>
                        <a:pt x="128587" y="144463"/>
                        <a:pt x="131762" y="114300"/>
                      </a:cubicBezTo>
                      <a:cubicBezTo>
                        <a:pt x="134937" y="84137"/>
                        <a:pt x="228600" y="114300"/>
                        <a:pt x="255587" y="95250"/>
                      </a:cubicBezTo>
                      <a:cubicBezTo>
                        <a:pt x="282574" y="76200"/>
                        <a:pt x="288130" y="38100"/>
                        <a:pt x="293687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/>
                </a:ln>
                <a:extLst/>
              </p:spPr>
              <p:txBody>
                <a:bodyPr wrap="square"/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000"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52" name="AutoShape 32"/>
                <p:cNvSpPr>
                  <a:spLocks noChangeArrowheads="1"/>
                </p:cNvSpPr>
                <p:nvPr/>
              </p:nvSpPr>
              <p:spPr bwMode="auto">
                <a:xfrm rot="20788090" flipH="1" flipV="1">
                  <a:off x="98509" y="147152"/>
                  <a:ext cx="43498" cy="6621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wrap="square"/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dirty="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000" dirty="0">
                    <a:effectLst/>
                    <a:latin typeface="Times New Roman"/>
                    <a:ea typeface="SimSun"/>
                  </a:endParaRPr>
                </a:p>
              </p:txBody>
            </p:sp>
          </p:grpSp>
        </p:grpSp>
        <p:sp>
          <p:nvSpPr>
            <p:cNvPr id="88" name="TextBox 141"/>
            <p:cNvSpPr txBox="1"/>
            <p:nvPr/>
          </p:nvSpPr>
          <p:spPr>
            <a:xfrm>
              <a:off x="4864685" y="3911646"/>
              <a:ext cx="746227" cy="5176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chemeClr val="tx1"/>
                  </a:solidFill>
                  <a:effectLst/>
                  <a:ea typeface="SimSun"/>
                  <a:cs typeface="Times New Roman"/>
                </a:rPr>
                <a:t>EUV</a:t>
              </a:r>
              <a:endParaRPr lang="en-US" sz="1800" dirty="0">
                <a:solidFill>
                  <a:schemeClr val="tx1"/>
                </a:solidFill>
                <a:effectLst/>
                <a:latin typeface="Times New Roman"/>
                <a:ea typeface="SimSun"/>
              </a:endParaRPr>
            </a:p>
          </p:txBody>
        </p:sp>
        <p:sp>
          <p:nvSpPr>
            <p:cNvPr id="89" name="TextBox 141"/>
            <p:cNvSpPr txBox="1"/>
            <p:nvPr/>
          </p:nvSpPr>
          <p:spPr>
            <a:xfrm>
              <a:off x="2995235" y="4164233"/>
              <a:ext cx="746227" cy="5176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chemeClr val="tx1"/>
                  </a:solidFill>
                  <a:effectLst/>
                  <a:ea typeface="SimSun"/>
                  <a:cs typeface="Times New Roman"/>
                </a:rPr>
                <a:t>EUV</a:t>
              </a:r>
              <a:endParaRPr lang="en-US" sz="1800" dirty="0">
                <a:solidFill>
                  <a:schemeClr val="tx1"/>
                </a:solidFill>
                <a:effectLst/>
                <a:latin typeface="Times New Roman"/>
                <a:ea typeface="SimSun"/>
              </a:endParaRPr>
            </a:p>
          </p:txBody>
        </p:sp>
        <p:sp>
          <p:nvSpPr>
            <p:cNvPr id="90" name="TextBox 141"/>
            <p:cNvSpPr txBox="1"/>
            <p:nvPr/>
          </p:nvSpPr>
          <p:spPr>
            <a:xfrm>
              <a:off x="4394678" y="2530350"/>
              <a:ext cx="746227" cy="5176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chemeClr val="tx1"/>
                  </a:solidFill>
                  <a:effectLst/>
                  <a:ea typeface="SimSun"/>
                  <a:cs typeface="Times New Roman"/>
                </a:rPr>
                <a:t>EUV</a:t>
              </a:r>
              <a:endParaRPr lang="en-US" sz="1800" dirty="0">
                <a:solidFill>
                  <a:schemeClr val="tx1"/>
                </a:solidFill>
                <a:effectLst/>
                <a:latin typeface="Times New Roman"/>
                <a:ea typeface="SimSun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76200" y="4945010"/>
            <a:ext cx="9067800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POEA is genotoxic – not glyphosate</a:t>
            </a: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Monsanto 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statement of </a:t>
            </a:r>
            <a:r>
              <a:rPr 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NPs 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Roundup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is correct,</a:t>
            </a:r>
          </a:p>
          <a:p>
            <a:pPr algn="ctr">
              <a:buNone/>
            </a:pP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but</a:t>
            </a:r>
            <a:r>
              <a:rPr 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toxicity comes in 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mixing</a:t>
            </a:r>
            <a:r>
              <a:rPr 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BDB51-2506-4748-B075-79555D79C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11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4570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48942-469A-4B97-8542-05BDE565F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338" y="910696"/>
            <a:ext cx="7772400" cy="1143000"/>
          </a:xfrm>
        </p:spPr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CBCA32-75A4-4067-B102-0B3792FA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5532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Inter. Conf. NANO TECHNOLOGY and NANO ENGINEERING, Paris, July 16-18,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D53884-109E-4CC1-AC12-D6DE986B8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12</a:t>
            </a:fld>
            <a:endParaRPr lang="en-US" altLang="zh-TW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D5B969-882E-4DE3-A4B9-9BA7967EC88C}"/>
              </a:ext>
            </a:extLst>
          </p:cNvPr>
          <p:cNvSpPr/>
          <p:nvPr/>
        </p:nvSpPr>
        <p:spPr>
          <a:xfrm>
            <a:off x="301580" y="2212335"/>
            <a:ext cx="830580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de-DE" sz="2400" b="0" dirty="0">
                <a:latin typeface="+mn-lt"/>
                <a:ea typeface="Noto Sans CJK SC Regular"/>
                <a:cs typeface="FreeSans"/>
              </a:rPr>
              <a:t>Similar to </a:t>
            </a:r>
            <a:r>
              <a:rPr lang="de-DE" sz="2400" b="0" dirty="0">
                <a:solidFill>
                  <a:schemeClr val="tx2"/>
                </a:solidFill>
                <a:latin typeface="+mn-lt"/>
                <a:ea typeface="Noto Sans CJK SC Regular"/>
                <a:cs typeface="FreeSans"/>
              </a:rPr>
              <a:t>Cancer </a:t>
            </a:r>
            <a:r>
              <a:rPr lang="de-DE" sz="2400" b="0" dirty="0">
                <a:latin typeface="+mn-lt"/>
                <a:ea typeface="Noto Sans CJK SC Regular"/>
                <a:cs typeface="FreeSans"/>
              </a:rPr>
              <a:t>by</a:t>
            </a:r>
            <a:r>
              <a:rPr lang="de-DE" sz="2400" b="0" dirty="0">
                <a:solidFill>
                  <a:schemeClr val="tx2"/>
                </a:solidFill>
                <a:latin typeface="+mn-lt"/>
                <a:ea typeface="Noto Sans CJK SC Regular"/>
                <a:cs typeface="FreeSans"/>
              </a:rPr>
              <a:t> NPs </a:t>
            </a:r>
            <a:r>
              <a:rPr lang="de-DE" sz="2400" b="0" dirty="0">
                <a:latin typeface="+mn-lt"/>
                <a:ea typeface="Noto Sans CJK SC Regular"/>
                <a:cs typeface="FreeSans"/>
              </a:rPr>
              <a:t>in</a:t>
            </a:r>
            <a:r>
              <a:rPr lang="de-DE" sz="2400" b="0" dirty="0">
                <a:solidFill>
                  <a:schemeClr val="tx2"/>
                </a:solidFill>
                <a:latin typeface="+mn-lt"/>
                <a:ea typeface="Noto Sans CJK SC Regular"/>
                <a:cs typeface="FreeSans"/>
              </a:rPr>
              <a:t> GM food, adjuvants </a:t>
            </a:r>
            <a:r>
              <a:rPr lang="de-DE" sz="2400" b="0" dirty="0">
                <a:latin typeface="+mn-lt"/>
                <a:ea typeface="Noto Sans CJK SC Regular"/>
                <a:cs typeface="FreeSans"/>
              </a:rPr>
              <a:t>are added to </a:t>
            </a:r>
            <a:r>
              <a:rPr lang="de-DE" sz="2400" b="0" dirty="0">
                <a:solidFill>
                  <a:schemeClr val="tx2"/>
                </a:solidFill>
                <a:latin typeface="+mn-lt"/>
                <a:ea typeface="Noto Sans CJK SC Regular"/>
                <a:cs typeface="FreeSans"/>
              </a:rPr>
              <a:t>vaccines</a:t>
            </a:r>
            <a:r>
              <a:rPr lang="de-DE" sz="2400" b="0" dirty="0">
                <a:latin typeface="+mn-lt"/>
                <a:ea typeface="Noto Sans CJK SC Regular"/>
                <a:cs typeface="FreeSans"/>
              </a:rPr>
              <a:t> to </a:t>
            </a:r>
            <a:r>
              <a:rPr lang="de-DE" sz="2400" b="0" dirty="0">
                <a:solidFill>
                  <a:schemeClr val="tx2"/>
                </a:solidFill>
                <a:latin typeface="+mn-lt"/>
                <a:ea typeface="Noto Sans CJK SC Regular"/>
                <a:cs typeface="FreeSans"/>
              </a:rPr>
              <a:t>stimulate</a:t>
            </a:r>
            <a:r>
              <a:rPr lang="de-DE" sz="2400" b="0" dirty="0">
                <a:latin typeface="+mn-lt"/>
                <a:ea typeface="Noto Sans CJK SC Regular"/>
                <a:cs typeface="FreeSans"/>
              </a:rPr>
              <a:t> the </a:t>
            </a:r>
            <a:r>
              <a:rPr lang="de-DE" sz="2400" b="0" dirty="0">
                <a:solidFill>
                  <a:schemeClr val="tx2"/>
                </a:solidFill>
                <a:latin typeface="+mn-lt"/>
                <a:ea typeface="Noto Sans CJK SC Regular"/>
                <a:cs typeface="FreeSans"/>
              </a:rPr>
              <a:t>immune</a:t>
            </a:r>
            <a:r>
              <a:rPr lang="de-DE" sz="2400" b="0" dirty="0">
                <a:latin typeface="+mn-lt"/>
                <a:ea typeface="Noto Sans CJK SC Regular"/>
                <a:cs typeface="FreeSans"/>
              </a:rPr>
              <a:t> </a:t>
            </a:r>
            <a:r>
              <a:rPr lang="de-DE" sz="2400" b="0" dirty="0">
                <a:solidFill>
                  <a:schemeClr val="tx2"/>
                </a:solidFill>
                <a:latin typeface="+mn-lt"/>
                <a:ea typeface="Noto Sans CJK SC Regular"/>
                <a:cs typeface="FreeSans"/>
              </a:rPr>
              <a:t>systerm</a:t>
            </a:r>
            <a:r>
              <a:rPr lang="en-US" sz="2400" b="0" dirty="0">
                <a:latin typeface="+mn-lt"/>
                <a:ea typeface="Noto Sans CJK SC Regular"/>
                <a:cs typeface="FreeSans"/>
              </a:rPr>
              <a:t> in amplifying response to </a:t>
            </a:r>
            <a:r>
              <a:rPr lang="en-US" sz="2400" b="0" dirty="0">
                <a:solidFill>
                  <a:schemeClr val="tx2"/>
                </a:solidFill>
                <a:latin typeface="+mn-lt"/>
                <a:ea typeface="Noto Sans CJK SC Regular"/>
                <a:cs typeface="FreeSans"/>
              </a:rPr>
              <a:t>antigens</a:t>
            </a:r>
            <a:r>
              <a:rPr lang="en-US" sz="2400" b="0" dirty="0">
                <a:latin typeface="+mn-lt"/>
                <a:ea typeface="Noto Sans CJK SC Regular"/>
                <a:cs typeface="FreeSans"/>
              </a:rPr>
              <a:t> that are </a:t>
            </a:r>
            <a:r>
              <a:rPr lang="en-US" sz="2400" b="0" dirty="0">
                <a:solidFill>
                  <a:schemeClr val="tx2"/>
                </a:solidFill>
                <a:latin typeface="+mn-lt"/>
                <a:ea typeface="Noto Sans CJK SC Regular"/>
                <a:cs typeface="FreeSans"/>
              </a:rPr>
              <a:t>not immunogenic</a:t>
            </a:r>
          </a:p>
          <a:p>
            <a:pPr algn="ctr">
              <a:buNone/>
            </a:pPr>
            <a:endParaRPr lang="de-DE" sz="800" b="0" dirty="0">
              <a:solidFill>
                <a:schemeClr val="tx2"/>
              </a:solidFill>
              <a:latin typeface="+mn-lt"/>
              <a:ea typeface="Noto Sans CJK SC Regular"/>
              <a:cs typeface="FreeSans"/>
            </a:endParaRPr>
          </a:p>
          <a:p>
            <a:pPr algn="ctr">
              <a:buNone/>
            </a:pPr>
            <a:endParaRPr lang="de-DE" sz="800" b="0" dirty="0">
              <a:solidFill>
                <a:schemeClr val="tx2"/>
              </a:solidFill>
              <a:latin typeface="+mn-lt"/>
              <a:ea typeface="Noto Sans CJK SC Regular"/>
              <a:cs typeface="FreeSans"/>
            </a:endParaRPr>
          </a:p>
          <a:p>
            <a:pPr algn="ctr">
              <a:buNone/>
            </a:pP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purpose</a:t>
            </a:r>
            <a:r>
              <a:rPr lang="en-US" sz="2400" b="0" dirty="0"/>
              <a:t> here is to show </a:t>
            </a:r>
            <a:r>
              <a:rPr lang="en-US" sz="2400" b="0" dirty="0">
                <a:solidFill>
                  <a:schemeClr val="tx2"/>
                </a:solidFill>
              </a:rPr>
              <a:t>adjuvant NPs </a:t>
            </a:r>
            <a:r>
              <a:rPr lang="en-US" sz="2400" b="0" dirty="0"/>
              <a:t>in vaccines produce </a:t>
            </a:r>
            <a:r>
              <a:rPr lang="en-US" sz="2400" b="0" dirty="0">
                <a:solidFill>
                  <a:schemeClr val="tx2"/>
                </a:solidFill>
              </a:rPr>
              <a:t>EM radiation </a:t>
            </a:r>
            <a:r>
              <a:rPr lang="en-US" sz="2400" b="0" dirty="0"/>
              <a:t>that not only </a:t>
            </a:r>
            <a:r>
              <a:rPr lang="en-US" sz="2400" b="0" dirty="0">
                <a:solidFill>
                  <a:schemeClr val="tx2"/>
                </a:solidFill>
              </a:rPr>
              <a:t>excites</a:t>
            </a:r>
            <a:r>
              <a:rPr lang="en-US" sz="2400" b="0" dirty="0"/>
              <a:t> the </a:t>
            </a:r>
            <a:r>
              <a:rPr lang="en-US" sz="2400" b="0" dirty="0">
                <a:solidFill>
                  <a:schemeClr val="tx2"/>
                </a:solidFill>
              </a:rPr>
              <a:t>antigens</a:t>
            </a:r>
            <a:r>
              <a:rPr lang="en-US" sz="2400" b="0" dirty="0"/>
              <a:t> to invoke greater </a:t>
            </a:r>
            <a:r>
              <a:rPr lang="en-US" sz="2400" b="0" dirty="0">
                <a:solidFill>
                  <a:schemeClr val="tx2"/>
                </a:solidFill>
              </a:rPr>
              <a:t>immune system </a:t>
            </a:r>
            <a:r>
              <a:rPr lang="en-US" sz="2400" b="0" dirty="0"/>
              <a:t>response, but also</a:t>
            </a:r>
            <a:r>
              <a:rPr lang="en-US" sz="2400" b="0" dirty="0">
                <a:solidFill>
                  <a:schemeClr val="tx2"/>
                </a:solidFill>
              </a:rPr>
              <a:t> enhances </a:t>
            </a:r>
            <a:r>
              <a:rPr lang="en-US" sz="2400" b="0" dirty="0"/>
              <a:t>the</a:t>
            </a:r>
            <a:r>
              <a:rPr lang="en-US" sz="2400" b="0" dirty="0">
                <a:solidFill>
                  <a:schemeClr val="tx2"/>
                </a:solidFill>
              </a:rPr>
              <a:t> NDs</a:t>
            </a:r>
            <a:r>
              <a:rPr lang="en-US" sz="2400" b="0" dirty="0"/>
              <a:t>.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de-DE" sz="2400" b="0" dirty="0">
                <a:solidFill>
                  <a:schemeClr val="tx2"/>
                </a:solidFill>
                <a:ea typeface="Noto Sans CJK SC Regular"/>
                <a:cs typeface="FreeSans"/>
              </a:rPr>
              <a:t>Adjuvants</a:t>
            </a:r>
            <a:r>
              <a:rPr lang="de-DE" sz="2400" b="0" dirty="0">
                <a:ea typeface="Noto Sans CJK SC Regular"/>
                <a:cs typeface="FreeSans"/>
              </a:rPr>
              <a:t> = </a:t>
            </a:r>
            <a:r>
              <a:rPr lang="de-DE" sz="2400" b="0" dirty="0">
                <a:solidFill>
                  <a:schemeClr val="tx2"/>
                </a:solidFill>
                <a:ea typeface="Noto Sans CJK SC Regular"/>
                <a:cs typeface="FreeSans"/>
              </a:rPr>
              <a:t>NPs</a:t>
            </a:r>
            <a:r>
              <a:rPr lang="de-DE" sz="2400" b="0" dirty="0">
                <a:ea typeface="Noto Sans CJK SC Regular"/>
                <a:cs typeface="FreeSans"/>
              </a:rPr>
              <a:t> of </a:t>
            </a:r>
            <a:r>
              <a:rPr lang="de-DE" sz="2400" b="0" dirty="0">
                <a:solidFill>
                  <a:schemeClr val="tx2"/>
                </a:solidFill>
                <a:ea typeface="Noto Sans CJK SC Regular"/>
                <a:cs typeface="FreeSans"/>
              </a:rPr>
              <a:t>aluminum hydroxide</a:t>
            </a:r>
          </a:p>
          <a:p>
            <a:pPr algn="ctr">
              <a:buNone/>
            </a:pPr>
            <a:r>
              <a:rPr lang="en-US" sz="2400" b="0" dirty="0"/>
              <a:t> </a:t>
            </a:r>
            <a:endParaRPr 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086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DAF26-4299-40E5-8CDA-E91107ED3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280" y="1295400"/>
            <a:ext cx="7772400" cy="1143000"/>
          </a:xfrm>
        </p:spPr>
        <p:txBody>
          <a:bodyPr/>
          <a:lstStyle/>
          <a:p>
            <a:r>
              <a:rPr lang="en-US" dirty="0"/>
              <a:t>ND Analysis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D35D3E-95B9-4A67-A7F1-70EC60381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770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Inter. Conf. NANO TECHNOLOGY and NANO ENGINEERING, Paris, July 16-18, 2018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90B641-3E64-4928-AEF6-0E6AF88C8808}"/>
              </a:ext>
            </a:extLst>
          </p:cNvPr>
          <p:cNvSpPr/>
          <p:nvPr/>
        </p:nvSpPr>
        <p:spPr>
          <a:xfrm>
            <a:off x="301580" y="2889611"/>
            <a:ext cx="8305800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de-DE" sz="2400" b="0" dirty="0">
                <a:latin typeface="+mn-lt"/>
                <a:ea typeface="Noto Sans CJK SC Regular"/>
                <a:cs typeface="FreeSans"/>
              </a:rPr>
              <a:t>Causal Relation</a:t>
            </a:r>
          </a:p>
          <a:p>
            <a:pPr algn="ctr">
              <a:buNone/>
            </a:pPr>
            <a:endParaRPr lang="de-DE" sz="800" b="0" dirty="0">
              <a:latin typeface="+mn-lt"/>
              <a:ea typeface="Noto Sans CJK SC Regular"/>
              <a:cs typeface="FreeSans"/>
            </a:endParaRPr>
          </a:p>
          <a:p>
            <a:pPr algn="ctr">
              <a:buNone/>
            </a:pPr>
            <a:r>
              <a:rPr lang="en-US" sz="2400" b="0" dirty="0"/>
              <a:t>The Planck law of QM</a:t>
            </a:r>
            <a:endParaRPr lang="de-DE" sz="2400" b="0" dirty="0">
              <a:latin typeface="+mn-lt"/>
              <a:ea typeface="Noto Sans CJK SC Regular"/>
              <a:cs typeface="FreeSans"/>
            </a:endParaRPr>
          </a:p>
          <a:p>
            <a:pPr algn="ctr">
              <a:buNone/>
            </a:pPr>
            <a:endParaRPr lang="de-DE" sz="800" b="0" dirty="0">
              <a:latin typeface="+mn-lt"/>
              <a:ea typeface="Noto Sans CJK SC Regular"/>
              <a:cs typeface="FreeSans"/>
            </a:endParaRPr>
          </a:p>
          <a:p>
            <a:pPr algn="ctr">
              <a:buNone/>
            </a:pPr>
            <a:r>
              <a:rPr lang="de-DE" sz="2400" b="0" dirty="0">
                <a:latin typeface="+mn-lt"/>
                <a:ea typeface="Noto Sans CJK SC Regular"/>
                <a:cs typeface="FreeSans"/>
              </a:rPr>
              <a:t>Simple QED</a:t>
            </a:r>
          </a:p>
          <a:p>
            <a:pPr algn="ctr">
              <a:buNone/>
            </a:pPr>
            <a:endParaRPr lang="de-DE" sz="800" b="0" dirty="0">
              <a:latin typeface="+mn-lt"/>
              <a:ea typeface="Noto Sans CJK SC Regular"/>
              <a:cs typeface="FreeSans"/>
            </a:endParaRPr>
          </a:p>
          <a:p>
            <a:pPr algn="ctr">
              <a:buNone/>
            </a:pPr>
            <a:r>
              <a:rPr lang="de-DE" sz="2400" b="0" dirty="0">
                <a:latin typeface="+mn-lt"/>
                <a:ea typeface="Noto Sans CJK SC Regular"/>
                <a:cs typeface="FreeSans"/>
              </a:rPr>
              <a:t>Vaccinations – DNA Damage</a:t>
            </a:r>
          </a:p>
          <a:p>
            <a:pPr algn="ctr">
              <a:buNone/>
            </a:pPr>
            <a:endParaRPr lang="de-DE" sz="2400" b="0" dirty="0">
              <a:latin typeface="+mn-lt"/>
              <a:ea typeface="Noto Sans CJK SC Regular"/>
              <a:cs typeface="FreeSans"/>
            </a:endParaRPr>
          </a:p>
          <a:p>
            <a:pPr algn="ctr">
              <a:buNone/>
            </a:pPr>
            <a:r>
              <a:rPr lang="de-DE" sz="2400" b="0" dirty="0">
                <a:latin typeface="+mn-lt"/>
                <a:ea typeface="Noto Sans CJK SC Regular"/>
                <a:cs typeface="FreeSans"/>
              </a:rPr>
              <a:t>  </a:t>
            </a:r>
          </a:p>
          <a:p>
            <a:pPr algn="ctr">
              <a:buNone/>
            </a:pPr>
            <a:endParaRPr lang="de-DE" sz="2400" b="0" dirty="0">
              <a:latin typeface="+mn-lt"/>
              <a:ea typeface="Noto Sans CJK SC Regular"/>
              <a:cs typeface="FreeSans"/>
            </a:endParaRPr>
          </a:p>
          <a:p>
            <a:pPr algn="ctr">
              <a:buNone/>
            </a:pPr>
            <a:endParaRPr lang="de-DE" sz="800" b="0" dirty="0">
              <a:solidFill>
                <a:schemeClr val="tx2"/>
              </a:solidFill>
              <a:latin typeface="+mn-lt"/>
              <a:ea typeface="Noto Sans CJK SC Regular"/>
              <a:cs typeface="FreeSan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C2E03C-51FA-4CAD-B567-4DA8A9D1C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13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6122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B986-5903-495E-B76A-D85108573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183893"/>
            <a:ext cx="8305799" cy="1143000"/>
          </a:xfrm>
        </p:spPr>
        <p:txBody>
          <a:bodyPr/>
          <a:lstStyle/>
          <a:p>
            <a:r>
              <a:rPr lang="en-US" dirty="0"/>
              <a:t>Causal Relation: NPs → NDs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184DFC-667F-4E8D-BDE3-FAD711F75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7380" y="6477000"/>
            <a:ext cx="7775620" cy="297287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Inter. Conf. NANO TECHNOLOGY and NANO ENGINEERING, Paris, July 16-18,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A0F062-5090-4EBB-9F22-316C0927E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14</a:t>
            </a:fld>
            <a:endParaRPr lang="en-US" altLang="zh-TW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D382FA-3EBE-4E2A-9069-88FCF1225618}"/>
              </a:ext>
            </a:extLst>
          </p:cNvPr>
          <p:cNvSpPr/>
          <p:nvPr/>
        </p:nvSpPr>
        <p:spPr>
          <a:xfrm>
            <a:off x="419100" y="2723719"/>
            <a:ext cx="8305800" cy="302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sz="800" b="0" dirty="0">
              <a:latin typeface="+mn-lt"/>
              <a:ea typeface="PMingLiU" panose="02020500000000000000" pitchFamily="18" charset="-120"/>
            </a:endParaRPr>
          </a:p>
          <a:p>
            <a:pPr algn="ctr">
              <a:buNone/>
            </a:pPr>
            <a:r>
              <a:rPr lang="en-US" sz="2400" b="0" dirty="0">
                <a:latin typeface="+mn-lt"/>
                <a:ea typeface="PMingLiU" panose="02020500000000000000" pitchFamily="18" charset="-120"/>
              </a:rPr>
              <a:t>The </a:t>
            </a:r>
            <a:r>
              <a:rPr lang="en-US" sz="2400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DNA</a:t>
            </a:r>
            <a:r>
              <a:rPr lang="en-US" sz="2400" b="0" dirty="0">
                <a:latin typeface="+mn-lt"/>
                <a:ea typeface="PMingLiU" panose="02020500000000000000" pitchFamily="18" charset="-120"/>
              </a:rPr>
              <a:t>  may be </a:t>
            </a:r>
            <a:r>
              <a:rPr lang="en-US" sz="2400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inherited</a:t>
            </a:r>
            <a:r>
              <a:rPr lang="en-US" sz="2400" b="0" dirty="0">
                <a:latin typeface="+mn-lt"/>
                <a:ea typeface="PMingLiU" panose="02020500000000000000" pitchFamily="18" charset="-120"/>
              </a:rPr>
              <a:t> </a:t>
            </a:r>
          </a:p>
          <a:p>
            <a:pPr algn="ctr">
              <a:buNone/>
            </a:pPr>
            <a:r>
              <a:rPr lang="en-US" sz="2400" b="0" dirty="0">
                <a:latin typeface="+mn-lt"/>
                <a:ea typeface="PMingLiU" panose="02020500000000000000" pitchFamily="18" charset="-120"/>
              </a:rPr>
              <a:t>or </a:t>
            </a: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modified </a:t>
            </a:r>
            <a:r>
              <a:rPr lang="en-US" sz="2400" b="0" dirty="0">
                <a:latin typeface="+mn-lt"/>
                <a:ea typeface="PMingLiU" panose="02020500000000000000" pitchFamily="18" charset="-120"/>
              </a:rPr>
              <a:t>by factors in the </a:t>
            </a:r>
            <a:r>
              <a:rPr lang="en-US" sz="2400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environment</a:t>
            </a:r>
          </a:p>
          <a:p>
            <a:pPr algn="ctr">
              <a:buNone/>
            </a:pPr>
            <a:endParaRPr lang="en-US" sz="800" b="0" dirty="0">
              <a:latin typeface="+mn-lt"/>
              <a:ea typeface="PMingLiU" panose="02020500000000000000" pitchFamily="18" charset="-120"/>
            </a:endParaRP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DNA </a:t>
            </a:r>
            <a:r>
              <a:rPr lang="en-US" sz="2400" b="0" dirty="0">
                <a:latin typeface="+mn-lt"/>
                <a:ea typeface="PMingLiU" panose="02020500000000000000" pitchFamily="18" charset="-120"/>
              </a:rPr>
              <a:t>is modified by </a:t>
            </a:r>
            <a:r>
              <a:rPr lang="en-US" sz="2400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UV radiation </a:t>
            </a:r>
            <a:r>
              <a:rPr lang="en-US" sz="2400" b="0" dirty="0">
                <a:latin typeface="+mn-lt"/>
                <a:ea typeface="PMingLiU" panose="02020500000000000000" pitchFamily="18" charset="-120"/>
              </a:rPr>
              <a:t>produced from </a:t>
            </a:r>
            <a:r>
              <a:rPr lang="en-US" sz="2400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NPs </a:t>
            </a:r>
            <a:r>
              <a:rPr lang="en-US" sz="2400" b="0" dirty="0">
                <a:latin typeface="+mn-lt"/>
                <a:ea typeface="PMingLiU" panose="02020500000000000000" pitchFamily="18" charset="-120"/>
              </a:rPr>
              <a:t>in the </a:t>
            </a:r>
            <a:r>
              <a:rPr lang="en-US" sz="2400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environment </a:t>
            </a:r>
            <a:r>
              <a:rPr lang="en-US" sz="2400" b="0" dirty="0">
                <a:latin typeface="+mn-lt"/>
                <a:ea typeface="PMingLiU" panose="02020500000000000000" pitchFamily="18" charset="-120"/>
              </a:rPr>
              <a:t>that enter the</a:t>
            </a:r>
            <a:r>
              <a:rPr lang="en-US" sz="2400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 human body </a:t>
            </a:r>
          </a:p>
          <a:p>
            <a:pPr algn="ctr">
              <a:buNone/>
            </a:pPr>
            <a:endParaRPr lang="en-US" b="0" dirty="0">
              <a:latin typeface="+mn-lt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958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/>
        </p:nvSpPr>
        <p:spPr bwMode="auto">
          <a:xfrm>
            <a:off x="228600" y="760412"/>
            <a:ext cx="89154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4400" dirty="0">
                <a:solidFill>
                  <a:srgbClr val="FFFF00"/>
                </a:solidFill>
                <a:ea typeface="新細明體" pitchFamily="18" charset="-120"/>
              </a:rPr>
              <a:t>The Planck law of QM</a:t>
            </a:r>
            <a:endParaRPr lang="en-US" altLang="zh-TW" dirty="0">
              <a:ea typeface="新細明體" pitchFamily="18" charset="-120"/>
            </a:endParaRP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546435"/>
              </p:ext>
            </p:extLst>
          </p:nvPr>
        </p:nvGraphicFramePr>
        <p:xfrm>
          <a:off x="508000" y="1349375"/>
          <a:ext cx="7823200" cy="482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6420" name="Text Box 4"/>
          <p:cNvSpPr txBox="1">
            <a:spLocks noChangeArrowheads="1"/>
          </p:cNvSpPr>
          <p:nvPr/>
        </p:nvSpPr>
        <p:spPr bwMode="auto">
          <a:xfrm>
            <a:off x="5486400" y="32004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zh-TW" altLang="en-US" sz="2800" b="1">
              <a:latin typeface="Arial" charset="0"/>
              <a:ea typeface="新細明體" pitchFamily="18" charset="-120"/>
            </a:endParaRPr>
          </a:p>
        </p:txBody>
      </p:sp>
      <p:graphicFrame>
        <p:nvGraphicFramePr>
          <p:cNvPr id="316421" name="Object 5"/>
          <p:cNvGraphicFramePr>
            <a:graphicFrameLocks noChangeAspect="1"/>
          </p:cNvGraphicFramePr>
          <p:nvPr/>
        </p:nvGraphicFramePr>
        <p:xfrm>
          <a:off x="5105400" y="2667000"/>
          <a:ext cx="2286000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32" name="Equation" r:id="rId4" imgW="1091880" imgH="711000" progId="Equation.3">
                  <p:embed/>
                </p:oleObj>
              </mc:Choice>
              <mc:Fallback>
                <p:oleObj name="Equation" r:id="rId4" imgW="10918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667000"/>
                        <a:ext cx="2286000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6428" name="Oval 12"/>
          <p:cNvSpPr>
            <a:spLocks noChangeArrowheads="1"/>
          </p:cNvSpPr>
          <p:nvPr/>
        </p:nvSpPr>
        <p:spPr bwMode="auto">
          <a:xfrm>
            <a:off x="2819400" y="2438400"/>
            <a:ext cx="1371600" cy="1219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6432" name="Text Box 16"/>
          <p:cNvSpPr txBox="1">
            <a:spLocks noChangeArrowheads="1"/>
          </p:cNvSpPr>
          <p:nvPr/>
        </p:nvSpPr>
        <p:spPr bwMode="auto">
          <a:xfrm>
            <a:off x="1733550" y="5517342"/>
            <a:ext cx="6858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000" b="0" dirty="0">
                <a:solidFill>
                  <a:schemeClr val="tx2"/>
                </a:solidFill>
                <a:latin typeface="Arial" charset="0"/>
                <a:ea typeface="新細明體" pitchFamily="18" charset="-120"/>
              </a:rPr>
              <a:t>NPs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zh-TW" sz="2000" b="1" dirty="0">
              <a:latin typeface="Arial" charset="0"/>
              <a:ea typeface="新細明體" pitchFamily="18" charset="-120"/>
            </a:endParaRPr>
          </a:p>
        </p:txBody>
      </p:sp>
      <p:sp>
        <p:nvSpPr>
          <p:cNvPr id="316433" name="Line 17"/>
          <p:cNvSpPr>
            <a:spLocks noChangeShapeType="1"/>
          </p:cNvSpPr>
          <p:nvPr/>
        </p:nvSpPr>
        <p:spPr bwMode="auto">
          <a:xfrm rot="1210047" flipH="1" flipV="1">
            <a:off x="2209800" y="4800649"/>
            <a:ext cx="122238" cy="6858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6434" name="Text Box 18"/>
          <p:cNvSpPr txBox="1">
            <a:spLocks noChangeArrowheads="1"/>
          </p:cNvSpPr>
          <p:nvPr/>
        </p:nvSpPr>
        <p:spPr bwMode="auto">
          <a:xfrm>
            <a:off x="7391400" y="2209800"/>
            <a:ext cx="1752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1800" b="0" dirty="0">
                <a:latin typeface="Arial" charset="0"/>
                <a:ea typeface="新細明體" pitchFamily="18" charset="-120"/>
              </a:rPr>
              <a:t>         kT        0.0258 eV   </a:t>
            </a:r>
          </a:p>
        </p:txBody>
      </p:sp>
      <p:sp>
        <p:nvSpPr>
          <p:cNvPr id="316450" name="Rectangle 34"/>
          <p:cNvSpPr>
            <a:spLocks noChangeArrowheads="1"/>
          </p:cNvSpPr>
          <p:nvPr/>
        </p:nvSpPr>
        <p:spPr bwMode="auto">
          <a:xfrm>
            <a:off x="3733800" y="2057400"/>
            <a:ext cx="1524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2000" b="0" dirty="0"/>
              <a:t>Classical physics </a:t>
            </a:r>
          </a:p>
        </p:txBody>
      </p:sp>
      <p:sp>
        <p:nvSpPr>
          <p:cNvPr id="316452" name="Line 36"/>
          <p:cNvSpPr>
            <a:spLocks noChangeShapeType="1"/>
          </p:cNvSpPr>
          <p:nvPr/>
        </p:nvSpPr>
        <p:spPr bwMode="auto">
          <a:xfrm flipH="1">
            <a:off x="2667000" y="2286000"/>
            <a:ext cx="4038600" cy="0"/>
          </a:xfrm>
          <a:prstGeom prst="line">
            <a:avLst/>
          </a:prstGeom>
          <a:noFill/>
          <a:ln w="3175">
            <a:solidFill>
              <a:srgbClr val="FF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6453" name="Rectangle 37"/>
          <p:cNvSpPr>
            <a:spLocks noChangeArrowheads="1"/>
          </p:cNvSpPr>
          <p:nvPr/>
        </p:nvSpPr>
        <p:spPr bwMode="auto">
          <a:xfrm>
            <a:off x="3352800" y="3139671"/>
            <a:ext cx="1041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2000" b="0" dirty="0"/>
              <a:t>QM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2200" y="6477000"/>
            <a:ext cx="7823200" cy="301625"/>
          </a:xfrm>
        </p:spPr>
        <p:txBody>
          <a:bodyPr/>
          <a:lstStyle/>
          <a:p>
            <a:pPr>
              <a:defRPr/>
            </a:pPr>
            <a:r>
              <a:rPr lang="en-US" altLang="zh-TW" b="0" dirty="0">
                <a:solidFill>
                  <a:srgbClr val="FFFF00"/>
                </a:solidFill>
              </a:rPr>
              <a:t>Inter. Conf. NANO TECHNOLOGY and NANO ENGINEERING, Paris, July 16-18, 2018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76450" y="5610978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b="0" dirty="0">
                <a:solidFill>
                  <a:schemeClr val="tx2"/>
                </a:solidFill>
              </a:rPr>
              <a:t>Under  EM confinement  at  </a:t>
            </a:r>
            <a:r>
              <a:rPr lang="en-US" sz="1600" b="0" dirty="0">
                <a:solidFill>
                  <a:schemeClr val="tx2"/>
                </a:solidFill>
                <a:sym typeface="Symbol"/>
              </a:rPr>
              <a:t> &lt; 100 nm,  QM requires                       atoms in NPs  to have vanishing  heat capacity</a:t>
            </a:r>
            <a:r>
              <a:rPr lang="en-US" sz="1600" b="0" dirty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66900" y="5610978"/>
            <a:ext cx="64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b="0" dirty="0">
                <a:solidFill>
                  <a:schemeClr val="tx2"/>
                </a:solidFill>
              </a:rPr>
              <a:t>How do NPs provide high EM confinement?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0" y="5867400"/>
            <a:ext cx="642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b="0" dirty="0"/>
              <a:t>High S/V ratios </a:t>
            </a:r>
            <a:r>
              <a:rPr lang="en-US" sz="1600" b="0" dirty="0">
                <a:sym typeface="Symbol"/>
              </a:rPr>
              <a:t> NPs atoms confined over &lt; 100 nm </a:t>
            </a:r>
            <a:endParaRPr lang="en-US" sz="1600" b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BBFDB1-0E1D-4303-8E1F-C4E66BBF9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BD4C4-B845-49AB-A120-E1BDEA16F0D5}" type="slidenum">
              <a:rPr lang="zh-TW" altLang="en-US" smtClean="0"/>
              <a:pPr>
                <a:defRPr/>
              </a:pPr>
              <a:t>15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896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949812" y="3267903"/>
            <a:ext cx="838200" cy="1429444"/>
            <a:chOff x="2743200" y="3982678"/>
            <a:chExt cx="838200" cy="1429444"/>
          </a:xfrm>
        </p:grpSpPr>
        <p:sp>
          <p:nvSpPr>
            <p:cNvPr id="2" name="Oval 1"/>
            <p:cNvSpPr/>
            <p:nvPr/>
          </p:nvSpPr>
          <p:spPr bwMode="auto">
            <a:xfrm>
              <a:off x="2743200" y="4572000"/>
              <a:ext cx="838200" cy="840122"/>
            </a:xfrm>
            <a:prstGeom prst="ellipse">
              <a:avLst/>
            </a:prstGeom>
            <a:solidFill>
              <a:schemeClr val="tx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4302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9567" y="3982678"/>
              <a:ext cx="506235" cy="49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Oval 24"/>
          <p:cNvSpPr/>
          <p:nvPr/>
        </p:nvSpPr>
        <p:spPr bwMode="auto">
          <a:xfrm>
            <a:off x="3962400" y="3886200"/>
            <a:ext cx="838200" cy="840122"/>
          </a:xfrm>
          <a:prstGeom prst="ellipse">
            <a:avLst/>
          </a:prstGeom>
          <a:noFill/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ctrTitle"/>
          </p:nvPr>
        </p:nvSpPr>
        <p:spPr>
          <a:xfrm>
            <a:off x="685800" y="-228600"/>
            <a:ext cx="7772400" cy="1470025"/>
          </a:xfrm>
        </p:spPr>
        <p:txBody>
          <a:bodyPr/>
          <a:lstStyle/>
          <a:p>
            <a:r>
              <a:rPr lang="en-US" altLang="zh-HK" dirty="0">
                <a:ea typeface="新細明體" charset="-120"/>
              </a:rPr>
              <a:t>Simple QED </a:t>
            </a:r>
            <a:endParaRPr lang="zh-HK" altLang="en-US" dirty="0">
              <a:ea typeface="新細明體" charset="-120"/>
            </a:endParaRPr>
          </a:p>
        </p:txBody>
      </p:sp>
      <p:sp>
        <p:nvSpPr>
          <p:cNvPr id="430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4582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zh-TW" sz="1400" b="0" dirty="0">
                <a:solidFill>
                  <a:srgbClr val="FFFF00"/>
                </a:solidFill>
                <a:ea typeface="新細明體" charset="-120"/>
              </a:rPr>
              <a:t>Inter. Conf. NANO TECHNOLOGY and NANO ENGINEERING, Paris, July 16-18, 2018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D1AC0DA-1AE6-4B1C-969E-F7BDA88EB3F7}"/>
              </a:ext>
            </a:extLst>
          </p:cNvPr>
          <p:cNvGrpSpPr/>
          <p:nvPr/>
        </p:nvGrpSpPr>
        <p:grpSpPr>
          <a:xfrm>
            <a:off x="5005128" y="3456997"/>
            <a:ext cx="2502937" cy="778278"/>
            <a:chOff x="5005128" y="3456997"/>
            <a:chExt cx="2502937" cy="778278"/>
          </a:xfrm>
        </p:grpSpPr>
        <p:grpSp>
          <p:nvGrpSpPr>
            <p:cNvPr id="43022" name="Group 10"/>
            <p:cNvGrpSpPr>
              <a:grpSpLocks/>
            </p:cNvGrpSpPr>
            <p:nvPr/>
          </p:nvGrpSpPr>
          <p:grpSpPr bwMode="auto">
            <a:xfrm rot="2931793">
              <a:off x="5154815" y="3593947"/>
              <a:ext cx="491641" cy="791015"/>
              <a:chOff x="5428132" y="4527429"/>
              <a:chExt cx="532537" cy="882909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 rot="10264380" flipH="1" flipV="1">
                <a:off x="5424664" y="4689008"/>
                <a:ext cx="490073" cy="724716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ysClr val="window" lastClr="FFFFFF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kern="0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4" name="AutoShape 32"/>
              <p:cNvSpPr>
                <a:spLocks noChangeArrowheads="1"/>
              </p:cNvSpPr>
              <p:nvPr/>
            </p:nvSpPr>
            <p:spPr bwMode="auto">
              <a:xfrm rot="12448810" flipH="1" flipV="1">
                <a:off x="5848044" y="4530826"/>
                <a:ext cx="111771" cy="209087"/>
              </a:xfrm>
              <a:prstGeom prst="triangle">
                <a:avLst>
                  <a:gd name="adj" fmla="val 50000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65"/>
              </a:solidFill>
              <a:ln w="9525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b="0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</p:grpSp>
        <p:sp>
          <p:nvSpPr>
            <p:cNvPr id="43023" name="TextBox 18"/>
            <p:cNvSpPr txBox="1">
              <a:spLocks noChangeArrowheads="1"/>
            </p:cNvSpPr>
            <p:nvPr/>
          </p:nvSpPr>
          <p:spPr bwMode="auto">
            <a:xfrm>
              <a:off x="6170824" y="3456997"/>
              <a:ext cx="1337241" cy="738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0" dirty="0">
                  <a:solidFill>
                    <a:srgbClr val="FFFF00"/>
                  </a:solidFill>
                  <a:cs typeface="Arial" charset="0"/>
                </a:rPr>
                <a:t>Simple QED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0" dirty="0">
                  <a:solidFill>
                    <a:srgbClr val="FFFF00"/>
                  </a:solidFill>
                  <a:cs typeface="Arial" charset="0"/>
                </a:rPr>
                <a:t>Radiation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0" dirty="0">
                  <a:solidFill>
                    <a:srgbClr val="FFFF00"/>
                  </a:solidFill>
                  <a:cs typeface="Arial" charset="0"/>
                  <a:sym typeface="Symbol" pitchFamily="18" charset="2"/>
                </a:rPr>
                <a:t>E = </a:t>
              </a:r>
              <a:r>
                <a:rPr lang="en-US" altLang="en-US" sz="1400" b="0" dirty="0" err="1">
                  <a:solidFill>
                    <a:srgbClr val="FFFF00"/>
                  </a:solidFill>
                  <a:cs typeface="Arial" charset="0"/>
                  <a:sym typeface="Symbol" pitchFamily="18" charset="2"/>
                </a:rPr>
                <a:t>hc</a:t>
              </a:r>
              <a:r>
                <a:rPr lang="en-US" altLang="en-US" sz="1400" b="0" dirty="0">
                  <a:solidFill>
                    <a:srgbClr val="FFFF00"/>
                  </a:solidFill>
                  <a:cs typeface="Arial" charset="0"/>
                  <a:sym typeface="Symbol" pitchFamily="18" charset="2"/>
                </a:rPr>
                <a:t>/2nd</a:t>
              </a:r>
              <a:endParaRPr lang="en-US" altLang="en-US" sz="1400" b="0" dirty="0">
                <a:solidFill>
                  <a:srgbClr val="FFFF00"/>
                </a:solidFill>
                <a:cs typeface="Arial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081843" y="4063121"/>
            <a:ext cx="603996" cy="441324"/>
            <a:chOff x="2062107" y="4018695"/>
            <a:chExt cx="603996" cy="441324"/>
          </a:xfrm>
        </p:grpSpPr>
        <p:sp>
          <p:nvSpPr>
            <p:cNvPr id="15" name="Arc 14"/>
            <p:cNvSpPr/>
            <p:nvPr/>
          </p:nvSpPr>
          <p:spPr bwMode="auto">
            <a:xfrm>
              <a:off x="2092639" y="4018695"/>
              <a:ext cx="533400" cy="441324"/>
            </a:xfrm>
            <a:prstGeom prst="arc">
              <a:avLst>
                <a:gd name="adj1" fmla="val 10696734"/>
                <a:gd name="adj2" fmla="val 0"/>
              </a:avLst>
            </a:pr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algn="ctr">
                <a:defRPr/>
              </a:pPr>
              <a:endParaRPr lang="en-US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21" name="TextBox 20"/>
            <p:cNvSpPr txBox="1">
              <a:spLocks noChangeArrowheads="1"/>
            </p:cNvSpPr>
            <p:nvPr/>
          </p:nvSpPr>
          <p:spPr bwMode="auto">
            <a:xfrm>
              <a:off x="2062107" y="4090232"/>
              <a:ext cx="603996" cy="369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>
                  <a:solidFill>
                    <a:schemeClr val="bg2"/>
                  </a:solidFill>
                  <a:cs typeface="Arial" charset="0"/>
                  <a:sym typeface="Symbol" pitchFamily="18" charset="2"/>
                </a:rPr>
                <a:t>/2</a:t>
              </a:r>
              <a:endParaRPr lang="en-US" altLang="en-US" sz="1800" b="0" dirty="0">
                <a:solidFill>
                  <a:schemeClr val="bg2"/>
                </a:solidFill>
                <a:cs typeface="Arial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24146" y="3839217"/>
            <a:ext cx="1462087" cy="646113"/>
            <a:chOff x="285258" y="2657475"/>
            <a:chExt cx="1462087" cy="646113"/>
          </a:xfrm>
        </p:grpSpPr>
        <p:sp>
          <p:nvSpPr>
            <p:cNvPr id="43018" name="TextBox 11"/>
            <p:cNvSpPr txBox="1">
              <a:spLocks noChangeArrowheads="1"/>
            </p:cNvSpPr>
            <p:nvPr/>
          </p:nvSpPr>
          <p:spPr bwMode="auto">
            <a:xfrm>
              <a:off x="285258" y="2657475"/>
              <a:ext cx="978217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>
                  <a:solidFill>
                    <a:srgbClr val="FFFF00"/>
                  </a:solidFill>
                  <a:cs typeface="Arial" charset="0"/>
                </a:rPr>
                <a:t>Heat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>
                  <a:solidFill>
                    <a:srgbClr val="FFFF00"/>
                  </a:solidFill>
                  <a:cs typeface="Arial" charset="0"/>
                </a:rPr>
                <a:t>  Q</a:t>
              </a:r>
            </a:p>
          </p:txBody>
        </p:sp>
        <p:sp>
          <p:nvSpPr>
            <p:cNvPr id="27" name="Right Arrow 26"/>
            <p:cNvSpPr/>
            <p:nvPr/>
          </p:nvSpPr>
          <p:spPr bwMode="auto">
            <a:xfrm>
              <a:off x="1263158" y="2895600"/>
              <a:ext cx="484187" cy="263525"/>
            </a:xfrm>
            <a:prstGeom prst="rightArrow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b="0">
                <a:solidFill>
                  <a:srgbClr val="FFFFFF"/>
                </a:solidFill>
              </a:endParaRPr>
            </a:p>
          </p:txBody>
        </p:sp>
      </p:grpSp>
      <p:sp>
        <p:nvSpPr>
          <p:cNvPr id="26" name="TextBox 18"/>
          <p:cNvSpPr txBox="1">
            <a:spLocks noChangeArrowheads="1"/>
          </p:cNvSpPr>
          <p:nvPr/>
        </p:nvSpPr>
        <p:spPr bwMode="auto">
          <a:xfrm>
            <a:off x="3561098" y="4918603"/>
            <a:ext cx="1615629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altLang="en-US" sz="1200" b="0" dirty="0">
                <a:solidFill>
                  <a:schemeClr val="tx2"/>
                </a:solidFill>
                <a:sym typeface="Symbol" pitchFamily="18" charset="2"/>
              </a:rPr>
              <a:t>No</a:t>
            </a:r>
          </a:p>
          <a:p>
            <a:pPr algn="ctr">
              <a:buNone/>
            </a:pPr>
            <a:r>
              <a:rPr lang="en-US" altLang="en-US" sz="1200" b="0" dirty="0">
                <a:solidFill>
                  <a:schemeClr val="tx2"/>
                </a:solidFill>
                <a:sym typeface="Symbol" pitchFamily="18" charset="2"/>
              </a:rPr>
              <a:t>Temperature</a:t>
            </a:r>
          </a:p>
          <a:p>
            <a:pPr algn="ctr">
              <a:buNone/>
            </a:pPr>
            <a:r>
              <a:rPr lang="en-US" altLang="en-US" sz="1200" b="0" dirty="0">
                <a:solidFill>
                  <a:schemeClr val="tx2"/>
                </a:solidFill>
                <a:sym typeface="Symbol" pitchFamily="18" charset="2"/>
              </a:rPr>
              <a:t>Change</a:t>
            </a:r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2514600" y="4719935"/>
            <a:ext cx="11157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0" dirty="0">
                <a:solidFill>
                  <a:srgbClr val="FFFF00"/>
                </a:solidFill>
                <a:cs typeface="Arial" charset="0"/>
              </a:rPr>
              <a:t>High S/V ratios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AE6D1B-CD9E-43CB-9275-B014B17CE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AE127-68E1-40D8-9E66-EF1AD46E2D30}" type="slidenum">
              <a:rPr lang="zh-TW" altLang="en-US" smtClean="0"/>
              <a:pPr>
                <a:defRPr/>
              </a:pPr>
              <a:t>16</a:t>
            </a:fld>
            <a:endParaRPr lang="en-US" altLang="zh-TW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0E5821-E637-4C81-8073-C668956DC624}"/>
              </a:ext>
            </a:extLst>
          </p:cNvPr>
          <p:cNvSpPr/>
          <p:nvPr/>
        </p:nvSpPr>
        <p:spPr>
          <a:xfrm>
            <a:off x="530975" y="940682"/>
            <a:ext cx="8229600" cy="238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en-US" sz="2400" b="0" dirty="0"/>
              <a:t>In </a:t>
            </a:r>
            <a:r>
              <a:rPr lang="en-US" altLang="en-US" sz="2400" b="0" dirty="0">
                <a:solidFill>
                  <a:schemeClr val="tx2"/>
                </a:solidFill>
              </a:rPr>
              <a:t>NPs</a:t>
            </a:r>
            <a:r>
              <a:rPr lang="en-US" altLang="en-US" sz="2400" b="0" dirty="0"/>
              <a:t>, </a:t>
            </a:r>
            <a:r>
              <a:rPr lang="en-US" altLang="en-US" sz="2400" b="0" dirty="0">
                <a:solidFill>
                  <a:schemeClr val="tx2"/>
                </a:solidFill>
              </a:rPr>
              <a:t>simple</a:t>
            </a:r>
            <a:r>
              <a:rPr lang="en-US" altLang="en-US" sz="2400" b="0" dirty="0"/>
              <a:t> </a:t>
            </a:r>
            <a:r>
              <a:rPr lang="en-US" altLang="en-US" sz="2400" b="0" dirty="0">
                <a:solidFill>
                  <a:schemeClr val="tx2"/>
                </a:solidFill>
              </a:rPr>
              <a:t>QED</a:t>
            </a:r>
            <a:r>
              <a:rPr lang="en-US" altLang="en-US" sz="2400" b="0" dirty="0"/>
              <a:t> converts heat </a:t>
            </a:r>
            <a:r>
              <a:rPr lang="en-US" altLang="en-US" sz="2400" b="0" dirty="0">
                <a:solidFill>
                  <a:schemeClr val="tx2"/>
                </a:solidFill>
              </a:rPr>
              <a:t>Q</a:t>
            </a:r>
            <a:r>
              <a:rPr lang="en-US" altLang="en-US" sz="2400" b="0" dirty="0"/>
              <a:t> into </a:t>
            </a:r>
            <a:r>
              <a:rPr lang="en-US" altLang="en-US" sz="2400" b="0" dirty="0">
                <a:solidFill>
                  <a:schemeClr val="tx2"/>
                </a:solidFill>
              </a:rPr>
              <a:t>EM </a:t>
            </a:r>
            <a:r>
              <a:rPr lang="en-US" altLang="en-US" sz="2400" b="0" dirty="0"/>
              <a:t>radiation because </a:t>
            </a:r>
            <a:r>
              <a:rPr lang="en-US" altLang="en-US" sz="2400" b="0" dirty="0">
                <a:solidFill>
                  <a:schemeClr val="tx2"/>
                </a:solidFill>
              </a:rPr>
              <a:t>QM</a:t>
            </a:r>
            <a:r>
              <a:rPr lang="en-US" altLang="en-US" sz="2400" b="0" dirty="0"/>
              <a:t> precludes conservation by temperature.</a:t>
            </a:r>
          </a:p>
          <a:p>
            <a:pPr algn="ctr"/>
            <a:endParaRPr lang="en-US" altLang="en-US" sz="800" b="0" dirty="0"/>
          </a:p>
          <a:p>
            <a:pPr algn="ctr">
              <a:buNone/>
            </a:pPr>
            <a:r>
              <a:rPr lang="en-US" altLang="en-US" sz="2400" b="0" dirty="0">
                <a:solidFill>
                  <a:schemeClr val="tx2"/>
                </a:solidFill>
                <a:sym typeface="Symbol" pitchFamily="18" charset="2"/>
              </a:rPr>
              <a:t>Simple</a:t>
            </a:r>
            <a:r>
              <a:rPr lang="en-US" altLang="en-US" sz="2400" b="0" dirty="0">
                <a:sym typeface="Symbol" pitchFamily="18" charset="2"/>
              </a:rPr>
              <a:t> </a:t>
            </a:r>
            <a:r>
              <a:rPr lang="en-US" altLang="en-US" sz="2400" b="0" dirty="0">
                <a:solidFill>
                  <a:schemeClr val="tx2"/>
                </a:solidFill>
                <a:sym typeface="Symbol" pitchFamily="18" charset="2"/>
              </a:rPr>
              <a:t>QED</a:t>
            </a:r>
            <a:r>
              <a:rPr lang="en-US" altLang="en-US" sz="2400" b="0" dirty="0">
                <a:sym typeface="Symbol" pitchFamily="18" charset="2"/>
              </a:rPr>
              <a:t> is not the complex </a:t>
            </a:r>
            <a:r>
              <a:rPr lang="en-US" altLang="en-US" sz="2400" b="0" dirty="0">
                <a:solidFill>
                  <a:schemeClr val="tx2"/>
                </a:solidFill>
                <a:sym typeface="Symbol" pitchFamily="18" charset="2"/>
              </a:rPr>
              <a:t>light </a:t>
            </a:r>
            <a:r>
              <a:rPr lang="en-US" altLang="en-US" sz="2400" b="0" dirty="0">
                <a:sym typeface="Symbol" pitchFamily="18" charset="2"/>
              </a:rPr>
              <a:t>and </a:t>
            </a:r>
            <a:r>
              <a:rPr lang="en-US" altLang="en-US" sz="2400" b="0" dirty="0">
                <a:solidFill>
                  <a:schemeClr val="tx2"/>
                </a:solidFill>
                <a:sym typeface="Symbol" pitchFamily="18" charset="2"/>
              </a:rPr>
              <a:t>matter</a:t>
            </a:r>
            <a:r>
              <a:rPr lang="en-US" altLang="en-US" sz="2400" b="0" dirty="0">
                <a:sym typeface="Symbol" pitchFamily="18" charset="2"/>
              </a:rPr>
              <a:t> interaction advanced by </a:t>
            </a:r>
            <a:r>
              <a:rPr lang="en-US" altLang="en-US" sz="2400" b="0" dirty="0">
                <a:solidFill>
                  <a:schemeClr val="tx2"/>
                </a:solidFill>
                <a:sym typeface="Symbol" pitchFamily="18" charset="2"/>
              </a:rPr>
              <a:t>Feynman  </a:t>
            </a:r>
            <a:r>
              <a:rPr lang="en-US" altLang="en-US" sz="2400" b="0" dirty="0">
                <a:sym typeface="Symbol" pitchFamily="18" charset="2"/>
              </a:rPr>
              <a:t>and others</a:t>
            </a:r>
          </a:p>
          <a:p>
            <a:pPr algn="ctr"/>
            <a:endParaRPr lang="en-US" altLang="en-US" sz="800" b="0" dirty="0">
              <a:sym typeface="Symbol" pitchFamily="18" charset="2"/>
            </a:endParaRPr>
          </a:p>
          <a:p>
            <a:pPr algn="ctr">
              <a:buNone/>
            </a:pPr>
            <a:r>
              <a:rPr lang="en-US" altLang="en-US" sz="2400" b="0" dirty="0">
                <a:solidFill>
                  <a:srgbClr val="FFFF00"/>
                </a:solidFill>
                <a:sym typeface="Symbol" pitchFamily="18" charset="2"/>
              </a:rPr>
              <a:t>Heat</a:t>
            </a:r>
            <a:r>
              <a:rPr lang="en-US" altLang="en-US" sz="2400" b="0" dirty="0">
                <a:solidFill>
                  <a:srgbClr val="FFFFFF"/>
                </a:solidFill>
                <a:sym typeface="Symbol" pitchFamily="18" charset="2"/>
              </a:rPr>
              <a:t>  </a:t>
            </a:r>
            <a:r>
              <a:rPr lang="en-US" altLang="en-US" sz="2400" b="0" dirty="0">
                <a:solidFill>
                  <a:srgbClr val="FFFF00"/>
                </a:solidFill>
                <a:sym typeface="Symbol" pitchFamily="18" charset="2"/>
              </a:rPr>
              <a:t>NP</a:t>
            </a:r>
            <a:r>
              <a:rPr lang="en-US" altLang="en-US" sz="2400" b="0" dirty="0">
                <a:sym typeface="Symbol" pitchFamily="18" charset="2"/>
              </a:rPr>
              <a:t> w/o heat capacity </a:t>
            </a:r>
            <a:r>
              <a:rPr lang="en-US" altLang="en-US" sz="2400" b="0" dirty="0">
                <a:solidFill>
                  <a:srgbClr val="FFFFFF"/>
                </a:solidFill>
                <a:sym typeface="Symbol" pitchFamily="18" charset="2"/>
              </a:rPr>
              <a:t>   </a:t>
            </a:r>
            <a:r>
              <a:rPr lang="en-US" altLang="en-US" sz="2400" b="0" dirty="0">
                <a:solidFill>
                  <a:schemeClr val="tx2"/>
                </a:solidFill>
                <a:sym typeface="Symbol" pitchFamily="18" charset="2"/>
              </a:rPr>
              <a:t>EM radiation </a:t>
            </a:r>
            <a:endParaRPr lang="en-US" altLang="en-US" sz="2400" b="0" dirty="0">
              <a:solidFill>
                <a:srgbClr val="FFFFFF"/>
              </a:solidFill>
              <a:sym typeface="Symbol" pitchFamily="18" charset="2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38F277-7E87-4421-9C14-26DF257121E2}"/>
              </a:ext>
            </a:extLst>
          </p:cNvPr>
          <p:cNvSpPr/>
          <p:nvPr/>
        </p:nvSpPr>
        <p:spPr>
          <a:xfrm>
            <a:off x="2418406" y="586012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altLang="en-US" sz="1800" b="0" dirty="0">
                <a:solidFill>
                  <a:srgbClr val="FFFFFF"/>
                </a:solidFill>
                <a:sym typeface="Symbol" pitchFamily="18" charset="2"/>
              </a:rPr>
              <a:t>f = (c/n)/,   / 2 = d,    E = h f,   N = Q / E</a:t>
            </a:r>
            <a:endParaRPr lang="en-US" sz="18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0B880B4-FAE8-4DED-A1DF-D4B50F7A4966}"/>
              </a:ext>
            </a:extLst>
          </p:cNvPr>
          <p:cNvGrpSpPr/>
          <p:nvPr/>
        </p:nvGrpSpPr>
        <p:grpSpPr>
          <a:xfrm>
            <a:off x="4963505" y="4356672"/>
            <a:ext cx="1806059" cy="1578980"/>
            <a:chOff x="4963505" y="4356672"/>
            <a:chExt cx="1806059" cy="1578980"/>
          </a:xfrm>
        </p:grpSpPr>
        <p:sp>
          <p:nvSpPr>
            <p:cNvPr id="24" name="TextBox 11">
              <a:extLst>
                <a:ext uri="{FF2B5EF4-FFF2-40B4-BE49-F238E27FC236}">
                  <a16:creationId xmlns:a16="http://schemas.microsoft.com/office/drawing/2014/main" id="{A5F165A9-CFE4-436A-B67A-659CBEF014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2344" y="4427547"/>
              <a:ext cx="1097220" cy="1508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solidFill>
                    <a:srgbClr val="FFFF00"/>
                  </a:solidFill>
                  <a:cs typeface="Arial" charset="0"/>
                </a:rPr>
                <a:t>EUV Fluorescence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solidFill>
                    <a:srgbClr val="FFFF00"/>
                  </a:solidFill>
                  <a:cs typeface="Arial" charset="0"/>
                </a:rPr>
                <a:t>↓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800" b="0" dirty="0">
                <a:solidFill>
                  <a:srgbClr val="FFFF00"/>
                </a:solidFill>
                <a:cs typeface="Arial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solidFill>
                    <a:srgbClr val="FFFF00"/>
                  </a:solidFill>
                  <a:cs typeface="Arial" charset="0"/>
                </a:rPr>
                <a:t>UV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solidFill>
                    <a:srgbClr val="FFFF00"/>
                  </a:solidFill>
                  <a:cs typeface="Arial" charset="0"/>
                </a:rPr>
                <a:t>ROS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solidFill>
                    <a:srgbClr val="FFFF00"/>
                  </a:solidFill>
                  <a:cs typeface="Arial" charset="0"/>
                </a:rPr>
                <a:t>Plasmon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200" b="0" dirty="0">
                <a:solidFill>
                  <a:srgbClr val="FFFF00"/>
                </a:solidFill>
                <a:cs typeface="Arial" charset="0"/>
              </a:endParaRPr>
            </a:p>
          </p:txBody>
        </p:sp>
        <p:grpSp>
          <p:nvGrpSpPr>
            <p:cNvPr id="29" name="Group 10">
              <a:extLst>
                <a:ext uri="{FF2B5EF4-FFF2-40B4-BE49-F238E27FC236}">
                  <a16:creationId xmlns:a16="http://schemas.microsoft.com/office/drawing/2014/main" id="{882798DC-A4F1-46CD-A12F-AF49AE02305C}"/>
                </a:ext>
              </a:extLst>
            </p:cNvPr>
            <p:cNvGrpSpPr>
              <a:grpSpLocks/>
            </p:cNvGrpSpPr>
            <p:nvPr/>
          </p:nvGrpSpPr>
          <p:grpSpPr bwMode="auto">
            <a:xfrm rot="5617404">
              <a:off x="5070150" y="4250027"/>
              <a:ext cx="350270" cy="563559"/>
              <a:chOff x="5428132" y="4527429"/>
              <a:chExt cx="532537" cy="882909"/>
            </a:xfrm>
          </p:grpSpPr>
          <p:sp>
            <p:nvSpPr>
              <p:cNvPr id="30" name="Freeform 12">
                <a:extLst>
                  <a:ext uri="{FF2B5EF4-FFF2-40B4-BE49-F238E27FC236}">
                    <a16:creationId xmlns:a16="http://schemas.microsoft.com/office/drawing/2014/main" id="{7637D823-5088-4A6F-AF02-8F8FE3F69513}"/>
                  </a:ext>
                </a:extLst>
              </p:cNvPr>
              <p:cNvSpPr>
                <a:spLocks/>
              </p:cNvSpPr>
              <p:nvPr/>
            </p:nvSpPr>
            <p:spPr bwMode="auto">
              <a:xfrm rot="10264380" flipH="1" flipV="1">
                <a:off x="5424664" y="4689008"/>
                <a:ext cx="490073" cy="724716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ysClr val="window" lastClr="FFFFFF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kern="0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1" name="AutoShape 32">
                <a:extLst>
                  <a:ext uri="{FF2B5EF4-FFF2-40B4-BE49-F238E27FC236}">
                    <a16:creationId xmlns:a16="http://schemas.microsoft.com/office/drawing/2014/main" id="{F16768F0-9002-4BC8-9BC4-AC311D9462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2448810" flipH="1" flipV="1">
                <a:off x="5848044" y="4530826"/>
                <a:ext cx="111771" cy="209087"/>
              </a:xfrm>
              <a:prstGeom prst="triangle">
                <a:avLst>
                  <a:gd name="adj" fmla="val 50000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65"/>
              </a:solidFill>
              <a:ln w="9525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b="0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5697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2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1006475"/>
          </a:xfrm>
        </p:spPr>
        <p:txBody>
          <a:bodyPr/>
          <a:lstStyle/>
          <a:p>
            <a:r>
              <a:rPr lang="en-US" altLang="en-US" dirty="0"/>
              <a:t>Vaccinations-DNA Damage </a:t>
            </a:r>
          </a:p>
        </p:txBody>
      </p:sp>
      <p:sp>
        <p:nvSpPr>
          <p:cNvPr id="4608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22816" y="6477000"/>
            <a:ext cx="7563984" cy="52322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 dirty="0">
                <a:solidFill>
                  <a:schemeClr val="tx2"/>
                </a:solidFill>
              </a:rPr>
              <a:t>Inter. Conf. NANO TECHNOLOGY and NANO ENGINEERING, Paris, July 16-18, 2018</a:t>
            </a:r>
          </a:p>
        </p:txBody>
      </p:sp>
      <p:sp>
        <p:nvSpPr>
          <p:cNvPr id="13" name="Oval 12"/>
          <p:cNvSpPr/>
          <p:nvPr/>
        </p:nvSpPr>
        <p:spPr>
          <a:xfrm>
            <a:off x="5559425" y="2997200"/>
            <a:ext cx="165100" cy="163513"/>
          </a:xfrm>
          <a:prstGeom prst="ellips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086" name="Oval 5"/>
          <p:cNvSpPr>
            <a:spLocks noChangeArrowheads="1"/>
          </p:cNvSpPr>
          <p:nvPr/>
        </p:nvSpPr>
        <p:spPr bwMode="auto">
          <a:xfrm>
            <a:off x="7848600" y="1143000"/>
            <a:ext cx="152400" cy="460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800" b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5C9CA4B-B313-4D3B-BB2B-41C750D5C77B}"/>
              </a:ext>
            </a:extLst>
          </p:cNvPr>
          <p:cNvGrpSpPr/>
          <p:nvPr/>
        </p:nvGrpSpPr>
        <p:grpSpPr>
          <a:xfrm>
            <a:off x="1863565" y="968213"/>
            <a:ext cx="6731000" cy="5295060"/>
            <a:chOff x="1348350" y="3157179"/>
            <a:chExt cx="6731000" cy="5295060"/>
          </a:xfrm>
        </p:grpSpPr>
        <p:graphicFrame>
          <p:nvGraphicFramePr>
            <p:cNvPr id="2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28288807"/>
                </p:ext>
              </p:extLst>
            </p:nvPr>
          </p:nvGraphicFramePr>
          <p:xfrm>
            <a:off x="1348350" y="3157179"/>
            <a:ext cx="6731000" cy="46093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" name="TextBox 1">
              <a:extLst>
                <a:ext uri="{FF2B5EF4-FFF2-40B4-BE49-F238E27FC236}">
                  <a16:creationId xmlns:a16="http://schemas.microsoft.com/office/drawing/2014/main" id="{2F666171-3A88-49EE-B033-9B97B5ECCB2C}"/>
                </a:ext>
              </a:extLst>
            </p:cNvPr>
            <p:cNvSpPr txBox="1"/>
            <p:nvPr/>
          </p:nvSpPr>
          <p:spPr>
            <a:xfrm>
              <a:off x="3925380" y="7780064"/>
              <a:ext cx="3124200" cy="672175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buNone/>
              </a:pPr>
              <a:r>
                <a:rPr lang="en-US" sz="1800" b="0" dirty="0">
                  <a:solidFill>
                    <a:schemeClr val="tx1"/>
                  </a:solidFill>
                </a:rPr>
                <a:t>NP diameter - d - nm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8A290E7-99C8-422A-971C-C71BE7D8FAE9}"/>
              </a:ext>
            </a:extLst>
          </p:cNvPr>
          <p:cNvGrpSpPr/>
          <p:nvPr/>
        </p:nvGrpSpPr>
        <p:grpSpPr>
          <a:xfrm>
            <a:off x="2997559" y="2094658"/>
            <a:ext cx="4994129" cy="572342"/>
            <a:chOff x="2438400" y="2057400"/>
            <a:chExt cx="4994129" cy="57234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DA36655-B756-428F-BFE3-B80FB43D5963}"/>
                </a:ext>
              </a:extLst>
            </p:cNvPr>
            <p:cNvSpPr/>
            <p:nvPr/>
          </p:nvSpPr>
          <p:spPr>
            <a:xfrm>
              <a:off x="2971799" y="2057400"/>
              <a:ext cx="228599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1800" b="0" dirty="0">
                  <a:ea typeface="PMingLiU" panose="02020500000000000000" pitchFamily="18" charset="-120"/>
                </a:rPr>
                <a:t> UVC → </a:t>
              </a:r>
              <a:r>
                <a:rPr lang="en-US" sz="1800" b="0" dirty="0">
                  <a:ea typeface="PMingLiU" panose="02020500000000000000" pitchFamily="18" charset="-120"/>
                  <a:sym typeface="Symbol" panose="05050102010706020507" pitchFamily="18" charset="2"/>
                </a:rPr>
                <a:t> = 254 nm</a:t>
              </a:r>
              <a:endParaRPr lang="en-US" sz="1800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950294E-ABAB-44FE-82D5-307E6A82B28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38400" y="2438400"/>
              <a:ext cx="480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CE9A90A-CD54-42CE-B4DF-DBBA1B1359B4}"/>
                </a:ext>
              </a:extLst>
            </p:cNvPr>
            <p:cNvSpPr/>
            <p:nvPr/>
          </p:nvSpPr>
          <p:spPr bwMode="auto">
            <a:xfrm>
              <a:off x="7086600" y="2286000"/>
              <a:ext cx="345929" cy="34374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CAD3770D-4AF3-44CD-A0B9-C19DAB75A3AB}"/>
              </a:ext>
            </a:extLst>
          </p:cNvPr>
          <p:cNvSpPr txBox="1"/>
          <p:nvPr/>
        </p:nvSpPr>
        <p:spPr>
          <a:xfrm>
            <a:off x="4634688" y="2691063"/>
            <a:ext cx="114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b="0" dirty="0">
                <a:sym typeface="Symbol" panose="05050102010706020507" pitchFamily="18" charset="2"/>
              </a:rPr>
              <a:t> = 2nd</a:t>
            </a:r>
            <a:endParaRPr lang="en-US" sz="1800" b="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3E8DD2E-5143-4D90-8B27-3546DA91A127}"/>
              </a:ext>
            </a:extLst>
          </p:cNvPr>
          <p:cNvGrpSpPr/>
          <p:nvPr/>
        </p:nvGrpSpPr>
        <p:grpSpPr>
          <a:xfrm>
            <a:off x="7294183" y="2514600"/>
            <a:ext cx="2383217" cy="3534946"/>
            <a:chOff x="6735024" y="2369714"/>
            <a:chExt cx="2383217" cy="3534946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82363329-A9C6-40B2-BC2C-C9BCE6FD859D}"/>
                </a:ext>
              </a:extLst>
            </p:cNvPr>
            <p:cNvGrpSpPr/>
            <p:nvPr/>
          </p:nvGrpSpPr>
          <p:grpSpPr>
            <a:xfrm>
              <a:off x="6735024" y="2369714"/>
              <a:ext cx="2383217" cy="3534946"/>
              <a:chOff x="6735025" y="2438400"/>
              <a:chExt cx="2227150" cy="3466259"/>
            </a:xfrm>
          </p:grpSpPr>
          <p:sp>
            <p:nvSpPr>
              <p:cNvPr id="14" name="TextBox 1">
                <a:extLst>
                  <a:ext uri="{FF2B5EF4-FFF2-40B4-BE49-F238E27FC236}">
                    <a16:creationId xmlns:a16="http://schemas.microsoft.com/office/drawing/2014/main" id="{3C115229-4FC1-40AD-AC85-E28EE918A2C5}"/>
                  </a:ext>
                </a:extLst>
              </p:cNvPr>
              <p:cNvSpPr txBox="1"/>
              <p:nvPr/>
            </p:nvSpPr>
            <p:spPr>
              <a:xfrm>
                <a:off x="6735025" y="5433119"/>
                <a:ext cx="2227150" cy="471540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None/>
                </a:pPr>
                <a:r>
                  <a:rPr lang="en-US" sz="1800" b="0" dirty="0">
                    <a:sym typeface="Symbol"/>
                  </a:rPr>
                  <a:t>d </a:t>
                </a:r>
                <a:r>
                  <a:rPr lang="en-US" sz="1800" b="0" dirty="0">
                    <a:sym typeface="Symbol" panose="05050102010706020507" pitchFamily="18" charset="2"/>
                  </a:rPr>
                  <a:t> </a:t>
                </a:r>
                <a:r>
                  <a:rPr lang="en-US" sz="1800" b="0" dirty="0">
                    <a:sym typeface="Symbol"/>
                  </a:rPr>
                  <a:t>80 nm</a:t>
                </a:r>
                <a:endParaRPr lang="en-US" sz="1800" b="0" dirty="0"/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B5B00C42-1A74-426E-AF7F-E44F61E46D2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239000" y="2438400"/>
                <a:ext cx="0" cy="2667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9883C28-321B-4984-8F75-9611231CDE66}"/>
                </a:ext>
              </a:extLst>
            </p:cNvPr>
            <p:cNvCxnSpPr/>
            <p:nvPr/>
          </p:nvCxnSpPr>
          <p:spPr bwMode="auto">
            <a:xfrm flipH="1">
              <a:off x="6858000" y="5089563"/>
              <a:ext cx="381000" cy="34355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BCC3ED5-669F-401B-BFB4-6B7EB90B31EF}"/>
              </a:ext>
            </a:extLst>
          </p:cNvPr>
          <p:cNvSpPr txBox="1"/>
          <p:nvPr/>
        </p:nvSpPr>
        <p:spPr>
          <a:xfrm>
            <a:off x="4061041" y="4071271"/>
            <a:ext cx="3406559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b="0" dirty="0">
                <a:solidFill>
                  <a:schemeClr val="tx2"/>
                </a:solidFill>
                <a:sym typeface="Symbol" panose="05050102010706020507" pitchFamily="18" charset="2"/>
              </a:rPr>
              <a:t>DNA Damage</a:t>
            </a:r>
          </a:p>
          <a:p>
            <a:pPr algn="ctr">
              <a:buNone/>
            </a:pPr>
            <a:r>
              <a:rPr lang="en-US" sz="1200" b="0" dirty="0">
                <a:solidFill>
                  <a:schemeClr val="tx2"/>
                </a:solidFill>
                <a:sym typeface="Symbol" panose="05050102010706020507" pitchFamily="18" charset="2"/>
              </a:rPr>
              <a:t>( Pyrimidine dimer damage replication)</a:t>
            </a:r>
          </a:p>
          <a:p>
            <a:pPr algn="ctr">
              <a:buNone/>
            </a:pPr>
            <a:r>
              <a:rPr lang="en-US" sz="1200" b="0" dirty="0">
                <a:solidFill>
                  <a:schemeClr val="tx2"/>
                </a:solidFill>
                <a:sym typeface="Symbol" panose="05050102010706020507" pitchFamily="18" charset="2"/>
              </a:rPr>
              <a:t>d &lt; 80 nm</a:t>
            </a:r>
          </a:p>
          <a:p>
            <a:pPr algn="ctr">
              <a:buNone/>
            </a:pPr>
            <a:r>
              <a:rPr lang="en-US" sz="1200" b="0" dirty="0">
                <a:solidFill>
                  <a:schemeClr val="tx2"/>
                </a:solidFill>
                <a:sym typeface="Symbol" panose="05050102010706020507" pitchFamily="18" charset="2"/>
              </a:rPr>
              <a:t>by EUV fluorescence</a:t>
            </a:r>
            <a:endParaRPr lang="en-US" sz="1200" b="0" dirty="0">
              <a:solidFill>
                <a:schemeClr val="tx2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FFFDD72-8D3E-4AB9-84F3-4A4C05F04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229FF-C6DD-4451-AADE-FB7A23EBC6C5}" type="slidenum">
              <a:rPr lang="zh-TW" altLang="en-US" smtClean="0"/>
              <a:pPr>
                <a:defRPr/>
              </a:pPr>
              <a:t>17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9916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947E0-D124-4CF9-9B72-4C53BE023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678499"/>
            <a:ext cx="7772400" cy="1143000"/>
          </a:xfrm>
        </p:spPr>
        <p:txBody>
          <a:bodyPr/>
          <a:lstStyle/>
          <a:p>
            <a:r>
              <a:rPr lang="en-US" dirty="0"/>
              <a:t>Extensions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E6CA72-C058-486C-B588-7F8DB3476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0600" y="64770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Inter. Conf. NANO TECHNOLOGY and NANO ENGINEERING, Paris, July 16-18,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F13DBE-5C06-42B9-8FDC-BB5DB3DC0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18</a:t>
            </a:fld>
            <a:endParaRPr lang="en-US" altLang="zh-TW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07917-31EB-4B1E-AFA0-25E2A87E6F00}"/>
              </a:ext>
            </a:extLst>
          </p:cNvPr>
          <p:cNvSpPr/>
          <p:nvPr/>
        </p:nvSpPr>
        <p:spPr>
          <a:xfrm>
            <a:off x="2209263" y="2896713"/>
            <a:ext cx="4725473" cy="1840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altLang="en-US" sz="800" b="0" dirty="0"/>
          </a:p>
          <a:p>
            <a:pPr algn="ctr">
              <a:buNone/>
            </a:pPr>
            <a:r>
              <a:rPr lang="en-US" sz="2400" b="0" dirty="0"/>
              <a:t>DNA Damage at a distance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Alzheimer’s and DNA Damage</a:t>
            </a:r>
          </a:p>
          <a:p>
            <a:pPr>
              <a:buNone/>
            </a:pPr>
            <a:endParaRPr lang="en-US" sz="800" b="0" dirty="0"/>
          </a:p>
          <a:p>
            <a:pPr>
              <a:buNone/>
            </a:pPr>
            <a:r>
              <a:rPr lang="en-US" sz="2400" b="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4918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E688E-5C16-4608-982F-72F20BBE7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110" y="-5366"/>
            <a:ext cx="7808890" cy="1072166"/>
          </a:xfrm>
        </p:spPr>
        <p:txBody>
          <a:bodyPr/>
          <a:lstStyle/>
          <a:p>
            <a:r>
              <a:rPr lang="en-US" dirty="0"/>
              <a:t>DNA Damage at a Distance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0D93CD-82F0-4D12-BA6E-6C05B87FF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8700" y="6477000"/>
            <a:ext cx="7734300" cy="381000"/>
          </a:xfrm>
        </p:spPr>
        <p:txBody>
          <a:bodyPr/>
          <a:lstStyle/>
          <a:p>
            <a:pPr>
              <a:defRPr/>
            </a:pPr>
            <a:r>
              <a:rPr lang="en-US" altLang="zh-TW"/>
              <a:t>Inter. Conf. NANO TECHNOLOGY and NANO ENGINEERING, Paris, July 16-18, 2018</a:t>
            </a:r>
            <a:endParaRPr lang="en-US" altLang="zh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500203-0F38-4E4C-907A-2D4BB98D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19</a:t>
            </a:fld>
            <a:endParaRPr lang="en-US" altLang="zh-TW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B8C789-5D4F-427E-AD0C-217049F05A18}"/>
              </a:ext>
            </a:extLst>
          </p:cNvPr>
          <p:cNvSpPr/>
          <p:nvPr/>
        </p:nvSpPr>
        <p:spPr>
          <a:xfrm>
            <a:off x="76200" y="5621173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1800" b="0" dirty="0">
                <a:solidFill>
                  <a:schemeClr val="tx2"/>
                </a:solidFill>
              </a:rPr>
              <a:t>*Nanoparticle-induced neuronal toxicity across placental barriers is mediated by autophagy and dependent on astrocytes. ScienceDaily, 4 April 2018. 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DC3C059-742F-480F-B658-0E3CD4E587DB}"/>
              </a:ext>
            </a:extLst>
          </p:cNvPr>
          <p:cNvGrpSpPr/>
          <p:nvPr/>
        </p:nvGrpSpPr>
        <p:grpSpPr>
          <a:xfrm>
            <a:off x="1260389" y="722571"/>
            <a:ext cx="5181600" cy="2194130"/>
            <a:chOff x="2769494" y="207304"/>
            <a:chExt cx="4533900" cy="1665018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2DC3B29-AB19-4477-A223-FF5FB5EAB1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3555" y="653122"/>
              <a:ext cx="3333750" cy="12192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C4BC1F2-3560-47ED-A0E0-60736D2B0E4C}"/>
                </a:ext>
              </a:extLst>
            </p:cNvPr>
            <p:cNvSpPr txBox="1"/>
            <p:nvPr/>
          </p:nvSpPr>
          <p:spPr>
            <a:xfrm>
              <a:off x="2769494" y="207304"/>
              <a:ext cx="4533900" cy="541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b="0" dirty="0"/>
                <a:t>     </a:t>
              </a:r>
              <a:r>
                <a:rPr lang="en-US" sz="2000" b="0" dirty="0"/>
                <a:t>Bristol Experiment (2009)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217B1C46-831C-4ED3-AF9A-479C9042EE76}"/>
              </a:ext>
            </a:extLst>
          </p:cNvPr>
          <p:cNvSpPr/>
          <p:nvPr/>
        </p:nvSpPr>
        <p:spPr>
          <a:xfrm>
            <a:off x="495213" y="3086534"/>
            <a:ext cx="8264172" cy="106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000" b="0" dirty="0"/>
              <a:t>The </a:t>
            </a:r>
            <a:r>
              <a:rPr lang="en-US" sz="2000" b="0" dirty="0">
                <a:solidFill>
                  <a:schemeClr val="tx2"/>
                </a:solidFill>
              </a:rPr>
              <a:t>NPs</a:t>
            </a:r>
            <a:r>
              <a:rPr lang="en-US" sz="2000" b="0" dirty="0"/>
              <a:t> damage </a:t>
            </a:r>
            <a:r>
              <a:rPr lang="en-US" sz="2000" b="0" dirty="0">
                <a:solidFill>
                  <a:schemeClr val="tx2"/>
                </a:solidFill>
              </a:rPr>
              <a:t>DNA . </a:t>
            </a:r>
          </a:p>
          <a:p>
            <a:pPr algn="ctr">
              <a:buNone/>
            </a:pPr>
            <a:r>
              <a:rPr lang="en-US" sz="2000" b="0" dirty="0">
                <a:solidFill>
                  <a:schemeClr val="tx2"/>
                </a:solidFill>
              </a:rPr>
              <a:t>Signaling molecules transfer DNA damage across cell barrier ? 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30D23E-9816-4632-AA47-49A9C2944A5C}"/>
              </a:ext>
            </a:extLst>
          </p:cNvPr>
          <p:cNvSpPr/>
          <p:nvPr/>
        </p:nvSpPr>
        <p:spPr>
          <a:xfrm>
            <a:off x="172256" y="4623137"/>
            <a:ext cx="864708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000" b="0" dirty="0">
                <a:solidFill>
                  <a:schemeClr val="tx2"/>
                </a:solidFill>
              </a:rPr>
              <a:t>Signaling</a:t>
            </a:r>
            <a:r>
              <a:rPr lang="en-US" sz="2000" b="0" dirty="0"/>
              <a:t> is traditional biology explanation, but </a:t>
            </a:r>
            <a:r>
              <a:rPr lang="en-US" sz="2000" b="0" dirty="0">
                <a:solidFill>
                  <a:schemeClr val="tx2"/>
                </a:solidFill>
              </a:rPr>
              <a:t>simple QED </a:t>
            </a:r>
            <a:r>
              <a:rPr lang="en-US" sz="2000" b="0" dirty="0"/>
              <a:t>argues the </a:t>
            </a:r>
            <a:r>
              <a:rPr lang="en-US" sz="2000" b="0" dirty="0">
                <a:solidFill>
                  <a:schemeClr val="tx2"/>
                </a:solidFill>
              </a:rPr>
              <a:t>astrocytes</a:t>
            </a:r>
            <a:r>
              <a:rPr lang="en-US" sz="2000" b="0" dirty="0"/>
              <a:t> most likely produced </a:t>
            </a:r>
            <a:r>
              <a:rPr lang="en-US" sz="2000" b="0" dirty="0">
                <a:solidFill>
                  <a:schemeClr val="tx2"/>
                </a:solidFill>
              </a:rPr>
              <a:t>EM radiation </a:t>
            </a:r>
            <a:r>
              <a:rPr lang="en-US" sz="2000" b="0" dirty="0"/>
              <a:t>from </a:t>
            </a:r>
            <a:r>
              <a:rPr lang="en-US" sz="2000" b="0" dirty="0">
                <a:solidFill>
                  <a:schemeClr val="tx2"/>
                </a:solidFill>
              </a:rPr>
              <a:t>heat Q </a:t>
            </a:r>
            <a:r>
              <a:rPr lang="en-US" sz="2000" b="0" dirty="0"/>
              <a:t>from       metabolic reactions that </a:t>
            </a:r>
            <a:r>
              <a:rPr lang="en-US" sz="2000" b="0" dirty="0">
                <a:solidFill>
                  <a:schemeClr val="tx2"/>
                </a:solidFill>
              </a:rPr>
              <a:t>damages DNA 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AD06E4-B258-4072-9B37-D419A3D89FAC}"/>
              </a:ext>
            </a:extLst>
          </p:cNvPr>
          <p:cNvSpPr/>
          <p:nvPr/>
        </p:nvSpPr>
        <p:spPr>
          <a:xfrm>
            <a:off x="420710" y="3877259"/>
            <a:ext cx="83422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000" b="0" dirty="0"/>
              <a:t>In </a:t>
            </a:r>
            <a:r>
              <a:rPr lang="en-US" sz="2000" b="0" dirty="0">
                <a:solidFill>
                  <a:schemeClr val="tx2"/>
                </a:solidFill>
              </a:rPr>
              <a:t>2018</a:t>
            </a:r>
            <a:r>
              <a:rPr lang="en-US" sz="2000" b="0" dirty="0"/>
              <a:t>, the </a:t>
            </a:r>
            <a:r>
              <a:rPr lang="en-US" sz="2000" b="0" dirty="0">
                <a:solidFill>
                  <a:schemeClr val="tx2"/>
                </a:solidFill>
              </a:rPr>
              <a:t>signaling molecules </a:t>
            </a:r>
            <a:r>
              <a:rPr lang="en-US" sz="2000" b="0" dirty="0"/>
              <a:t>were claimed to</a:t>
            </a:r>
            <a:r>
              <a:rPr lang="en-US" sz="2000" b="0" dirty="0">
                <a:solidFill>
                  <a:schemeClr val="tx2"/>
                </a:solidFill>
              </a:rPr>
              <a:t> </a:t>
            </a:r>
            <a:r>
              <a:rPr lang="en-US" sz="2000" b="0" dirty="0"/>
              <a:t>damage </a:t>
            </a:r>
            <a:r>
              <a:rPr lang="en-US" sz="2000" b="0" dirty="0">
                <a:solidFill>
                  <a:schemeClr val="tx2"/>
                </a:solidFill>
              </a:rPr>
              <a:t>DNA</a:t>
            </a:r>
            <a:r>
              <a:rPr lang="en-US" sz="2000" b="0" dirty="0"/>
              <a:t>, but only when </a:t>
            </a:r>
            <a:r>
              <a:rPr lang="en-US" sz="2000" b="0" dirty="0">
                <a:solidFill>
                  <a:schemeClr val="tx2"/>
                </a:solidFill>
              </a:rPr>
              <a:t>astrocytes</a:t>
            </a:r>
            <a:r>
              <a:rPr lang="en-US" sz="2000" b="0" dirty="0"/>
              <a:t> were present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D0DC90-1273-4044-ABED-2587F34D9D91}"/>
              </a:ext>
            </a:extLst>
          </p:cNvPr>
          <p:cNvGrpSpPr/>
          <p:nvPr/>
        </p:nvGrpSpPr>
        <p:grpSpPr>
          <a:xfrm>
            <a:off x="5774580" y="921676"/>
            <a:ext cx="2133600" cy="1989426"/>
            <a:chOff x="5754710" y="1200090"/>
            <a:chExt cx="2133600" cy="198942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6708790-C4A1-4D29-B3BC-818B830333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4710" y="1619187"/>
              <a:ext cx="2133600" cy="1570329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7337D8A-498A-41F1-A7DD-C2AE3EB51777}"/>
                </a:ext>
              </a:extLst>
            </p:cNvPr>
            <p:cNvSpPr txBox="1"/>
            <p:nvPr/>
          </p:nvSpPr>
          <p:spPr>
            <a:xfrm>
              <a:off x="6110996" y="1200090"/>
              <a:ext cx="13566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2000" b="0" dirty="0"/>
                <a:t>Astrocyte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82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C9C21-27ED-482E-93BD-F03EFEC8F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22D950-FC0A-403B-9D5C-59EB974C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Inter. Conf. NANO TECHNOLOGY and NANO ENGINEERING, Paris, July 16-18, 2018</a:t>
            </a:r>
            <a:endParaRPr lang="en-US" altLang="zh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D4380-CC67-4415-B9BB-5B47152CC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2</a:t>
            </a:fld>
            <a:endParaRPr lang="en-US" altLang="zh-TW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EC9413-081A-4C7E-A8B4-18EF4A3B7949}"/>
              </a:ext>
            </a:extLst>
          </p:cNvPr>
          <p:cNvSpPr/>
          <p:nvPr/>
        </p:nvSpPr>
        <p:spPr>
          <a:xfrm>
            <a:off x="285750" y="1752600"/>
            <a:ext cx="8572500" cy="432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b="0" dirty="0">
                <a:solidFill>
                  <a:schemeClr val="tx2"/>
                </a:solidFill>
                <a:ea typeface="PMingLiU" panose="02020500000000000000" pitchFamily="18" charset="-120"/>
              </a:rPr>
              <a:t>NDs</a:t>
            </a:r>
            <a:r>
              <a:rPr lang="en-US" b="0" dirty="0">
                <a:ea typeface="PMingLiU" panose="02020500000000000000" pitchFamily="18" charset="-120"/>
              </a:rPr>
              <a:t> </a:t>
            </a:r>
            <a:r>
              <a:rPr lang="en-US" b="0" dirty="0">
                <a:latin typeface="+mn-lt"/>
                <a:ea typeface="PMingLiU" panose="02020500000000000000" pitchFamily="18" charset="-120"/>
              </a:rPr>
              <a:t>like </a:t>
            </a:r>
            <a:r>
              <a:rPr lang="en-US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autism, </a:t>
            </a:r>
            <a:r>
              <a:rPr lang="en-US" b="0" dirty="0">
                <a:solidFill>
                  <a:schemeClr val="tx2"/>
                </a:solidFill>
                <a:ea typeface="PMingLiU" panose="02020500000000000000" pitchFamily="18" charset="-120"/>
              </a:rPr>
              <a:t>Parkinson’s</a:t>
            </a:r>
            <a:r>
              <a:rPr lang="en-US" b="0" dirty="0">
                <a:ea typeface="PMingLiU" panose="02020500000000000000" pitchFamily="18" charset="-120"/>
              </a:rPr>
              <a:t>,</a:t>
            </a:r>
            <a:r>
              <a:rPr lang="en-US" b="0" dirty="0">
                <a:latin typeface="+mn-lt"/>
                <a:ea typeface="PMingLiU" panose="02020500000000000000" pitchFamily="18" charset="-120"/>
              </a:rPr>
              <a:t> and </a:t>
            </a:r>
            <a:r>
              <a:rPr lang="en-US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Alzheimer’s     </a:t>
            </a:r>
            <a:r>
              <a:rPr lang="en-US" b="0" dirty="0">
                <a:latin typeface="+mn-lt"/>
                <a:ea typeface="PMingLiU" panose="02020500000000000000" pitchFamily="18" charset="-120"/>
              </a:rPr>
              <a:t>have </a:t>
            </a:r>
            <a:r>
              <a:rPr lang="en-US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unknown</a:t>
            </a:r>
            <a:r>
              <a:rPr lang="en-US" b="0" dirty="0">
                <a:latin typeface="+mn-lt"/>
                <a:ea typeface="PMingLiU" panose="02020500000000000000" pitchFamily="18" charset="-120"/>
              </a:rPr>
              <a:t> origins. </a:t>
            </a:r>
          </a:p>
          <a:p>
            <a:pPr algn="ctr">
              <a:buNone/>
            </a:pPr>
            <a:r>
              <a:rPr lang="en-US" b="0" dirty="0">
                <a:solidFill>
                  <a:schemeClr val="tx2"/>
                </a:solidFill>
                <a:ea typeface="PMingLiU" panose="02020500000000000000" pitchFamily="18" charset="-120"/>
              </a:rPr>
              <a:t>NDs = </a:t>
            </a:r>
            <a:r>
              <a:rPr lang="en-US" b="0" dirty="0">
                <a:ea typeface="PMingLiU" panose="02020500000000000000" pitchFamily="18" charset="-120"/>
              </a:rPr>
              <a:t>Neurodegenerative diseases</a:t>
            </a:r>
            <a:endParaRPr lang="en-US" b="0" dirty="0">
              <a:latin typeface="+mn-lt"/>
              <a:ea typeface="PMingLiU" panose="02020500000000000000" pitchFamily="18" charset="-120"/>
            </a:endParaRPr>
          </a:p>
          <a:p>
            <a:pPr algn="ctr">
              <a:buNone/>
            </a:pPr>
            <a:endParaRPr lang="en-US" sz="800" b="0" dirty="0">
              <a:latin typeface="+mn-lt"/>
              <a:ea typeface="PMingLiU" panose="02020500000000000000" pitchFamily="18" charset="-120"/>
            </a:endParaRPr>
          </a:p>
          <a:p>
            <a:pPr algn="ctr">
              <a:buNone/>
            </a:pPr>
            <a:r>
              <a:rPr lang="en-US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NDs</a:t>
            </a:r>
            <a:r>
              <a:rPr lang="en-US" b="0" dirty="0">
                <a:latin typeface="+mn-lt"/>
                <a:ea typeface="PMingLiU" panose="02020500000000000000" pitchFamily="18" charset="-120"/>
              </a:rPr>
              <a:t> involve </a:t>
            </a:r>
            <a:r>
              <a:rPr lang="en-US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genetic</a:t>
            </a:r>
            <a:r>
              <a:rPr lang="en-US" b="0" dirty="0">
                <a:latin typeface="+mn-lt"/>
                <a:ea typeface="PMingLiU" panose="02020500000000000000" pitchFamily="18" charset="-120"/>
              </a:rPr>
              <a:t> and </a:t>
            </a:r>
            <a:r>
              <a:rPr lang="en-US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environment </a:t>
            </a:r>
            <a:r>
              <a:rPr lang="en-US" b="0" dirty="0">
                <a:latin typeface="+mn-lt"/>
                <a:ea typeface="PMingLiU" panose="02020500000000000000" pitchFamily="18" charset="-120"/>
              </a:rPr>
              <a:t>factors </a:t>
            </a:r>
          </a:p>
          <a:p>
            <a:pPr algn="ctr">
              <a:buNone/>
            </a:pPr>
            <a:r>
              <a:rPr lang="en-US" sz="800" b="0" dirty="0">
                <a:latin typeface="+mn-lt"/>
                <a:ea typeface="PMingLiU" panose="02020500000000000000" pitchFamily="18" charset="-120"/>
              </a:rPr>
              <a:t>.</a:t>
            </a:r>
          </a:p>
          <a:p>
            <a:pPr algn="ctr">
              <a:buNone/>
            </a:pPr>
            <a:r>
              <a:rPr lang="en-US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Genetic </a:t>
            </a:r>
            <a:r>
              <a:rPr lang="en-US" b="0" dirty="0">
                <a:latin typeface="+mn-lt"/>
                <a:ea typeface="PMingLiU" panose="02020500000000000000" pitchFamily="18" charset="-120"/>
              </a:rPr>
              <a:t>factors are </a:t>
            </a:r>
            <a:r>
              <a:rPr lang="en-US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inherited. 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  <a:latin typeface="+mn-lt"/>
              <a:ea typeface="PMingLiU" panose="02020500000000000000" pitchFamily="18" charset="-120"/>
            </a:endParaRPr>
          </a:p>
          <a:p>
            <a:pPr algn="ctr">
              <a:buNone/>
            </a:pPr>
            <a:r>
              <a:rPr lang="en-US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Environment</a:t>
            </a:r>
            <a:r>
              <a:rPr lang="en-US" b="0" dirty="0">
                <a:latin typeface="+mn-lt"/>
                <a:ea typeface="PMingLiU" panose="02020500000000000000" pitchFamily="18" charset="-120"/>
              </a:rPr>
              <a:t> factors are </a:t>
            </a:r>
            <a:r>
              <a:rPr lang="en-US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fragrances</a:t>
            </a:r>
            <a:r>
              <a:rPr lang="en-US" b="0" dirty="0">
                <a:latin typeface="+mn-lt"/>
                <a:ea typeface="PMingLiU" panose="02020500000000000000" pitchFamily="18" charset="-120"/>
              </a:rPr>
              <a:t> in cosmetics, </a:t>
            </a:r>
            <a:r>
              <a:rPr lang="en-US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glyphosate</a:t>
            </a:r>
            <a:r>
              <a:rPr lang="en-US" b="0" dirty="0">
                <a:latin typeface="+mn-lt"/>
                <a:ea typeface="PMingLiU" panose="02020500000000000000" pitchFamily="18" charset="-120"/>
              </a:rPr>
              <a:t> in herbicides, and                        </a:t>
            </a:r>
            <a:r>
              <a:rPr lang="en-US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aluminum adjuvants</a:t>
            </a:r>
            <a:r>
              <a:rPr lang="en-US" b="0" dirty="0">
                <a:latin typeface="+mn-lt"/>
                <a:ea typeface="PMingLiU" panose="02020500000000000000" pitchFamily="18" charset="-120"/>
              </a:rPr>
              <a:t> in vaccines.</a:t>
            </a:r>
          </a:p>
        </p:txBody>
      </p:sp>
    </p:spTree>
    <p:extLst>
      <p:ext uri="{BB962C8B-B14F-4D97-AF65-F5344CB8AC3E}">
        <p14:creationId xmlns:p14="http://schemas.microsoft.com/office/powerpoint/2010/main" val="339790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424A5-E38E-4F66-A29C-0BE35EDAF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657" y="152400"/>
            <a:ext cx="7772400" cy="1143000"/>
          </a:xfrm>
        </p:spPr>
        <p:txBody>
          <a:bodyPr/>
          <a:lstStyle/>
          <a:p>
            <a:r>
              <a:rPr lang="en-US" dirty="0"/>
              <a:t>DNA Damage</a:t>
            </a:r>
            <a:r>
              <a:rPr lang="en-US" sz="2000" dirty="0">
                <a:solidFill>
                  <a:srgbClr val="FFFF00"/>
                </a:solidFill>
              </a:rPr>
              <a:t> (cont’d)</a:t>
            </a:r>
            <a:r>
              <a:rPr lang="en-US" dirty="0"/>
              <a:t>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292094-215E-4D55-A362-22F9C2D9A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4770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Inter. Conf. NANO TECHNOLOGY and NANO ENGINEERING, Paris, July 16-18, 2018</a:t>
            </a:r>
          </a:p>
        </p:txBody>
      </p:sp>
      <p:pic>
        <p:nvPicPr>
          <p:cNvPr id="79" name="Picture 78" descr="C:\Users\Thomas\Documents\2018\PARIS\Alzheimer\Astrocyte\metal-nanoparticles-damage-brain-dna-299408.png">
            <a:extLst>
              <a:ext uri="{FF2B5EF4-FFF2-40B4-BE49-F238E27FC236}">
                <a16:creationId xmlns:a16="http://schemas.microsoft.com/office/drawing/2014/main" id="{ED021431-B8D4-49C3-A8F1-D225D76C77D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1295400"/>
            <a:ext cx="5943600" cy="33432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58B5B1A1-61A0-4EDF-BBCD-799036EB5A99}"/>
              </a:ext>
            </a:extLst>
          </p:cNvPr>
          <p:cNvGrpSpPr/>
          <p:nvPr/>
        </p:nvGrpSpPr>
        <p:grpSpPr>
          <a:xfrm>
            <a:off x="3752850" y="1589586"/>
            <a:ext cx="3409950" cy="2801956"/>
            <a:chOff x="0" y="1"/>
            <a:chExt cx="3409950" cy="28019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 Box 20">
                  <a:extLst>
                    <a:ext uri="{FF2B5EF4-FFF2-40B4-BE49-F238E27FC236}">
                      <a16:creationId xmlns:a16="http://schemas.microsoft.com/office/drawing/2014/main" id="{90D4ADEA-CCD6-4F81-AF62-B335EC50EEB1}"/>
                    </a:ext>
                  </a:extLst>
                </p:cNvPr>
                <p:cNvSpPr txBox="1"/>
                <p:nvPr/>
              </p:nvSpPr>
              <p:spPr>
                <a:xfrm>
                  <a:off x="1038225" y="2476500"/>
                  <a:ext cx="466725" cy="325457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>
                            <a:solidFill>
                              <a:srgbClr val="EEECE1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𝐸</m:t>
                        </m:r>
                      </m:oMath>
                    </m:oMathPara>
                  </a14:m>
                  <a:endParaRPr lang="en-US" sz="1100" dirty="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</mc:Choice>
          <mc:Fallback xmlns="">
            <p:sp>
              <p:nvSpPr>
                <p:cNvPr id="63" name="Text Box 20">
                  <a:extLst>
                    <a:ext uri="{FF2B5EF4-FFF2-40B4-BE49-F238E27FC236}">
                      <a16:creationId xmlns:a16="http://schemas.microsoft.com/office/drawing/2014/main" id="{90D4ADEA-CCD6-4F81-AF62-B335EC50EEB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8225" y="2476500"/>
                  <a:ext cx="466725" cy="32545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CED6D225-015F-4FD3-9576-D9C6EBEC997E}"/>
                </a:ext>
              </a:extLst>
            </p:cNvPr>
            <p:cNvGrpSpPr/>
            <p:nvPr/>
          </p:nvGrpSpPr>
          <p:grpSpPr>
            <a:xfrm rot="8146363">
              <a:off x="880234" y="2208899"/>
              <a:ext cx="235736" cy="471159"/>
              <a:chOff x="1839" y="0"/>
              <a:chExt cx="235736" cy="471159"/>
            </a:xfrm>
          </p:grpSpPr>
          <p:sp>
            <p:nvSpPr>
              <p:cNvPr id="77" name="Freeform 26">
                <a:extLst>
                  <a:ext uri="{FF2B5EF4-FFF2-40B4-BE49-F238E27FC236}">
                    <a16:creationId xmlns:a16="http://schemas.microsoft.com/office/drawing/2014/main" id="{968F306E-857C-4E20-8E8A-840725AB3997}"/>
                  </a:ext>
                </a:extLst>
              </p:cNvPr>
              <p:cNvSpPr>
                <a:spLocks/>
              </p:cNvSpPr>
              <p:nvPr/>
            </p:nvSpPr>
            <p:spPr bwMode="auto">
              <a:xfrm rot="8656207" flipH="1" flipV="1">
                <a:off x="1839" y="91429"/>
                <a:ext cx="235736" cy="379730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9525" cap="flat" cmpd="sng">
                <a:solidFill>
                  <a:srgbClr val="EEECE1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8" name="AutoShape 32">
                <a:extLst>
                  <a:ext uri="{FF2B5EF4-FFF2-40B4-BE49-F238E27FC236}">
                    <a16:creationId xmlns:a16="http://schemas.microsoft.com/office/drawing/2014/main" id="{CAABFE36-8A58-4199-A313-599558C5F4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40637" flipH="1" flipV="1">
                <a:off x="114300" y="0"/>
                <a:ext cx="58420" cy="109220"/>
              </a:xfrm>
              <a:prstGeom prst="triangle">
                <a:avLst>
                  <a:gd name="adj" fmla="val 50000"/>
                </a:avLst>
              </a:prstGeom>
              <a:solidFill>
                <a:srgbClr val="EEECE1"/>
              </a:solidFill>
              <a:ln w="9525">
                <a:solidFill>
                  <a:srgbClr val="EEECE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84F1D5DF-A580-4A40-9FFB-E6F3980DF356}"/>
                </a:ext>
              </a:extLst>
            </p:cNvPr>
            <p:cNvGrpSpPr/>
            <p:nvPr/>
          </p:nvGrpSpPr>
          <p:grpSpPr>
            <a:xfrm rot="19354800">
              <a:off x="266700" y="1628774"/>
              <a:ext cx="255270" cy="465456"/>
              <a:chOff x="1" y="0"/>
              <a:chExt cx="255270" cy="465456"/>
            </a:xfrm>
          </p:grpSpPr>
          <p:sp>
            <p:nvSpPr>
              <p:cNvPr id="75" name="Freeform 34">
                <a:extLst>
                  <a:ext uri="{FF2B5EF4-FFF2-40B4-BE49-F238E27FC236}">
                    <a16:creationId xmlns:a16="http://schemas.microsoft.com/office/drawing/2014/main" id="{DDC0DA97-DCE1-4DA5-AD14-95E3DE2FD029}"/>
                  </a:ext>
                </a:extLst>
              </p:cNvPr>
              <p:cNvSpPr>
                <a:spLocks/>
              </p:cNvSpPr>
              <p:nvPr/>
            </p:nvSpPr>
            <p:spPr bwMode="auto">
              <a:xfrm rot="8656207" flipH="1" flipV="1">
                <a:off x="1" y="85726"/>
                <a:ext cx="255270" cy="379730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9525" cap="flat" cmpd="sng">
                <a:solidFill>
                  <a:srgbClr val="EEECE1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6" name="AutoShape 32">
                <a:extLst>
                  <a:ext uri="{FF2B5EF4-FFF2-40B4-BE49-F238E27FC236}">
                    <a16:creationId xmlns:a16="http://schemas.microsoft.com/office/drawing/2014/main" id="{5A1DC650-85CA-4F32-A2FB-51557DDDB3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40637" flipH="1" flipV="1">
                <a:off x="114300" y="0"/>
                <a:ext cx="58420" cy="109220"/>
              </a:xfrm>
              <a:prstGeom prst="triangle">
                <a:avLst>
                  <a:gd name="adj" fmla="val 50000"/>
                </a:avLst>
              </a:prstGeom>
              <a:solidFill>
                <a:srgbClr val="EEECE1"/>
              </a:solidFill>
              <a:ln w="9525">
                <a:solidFill>
                  <a:srgbClr val="EEECE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 Box 36">
                  <a:extLst>
                    <a:ext uri="{FF2B5EF4-FFF2-40B4-BE49-F238E27FC236}">
                      <a16:creationId xmlns:a16="http://schemas.microsoft.com/office/drawing/2014/main" id="{E99472B1-78A1-41EB-9D79-230E48A39E48}"/>
                    </a:ext>
                  </a:extLst>
                </p:cNvPr>
                <p:cNvSpPr txBox="1"/>
                <p:nvPr/>
              </p:nvSpPr>
              <p:spPr>
                <a:xfrm>
                  <a:off x="0" y="1428750"/>
                  <a:ext cx="466725" cy="35242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14:m>
                    <m:oMath xmlns:m="http://schemas.openxmlformats.org/officeDocument/2006/math">
                      <m:r>
                        <a:rPr lang="en-US" sz="1400" i="1">
                          <a:solidFill>
                            <a:srgbClr val="EEECE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𝐸</m:t>
                      </m:r>
                    </m:oMath>
                  </a14:m>
                  <a:endParaRPr lang="en-US" sz="1100" dirty="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</mc:Choice>
          <mc:Fallback xmlns="">
            <p:sp>
              <p:nvSpPr>
                <p:cNvPr id="66" name="Text Box 36">
                  <a:extLst>
                    <a:ext uri="{FF2B5EF4-FFF2-40B4-BE49-F238E27FC236}">
                      <a16:creationId xmlns:a16="http://schemas.microsoft.com/office/drawing/2014/main" id="{E99472B1-78A1-41EB-9D79-230E48A39E4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1428750"/>
                  <a:ext cx="466725" cy="352425"/>
                </a:xfrm>
                <a:prstGeom prst="rect">
                  <a:avLst/>
                </a:prstGeom>
                <a:blipFill>
                  <a:blip r:embed="rId4"/>
                  <a:stretch>
                    <a:fillRect l="-3947" b="-5172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36010F60-9693-457C-9A1F-064367A98136}"/>
                </a:ext>
              </a:extLst>
            </p:cNvPr>
            <p:cNvGrpSpPr/>
            <p:nvPr/>
          </p:nvGrpSpPr>
          <p:grpSpPr>
            <a:xfrm rot="8146363">
              <a:off x="2724150" y="514350"/>
              <a:ext cx="255270" cy="465456"/>
              <a:chOff x="2" y="0"/>
              <a:chExt cx="255270" cy="465456"/>
            </a:xfrm>
          </p:grpSpPr>
          <p:sp>
            <p:nvSpPr>
              <p:cNvPr id="73" name="Freeform 39">
                <a:extLst>
                  <a:ext uri="{FF2B5EF4-FFF2-40B4-BE49-F238E27FC236}">
                    <a16:creationId xmlns:a16="http://schemas.microsoft.com/office/drawing/2014/main" id="{5368394D-69AC-43C8-9370-261565612E7B}"/>
                  </a:ext>
                </a:extLst>
              </p:cNvPr>
              <p:cNvSpPr>
                <a:spLocks/>
              </p:cNvSpPr>
              <p:nvPr/>
            </p:nvSpPr>
            <p:spPr bwMode="auto">
              <a:xfrm rot="8656207" flipH="1" flipV="1">
                <a:off x="2" y="85726"/>
                <a:ext cx="255270" cy="379730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9525" cap="flat" cmpd="sng">
                <a:solidFill>
                  <a:srgbClr val="EEECE1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4" name="AutoShape 32">
                <a:extLst>
                  <a:ext uri="{FF2B5EF4-FFF2-40B4-BE49-F238E27FC236}">
                    <a16:creationId xmlns:a16="http://schemas.microsoft.com/office/drawing/2014/main" id="{43F1004C-8997-4CED-8B53-81105CF40B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40637" flipH="1" flipV="1">
                <a:off x="114300" y="0"/>
                <a:ext cx="58420" cy="109220"/>
              </a:xfrm>
              <a:prstGeom prst="triangle">
                <a:avLst>
                  <a:gd name="adj" fmla="val 50000"/>
                </a:avLst>
              </a:prstGeom>
              <a:solidFill>
                <a:srgbClr val="EEECE1"/>
              </a:solidFill>
              <a:ln w="9525">
                <a:solidFill>
                  <a:srgbClr val="EEECE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59884527-853F-4310-A371-F04F3CD368BE}"/>
                </a:ext>
              </a:extLst>
            </p:cNvPr>
            <p:cNvGrpSpPr/>
            <p:nvPr/>
          </p:nvGrpSpPr>
          <p:grpSpPr>
            <a:xfrm rot="19511102">
              <a:off x="2181225" y="47625"/>
              <a:ext cx="255270" cy="465455"/>
              <a:chOff x="0" y="0"/>
              <a:chExt cx="255270" cy="465455"/>
            </a:xfrm>
          </p:grpSpPr>
          <p:sp>
            <p:nvSpPr>
              <p:cNvPr id="71" name="Freeform 42">
                <a:extLst>
                  <a:ext uri="{FF2B5EF4-FFF2-40B4-BE49-F238E27FC236}">
                    <a16:creationId xmlns:a16="http://schemas.microsoft.com/office/drawing/2014/main" id="{B31287FD-4888-4B43-8053-443E7F312505}"/>
                  </a:ext>
                </a:extLst>
              </p:cNvPr>
              <p:cNvSpPr>
                <a:spLocks/>
              </p:cNvSpPr>
              <p:nvPr/>
            </p:nvSpPr>
            <p:spPr bwMode="auto">
              <a:xfrm rot="8656207" flipH="1" flipV="1">
                <a:off x="0" y="85725"/>
                <a:ext cx="255270" cy="379730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9525" cap="flat" cmpd="sng">
                <a:solidFill>
                  <a:srgbClr val="EEECE1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2" name="AutoShape 32">
                <a:extLst>
                  <a:ext uri="{FF2B5EF4-FFF2-40B4-BE49-F238E27FC236}">
                    <a16:creationId xmlns:a16="http://schemas.microsoft.com/office/drawing/2014/main" id="{CF8CE414-87EF-4F30-BA2D-2EDED9CB64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40637" flipH="1" flipV="1">
                <a:off x="114300" y="0"/>
                <a:ext cx="58420" cy="109220"/>
              </a:xfrm>
              <a:prstGeom prst="triangle">
                <a:avLst>
                  <a:gd name="adj" fmla="val 50000"/>
                </a:avLst>
              </a:prstGeom>
              <a:solidFill>
                <a:srgbClr val="EEECE1"/>
              </a:solidFill>
              <a:ln w="9525">
                <a:solidFill>
                  <a:srgbClr val="EEECE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 Box 44">
                  <a:extLst>
                    <a:ext uri="{FF2B5EF4-FFF2-40B4-BE49-F238E27FC236}">
                      <a16:creationId xmlns:a16="http://schemas.microsoft.com/office/drawing/2014/main" id="{7FF92784-01F0-40B6-8DC0-58BF78F90DFE}"/>
                    </a:ext>
                  </a:extLst>
                </p:cNvPr>
                <p:cNvSpPr txBox="1"/>
                <p:nvPr/>
              </p:nvSpPr>
              <p:spPr>
                <a:xfrm>
                  <a:off x="2943225" y="714375"/>
                  <a:ext cx="466725" cy="35242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>
                            <a:solidFill>
                              <a:srgbClr val="EEECE1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𝐸</m:t>
                        </m:r>
                      </m:oMath>
                    </m:oMathPara>
                  </a14:m>
                  <a:endParaRPr lang="en-US" sz="1100" dirty="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</mc:Choice>
          <mc:Fallback xmlns="">
            <p:sp>
              <p:nvSpPr>
                <p:cNvPr id="69" name="Text Box 44">
                  <a:extLst>
                    <a:ext uri="{FF2B5EF4-FFF2-40B4-BE49-F238E27FC236}">
                      <a16:creationId xmlns:a16="http://schemas.microsoft.com/office/drawing/2014/main" id="{7FF92784-01F0-40B6-8DC0-58BF78F90DF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43225" y="714375"/>
                  <a:ext cx="466725" cy="35242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 Box 45">
                  <a:extLst>
                    <a:ext uri="{FF2B5EF4-FFF2-40B4-BE49-F238E27FC236}">
                      <a16:creationId xmlns:a16="http://schemas.microsoft.com/office/drawing/2014/main" id="{1AD5CBF0-ACB6-4E9E-8A62-A21280B8A86B}"/>
                    </a:ext>
                  </a:extLst>
                </p:cNvPr>
                <p:cNvSpPr txBox="1"/>
                <p:nvPr/>
              </p:nvSpPr>
              <p:spPr>
                <a:xfrm>
                  <a:off x="1809751" y="1"/>
                  <a:ext cx="463766" cy="338644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>
                            <a:solidFill>
                              <a:srgbClr val="EEECE1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𝐸</m:t>
                        </m:r>
                      </m:oMath>
                    </m:oMathPara>
                  </a14:m>
                  <a:endParaRPr lang="en-US" sz="1100" dirty="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</mc:Choice>
          <mc:Fallback xmlns="">
            <p:sp>
              <p:nvSpPr>
                <p:cNvPr id="70" name="Text Box 45">
                  <a:extLst>
                    <a:ext uri="{FF2B5EF4-FFF2-40B4-BE49-F238E27FC236}">
                      <a16:creationId xmlns:a16="http://schemas.microsoft.com/office/drawing/2014/main" id="{1AD5CBF0-ACB6-4E9E-8A62-A21280B8A86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09751" y="1"/>
                  <a:ext cx="463766" cy="33864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C19B46B5-C72E-42DE-8DA9-07C1F5F42B8E}"/>
              </a:ext>
            </a:extLst>
          </p:cNvPr>
          <p:cNvSpPr/>
          <p:nvPr/>
        </p:nvSpPr>
        <p:spPr>
          <a:xfrm>
            <a:off x="4142823" y="4876800"/>
            <a:ext cx="17961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0" dirty="0">
                <a:solidFill>
                  <a:srgbClr val="FFFF00"/>
                </a:solidFill>
              </a:rPr>
              <a:t>Neuron – Blue </a:t>
            </a:r>
            <a:endParaRPr lang="en-US" sz="16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EB520D0A-10D9-4FEF-A1E8-B73C65993DB7}"/>
              </a:ext>
            </a:extLst>
          </p:cNvPr>
          <p:cNvSpPr/>
          <p:nvPr/>
        </p:nvSpPr>
        <p:spPr>
          <a:xfrm>
            <a:off x="6090321" y="4876800"/>
            <a:ext cx="16725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0" dirty="0">
                <a:solidFill>
                  <a:srgbClr val="FFFF00"/>
                </a:solidFill>
              </a:rPr>
              <a:t>DNA - Green </a:t>
            </a:r>
            <a:endParaRPr lang="en-US" sz="16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9A8F3CE-A433-4D6D-86DA-55A7FD751BC9}"/>
              </a:ext>
            </a:extLst>
          </p:cNvPr>
          <p:cNvSpPr/>
          <p:nvPr/>
        </p:nvSpPr>
        <p:spPr>
          <a:xfrm>
            <a:off x="1678022" y="4876800"/>
            <a:ext cx="23134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0" dirty="0">
                <a:solidFill>
                  <a:srgbClr val="FFFF00"/>
                </a:solidFill>
              </a:rPr>
              <a:t>Astrocyte - RED</a:t>
            </a: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AFD8FF-AC18-48BF-B213-DDEAD3294EB0}"/>
              </a:ext>
            </a:extLst>
          </p:cNvPr>
          <p:cNvSpPr txBox="1"/>
          <p:nvPr/>
        </p:nvSpPr>
        <p:spPr>
          <a:xfrm>
            <a:off x="762000" y="5257800"/>
            <a:ext cx="7772400" cy="99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b="0" dirty="0">
                <a:solidFill>
                  <a:schemeClr val="tx2"/>
                </a:solidFill>
              </a:rPr>
              <a:t>Astrocyte metabolism </a:t>
            </a:r>
            <a:r>
              <a:rPr lang="en-US" sz="1400" b="0" dirty="0"/>
              <a:t>→ EM radiation depending on diameter d of fibril cross-section.              For </a:t>
            </a:r>
            <a:r>
              <a:rPr lang="en-US" sz="1400" b="0" dirty="0">
                <a:solidFill>
                  <a:schemeClr val="tx2"/>
                </a:solidFill>
              </a:rPr>
              <a:t>d = 25 nm </a:t>
            </a:r>
            <a:r>
              <a:rPr lang="en-US" sz="1400" b="0" dirty="0"/>
              <a:t>and n = 1.41, </a:t>
            </a:r>
            <a:r>
              <a:rPr lang="en-US" sz="1400" b="0" dirty="0">
                <a:sym typeface="Symbol" panose="05050102010706020507" pitchFamily="18" charset="2"/>
              </a:rPr>
              <a:t> = 2nd = 70.5 nm and</a:t>
            </a:r>
            <a:r>
              <a:rPr lang="en-US" sz="1400" b="0" dirty="0">
                <a:solidFill>
                  <a:schemeClr val="tx2"/>
                </a:solidFill>
                <a:sym typeface="Symbol" panose="05050102010706020507" pitchFamily="18" charset="2"/>
              </a:rPr>
              <a:t> E = 18 eV.</a:t>
            </a:r>
          </a:p>
          <a:p>
            <a:pPr algn="ctr">
              <a:buNone/>
            </a:pPr>
            <a:r>
              <a:rPr lang="en-US" sz="1400" b="0" dirty="0">
                <a:solidFill>
                  <a:schemeClr val="tx2"/>
                </a:solidFill>
                <a:sym typeface="Symbol" panose="05050102010706020507" pitchFamily="18" charset="2"/>
              </a:rPr>
              <a:t>UVC at 254 nm </a:t>
            </a:r>
            <a:r>
              <a:rPr lang="en-US" sz="1400" b="0" dirty="0">
                <a:sym typeface="Symbol" panose="05050102010706020507" pitchFamily="18" charset="2"/>
              </a:rPr>
              <a:t>having E  5 eV is </a:t>
            </a:r>
            <a:r>
              <a:rPr lang="en-US" sz="1400" b="0" dirty="0">
                <a:solidFill>
                  <a:schemeClr val="tx2"/>
                </a:solidFill>
                <a:sym typeface="Symbol" panose="05050102010706020507" pitchFamily="18" charset="2"/>
              </a:rPr>
              <a:t>excited</a:t>
            </a:r>
            <a:r>
              <a:rPr lang="en-US" sz="1400" b="0" dirty="0">
                <a:sym typeface="Symbol" panose="05050102010706020507" pitchFamily="18" charset="2"/>
              </a:rPr>
              <a:t> by 18 eV </a:t>
            </a:r>
            <a:r>
              <a:rPr lang="en-US" sz="1400" b="0" dirty="0">
                <a:solidFill>
                  <a:schemeClr val="tx2"/>
                </a:solidFill>
                <a:sym typeface="Symbol" panose="05050102010706020507" pitchFamily="18" charset="2"/>
              </a:rPr>
              <a:t>fluorescence</a:t>
            </a:r>
            <a:r>
              <a:rPr lang="en-US" sz="1400" b="0" dirty="0">
                <a:sym typeface="Symbol" panose="05050102010706020507" pitchFamily="18" charset="2"/>
              </a:rPr>
              <a:t>                                                 to </a:t>
            </a:r>
            <a:r>
              <a:rPr lang="en-US" sz="1400" b="0" dirty="0">
                <a:solidFill>
                  <a:schemeClr val="tx2"/>
                </a:solidFill>
                <a:sym typeface="Symbol" panose="05050102010706020507" pitchFamily="18" charset="2"/>
              </a:rPr>
              <a:t>damage DNA </a:t>
            </a:r>
            <a:r>
              <a:rPr lang="en-US" sz="1400" b="0" dirty="0">
                <a:sym typeface="Symbol" panose="05050102010706020507" pitchFamily="18" charset="2"/>
              </a:rPr>
              <a:t>of nearby </a:t>
            </a:r>
            <a:r>
              <a:rPr lang="en-US" sz="1400" b="0" dirty="0">
                <a:solidFill>
                  <a:schemeClr val="tx2"/>
                </a:solidFill>
                <a:sym typeface="Symbol" panose="05050102010706020507" pitchFamily="18" charset="2"/>
              </a:rPr>
              <a:t>neuron.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B1D9782-6A77-4063-ACE2-54236AA4890A}"/>
              </a:ext>
            </a:extLst>
          </p:cNvPr>
          <p:cNvGrpSpPr/>
          <p:nvPr/>
        </p:nvGrpSpPr>
        <p:grpSpPr>
          <a:xfrm>
            <a:off x="5562600" y="2782732"/>
            <a:ext cx="2152343" cy="1685486"/>
            <a:chOff x="5562600" y="2782732"/>
            <a:chExt cx="2152343" cy="1685486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A2E2C41-B9E0-4C09-A593-32C1C1B8CE1A}"/>
                </a:ext>
              </a:extLst>
            </p:cNvPr>
            <p:cNvGrpSpPr/>
            <p:nvPr/>
          </p:nvGrpSpPr>
          <p:grpSpPr>
            <a:xfrm>
              <a:off x="5562600" y="3074393"/>
              <a:ext cx="2003425" cy="1393825"/>
              <a:chOff x="0" y="0"/>
              <a:chExt cx="2003425" cy="139382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Text Box 19">
                    <a:extLst>
                      <a:ext uri="{FF2B5EF4-FFF2-40B4-BE49-F238E27FC236}">
                        <a16:creationId xmlns:a16="http://schemas.microsoft.com/office/drawing/2014/main" id="{06A21BC4-C89D-4EB2-9DB8-F93E103DE07D}"/>
                      </a:ext>
                    </a:extLst>
                  </p:cNvPr>
                  <p:cNvSpPr txBox="1"/>
                  <p:nvPr/>
                </p:nvSpPr>
                <p:spPr>
                  <a:xfrm>
                    <a:off x="1114425" y="848815"/>
                    <a:ext cx="889000" cy="533400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1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EEECE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libri"/>
                              <a:cs typeface="Times New Roman"/>
                            </a:rPr>
                            <m:t>𝐸</m:t>
                          </m:r>
                          <m:r>
                            <a:rPr kumimoji="0" lang="en-US" sz="1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EEECE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libri"/>
                              <a:cs typeface="Times New Roman"/>
                            </a:rPr>
                            <m:t>=</m:t>
                          </m:r>
                          <m:f>
                            <m:fPr>
                              <m:ctrlPr>
                                <a:rPr kumimoji="0" lang="en-US" sz="1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EEECE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kumimoji="0" lang="en-US" sz="1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EEECE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h𝑐</m:t>
                              </m:r>
                            </m:num>
                            <m:den>
                              <m:r>
                                <a:rPr kumimoji="0" lang="en-US" sz="1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EEECE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2</m:t>
                              </m:r>
                              <m:r>
                                <a:rPr kumimoji="0" lang="en-US" sz="1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EEECE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𝑛𝑑</m:t>
                              </m:r>
                            </m:den>
                          </m:f>
                        </m:oMath>
                      </m:oMathPara>
                    </a14:m>
                    <a:endPara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mc:Choice>
            <mc:Fallback xmlns="">
              <p:sp>
                <p:nvSpPr>
                  <p:cNvPr id="44" name="Text Box 19">
                    <a:extLst>
                      <a:ext uri="{FF2B5EF4-FFF2-40B4-BE49-F238E27FC236}">
                        <a16:creationId xmlns:a16="http://schemas.microsoft.com/office/drawing/2014/main" id="{06A21BC4-C89D-4EB2-9DB8-F93E103DE07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14425" y="848815"/>
                    <a:ext cx="889000" cy="53340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  <a:ln w="6350">
                    <a:noFill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5CAE6ED0-9FBD-484F-B575-1DC8C12722C4}"/>
                  </a:ext>
                </a:extLst>
              </p:cNvPr>
              <p:cNvGrpSpPr/>
              <p:nvPr/>
            </p:nvGrpSpPr>
            <p:grpSpPr>
              <a:xfrm>
                <a:off x="0" y="0"/>
                <a:ext cx="1708238" cy="1393825"/>
                <a:chOff x="0" y="0"/>
                <a:chExt cx="1708238" cy="1393825"/>
              </a:xfrm>
            </p:grpSpPr>
            <p:grpSp>
              <p:nvGrpSpPr>
                <p:cNvPr id="46" name="Group 45">
                  <a:extLst>
                    <a:ext uri="{FF2B5EF4-FFF2-40B4-BE49-F238E27FC236}">
                      <a16:creationId xmlns:a16="http://schemas.microsoft.com/office/drawing/2014/main" id="{A9108F3B-2001-4B8F-966F-A63C52803988}"/>
                    </a:ext>
                  </a:extLst>
                </p:cNvPr>
                <p:cNvGrpSpPr/>
                <p:nvPr/>
              </p:nvGrpSpPr>
              <p:grpSpPr>
                <a:xfrm>
                  <a:off x="219075" y="0"/>
                  <a:ext cx="1489163" cy="1393825"/>
                  <a:chOff x="0" y="0"/>
                  <a:chExt cx="1489163" cy="1393825"/>
                </a:xfrm>
              </p:grpSpPr>
              <p:grpSp>
                <p:nvGrpSpPr>
                  <p:cNvPr id="50" name="Group 49">
                    <a:extLst>
                      <a:ext uri="{FF2B5EF4-FFF2-40B4-BE49-F238E27FC236}">
                        <a16:creationId xmlns:a16="http://schemas.microsoft.com/office/drawing/2014/main" id="{A313B5A1-8244-4B0E-96D5-24EE08AF6396}"/>
                      </a:ext>
                    </a:extLst>
                  </p:cNvPr>
                  <p:cNvGrpSpPr/>
                  <p:nvPr/>
                </p:nvGrpSpPr>
                <p:grpSpPr>
                  <a:xfrm rot="19852168">
                    <a:off x="543013" y="0"/>
                    <a:ext cx="279400" cy="431800"/>
                    <a:chOff x="145056" y="48631"/>
                    <a:chExt cx="533676" cy="823787"/>
                  </a:xfrm>
                </p:grpSpPr>
                <p:sp>
                  <p:nvSpPr>
                    <p:cNvPr id="61" name="Freeform 4">
                      <a:extLst>
                        <a:ext uri="{FF2B5EF4-FFF2-40B4-BE49-F238E27FC236}">
                          <a16:creationId xmlns:a16="http://schemas.microsoft.com/office/drawing/2014/main" id="{110016AB-CF3B-40BA-BCD5-7BF2CA74360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10404039" flipH="1" flipV="1">
                      <a:off x="145056" y="147375"/>
                      <a:ext cx="488340" cy="725043"/>
                    </a:xfrm>
                    <a:custGeom>
                      <a:avLst/>
                      <a:gdLst>
                        <a:gd name="T0" fmla="*/ 74612 w 293687"/>
                        <a:gd name="T1" fmla="*/ 466725 h 466725"/>
                        <a:gd name="T2" fmla="*/ 26987 w 293687"/>
                        <a:gd name="T3" fmla="*/ 304800 h 466725"/>
                        <a:gd name="T4" fmla="*/ 236537 w 293687"/>
                        <a:gd name="T5" fmla="*/ 276225 h 466725"/>
                        <a:gd name="T6" fmla="*/ 131762 w 293687"/>
                        <a:gd name="T7" fmla="*/ 114300 h 466725"/>
                        <a:gd name="T8" fmla="*/ 255587 w 293687"/>
                        <a:gd name="T9" fmla="*/ 95250 h 466725"/>
                        <a:gd name="T10" fmla="*/ 293687 w 293687"/>
                        <a:gd name="T11" fmla="*/ 0 h 46672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93687" h="466725">
                          <a:moveTo>
                            <a:pt x="74612" y="466725"/>
                          </a:moveTo>
                          <a:cubicBezTo>
                            <a:pt x="37306" y="401637"/>
                            <a:pt x="0" y="336550"/>
                            <a:pt x="26987" y="304800"/>
                          </a:cubicBezTo>
                          <a:cubicBezTo>
                            <a:pt x="53974" y="273050"/>
                            <a:pt x="219075" y="307975"/>
                            <a:pt x="236537" y="276225"/>
                          </a:cubicBezTo>
                          <a:cubicBezTo>
                            <a:pt x="253999" y="244475"/>
                            <a:pt x="128587" y="144463"/>
                            <a:pt x="131762" y="114300"/>
                          </a:cubicBezTo>
                          <a:cubicBezTo>
                            <a:pt x="134937" y="84137"/>
                            <a:pt x="228600" y="114300"/>
                            <a:pt x="255587" y="95250"/>
                          </a:cubicBezTo>
                          <a:cubicBezTo>
                            <a:pt x="282574" y="76200"/>
                            <a:pt x="288130" y="38100"/>
                            <a:pt x="293687" y="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xmlns:mc="http://schemas.openxmlformats.org/markup-compatibility/2006" val="FFFFFF" mc:Ignorable="a14" a14:legacySpreadsheetColorIndex="65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kumimoji="0" lang="en-US" sz="11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62" name="AutoShape 32">
                      <a:extLst>
                        <a:ext uri="{FF2B5EF4-FFF2-40B4-BE49-F238E27FC236}">
                          <a16:creationId xmlns:a16="http://schemas.microsoft.com/office/drawing/2014/main" id="{95A8DBB3-4DEB-41AC-8E2A-7C67C974E33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2588469" flipH="1" flipV="1">
                      <a:off x="566796" y="48631"/>
                      <a:ext cx="111936" cy="209294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EEECE1"/>
                    </a:solidFill>
                    <a:ln w="9525">
                      <a:solidFill>
                        <a:srgbClr val="EEECE1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kumimoji="0" lang="en-US" sz="11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</p:grpSp>
              <p:sp>
                <p:nvSpPr>
                  <p:cNvPr id="51" name="Oval 50">
                    <a:extLst>
                      <a:ext uri="{FF2B5EF4-FFF2-40B4-BE49-F238E27FC236}">
                        <a16:creationId xmlns:a16="http://schemas.microsoft.com/office/drawing/2014/main" id="{B9506CDD-A62D-476F-8BA6-455E9D418FE4}"/>
                      </a:ext>
                    </a:extLst>
                  </p:cNvPr>
                  <p:cNvSpPr/>
                  <p:nvPr/>
                </p:nvSpPr>
                <p:spPr>
                  <a:xfrm>
                    <a:off x="438238" y="419100"/>
                    <a:ext cx="590550" cy="54292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 cap="flat" cmpd="sng" algn="ctr">
                    <a:solidFill>
                      <a:srgbClr val="FF3300"/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52" name="Group 51">
                    <a:extLst>
                      <a:ext uri="{FF2B5EF4-FFF2-40B4-BE49-F238E27FC236}">
                        <a16:creationId xmlns:a16="http://schemas.microsoft.com/office/drawing/2014/main" id="{3AA9CFC7-C72C-4077-BE0C-1416BB9524B8}"/>
                      </a:ext>
                    </a:extLst>
                  </p:cNvPr>
                  <p:cNvGrpSpPr/>
                  <p:nvPr/>
                </p:nvGrpSpPr>
                <p:grpSpPr>
                  <a:xfrm rot="14646975">
                    <a:off x="76288" y="504825"/>
                    <a:ext cx="279802" cy="432377"/>
                    <a:chOff x="145056" y="48631"/>
                    <a:chExt cx="533676" cy="823787"/>
                  </a:xfrm>
                </p:grpSpPr>
                <p:sp>
                  <p:nvSpPr>
                    <p:cNvPr id="59" name="Freeform 8">
                      <a:extLst>
                        <a:ext uri="{FF2B5EF4-FFF2-40B4-BE49-F238E27FC236}">
                          <a16:creationId xmlns:a16="http://schemas.microsoft.com/office/drawing/2014/main" id="{D3DC7E13-E272-48D5-B037-3C12D4BBF41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10404039" flipH="1" flipV="1">
                      <a:off x="145056" y="147375"/>
                      <a:ext cx="488340" cy="725043"/>
                    </a:xfrm>
                    <a:custGeom>
                      <a:avLst/>
                      <a:gdLst>
                        <a:gd name="T0" fmla="*/ 74612 w 293687"/>
                        <a:gd name="T1" fmla="*/ 466725 h 466725"/>
                        <a:gd name="T2" fmla="*/ 26987 w 293687"/>
                        <a:gd name="T3" fmla="*/ 304800 h 466725"/>
                        <a:gd name="T4" fmla="*/ 236537 w 293687"/>
                        <a:gd name="T5" fmla="*/ 276225 h 466725"/>
                        <a:gd name="T6" fmla="*/ 131762 w 293687"/>
                        <a:gd name="T7" fmla="*/ 114300 h 466725"/>
                        <a:gd name="T8" fmla="*/ 255587 w 293687"/>
                        <a:gd name="T9" fmla="*/ 95250 h 466725"/>
                        <a:gd name="T10" fmla="*/ 293687 w 293687"/>
                        <a:gd name="T11" fmla="*/ 0 h 46672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93687" h="466725">
                          <a:moveTo>
                            <a:pt x="74612" y="466725"/>
                          </a:moveTo>
                          <a:cubicBezTo>
                            <a:pt x="37306" y="401637"/>
                            <a:pt x="0" y="336550"/>
                            <a:pt x="26987" y="304800"/>
                          </a:cubicBezTo>
                          <a:cubicBezTo>
                            <a:pt x="53974" y="273050"/>
                            <a:pt x="219075" y="307975"/>
                            <a:pt x="236537" y="276225"/>
                          </a:cubicBezTo>
                          <a:cubicBezTo>
                            <a:pt x="253999" y="244475"/>
                            <a:pt x="128587" y="144463"/>
                            <a:pt x="131762" y="114300"/>
                          </a:cubicBezTo>
                          <a:cubicBezTo>
                            <a:pt x="134937" y="84137"/>
                            <a:pt x="228600" y="114300"/>
                            <a:pt x="255587" y="95250"/>
                          </a:cubicBezTo>
                          <a:cubicBezTo>
                            <a:pt x="282574" y="76200"/>
                            <a:pt x="288130" y="38100"/>
                            <a:pt x="293687" y="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xmlns:mc="http://schemas.openxmlformats.org/markup-compatibility/2006" val="FFFFFF" mc:Ignorable="a14" a14:legacySpreadsheetColorIndex="65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kumimoji="0" lang="en-US" sz="11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60" name="AutoShape 32">
                      <a:extLst>
                        <a:ext uri="{FF2B5EF4-FFF2-40B4-BE49-F238E27FC236}">
                          <a16:creationId xmlns:a16="http://schemas.microsoft.com/office/drawing/2014/main" id="{91AD477C-F2E5-444F-B7A3-424DE773F8A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2588469" flipH="1" flipV="1">
                      <a:off x="566796" y="48631"/>
                      <a:ext cx="111936" cy="209294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EEECE1"/>
                    </a:solidFill>
                    <a:ln w="9525">
                      <a:solidFill>
                        <a:srgbClr val="EEECE1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kumimoji="0" lang="en-US" sz="11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</p:grpSp>
              <p:grpSp>
                <p:nvGrpSpPr>
                  <p:cNvPr id="53" name="Group 52">
                    <a:extLst>
                      <a:ext uri="{FF2B5EF4-FFF2-40B4-BE49-F238E27FC236}">
                        <a16:creationId xmlns:a16="http://schemas.microsoft.com/office/drawing/2014/main" id="{FBFBD05B-0328-49B0-A051-9205E3E384A8}"/>
                      </a:ext>
                    </a:extLst>
                  </p:cNvPr>
                  <p:cNvGrpSpPr/>
                  <p:nvPr/>
                </p:nvGrpSpPr>
                <p:grpSpPr>
                  <a:xfrm rot="1747832" flipV="1">
                    <a:off x="581113" y="962025"/>
                    <a:ext cx="279400" cy="431800"/>
                    <a:chOff x="145056" y="48631"/>
                    <a:chExt cx="533676" cy="823787"/>
                  </a:xfrm>
                </p:grpSpPr>
                <p:sp>
                  <p:nvSpPr>
                    <p:cNvPr id="57" name="Freeform 11">
                      <a:extLst>
                        <a:ext uri="{FF2B5EF4-FFF2-40B4-BE49-F238E27FC236}">
                          <a16:creationId xmlns:a16="http://schemas.microsoft.com/office/drawing/2014/main" id="{BE9DE5B0-F18F-4C9B-BBF9-7C086D21E6B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10404039" flipH="1" flipV="1">
                      <a:off x="145056" y="147375"/>
                      <a:ext cx="488340" cy="725043"/>
                    </a:xfrm>
                    <a:custGeom>
                      <a:avLst/>
                      <a:gdLst>
                        <a:gd name="T0" fmla="*/ 74612 w 293687"/>
                        <a:gd name="T1" fmla="*/ 466725 h 466725"/>
                        <a:gd name="T2" fmla="*/ 26987 w 293687"/>
                        <a:gd name="T3" fmla="*/ 304800 h 466725"/>
                        <a:gd name="T4" fmla="*/ 236537 w 293687"/>
                        <a:gd name="T5" fmla="*/ 276225 h 466725"/>
                        <a:gd name="T6" fmla="*/ 131762 w 293687"/>
                        <a:gd name="T7" fmla="*/ 114300 h 466725"/>
                        <a:gd name="T8" fmla="*/ 255587 w 293687"/>
                        <a:gd name="T9" fmla="*/ 95250 h 466725"/>
                        <a:gd name="T10" fmla="*/ 293687 w 293687"/>
                        <a:gd name="T11" fmla="*/ 0 h 46672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93687" h="466725">
                          <a:moveTo>
                            <a:pt x="74612" y="466725"/>
                          </a:moveTo>
                          <a:cubicBezTo>
                            <a:pt x="37306" y="401637"/>
                            <a:pt x="0" y="336550"/>
                            <a:pt x="26987" y="304800"/>
                          </a:cubicBezTo>
                          <a:cubicBezTo>
                            <a:pt x="53974" y="273050"/>
                            <a:pt x="219075" y="307975"/>
                            <a:pt x="236537" y="276225"/>
                          </a:cubicBezTo>
                          <a:cubicBezTo>
                            <a:pt x="253999" y="244475"/>
                            <a:pt x="128587" y="144463"/>
                            <a:pt x="131762" y="114300"/>
                          </a:cubicBezTo>
                          <a:cubicBezTo>
                            <a:pt x="134937" y="84137"/>
                            <a:pt x="228600" y="114300"/>
                            <a:pt x="255587" y="95250"/>
                          </a:cubicBezTo>
                          <a:cubicBezTo>
                            <a:pt x="282574" y="76200"/>
                            <a:pt x="288130" y="38100"/>
                            <a:pt x="293687" y="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xmlns:mc="http://schemas.openxmlformats.org/markup-compatibility/2006" val="FFFFFF" mc:Ignorable="a14" a14:legacySpreadsheetColorIndex="65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kumimoji="0" lang="en-US" sz="11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58" name="AutoShape 32">
                      <a:extLst>
                        <a:ext uri="{FF2B5EF4-FFF2-40B4-BE49-F238E27FC236}">
                          <a16:creationId xmlns:a16="http://schemas.microsoft.com/office/drawing/2014/main" id="{C8622F20-E369-46B0-A92E-4635EBF683A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2588469" flipH="1" flipV="1">
                      <a:off x="566796" y="48631"/>
                      <a:ext cx="111936" cy="209294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EEECE1"/>
                    </a:solidFill>
                    <a:ln w="9525">
                      <a:solidFill>
                        <a:srgbClr val="EEECE1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kumimoji="0" lang="en-US" sz="11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</p:grpSp>
              <p:grpSp>
                <p:nvGrpSpPr>
                  <p:cNvPr id="54" name="Group 53">
                    <a:extLst>
                      <a:ext uri="{FF2B5EF4-FFF2-40B4-BE49-F238E27FC236}">
                        <a16:creationId xmlns:a16="http://schemas.microsoft.com/office/drawing/2014/main" id="{EBBD73B6-245D-45CF-B06A-A5AF4CFD762B}"/>
                      </a:ext>
                    </a:extLst>
                  </p:cNvPr>
                  <p:cNvGrpSpPr/>
                  <p:nvPr/>
                </p:nvGrpSpPr>
                <p:grpSpPr>
                  <a:xfrm rot="6976588" flipH="1">
                    <a:off x="1133563" y="504825"/>
                    <a:ext cx="279400" cy="431800"/>
                    <a:chOff x="145056" y="48631"/>
                    <a:chExt cx="533676" cy="823787"/>
                  </a:xfrm>
                </p:grpSpPr>
                <p:sp>
                  <p:nvSpPr>
                    <p:cNvPr id="55" name="Freeform 14">
                      <a:extLst>
                        <a:ext uri="{FF2B5EF4-FFF2-40B4-BE49-F238E27FC236}">
                          <a16:creationId xmlns:a16="http://schemas.microsoft.com/office/drawing/2014/main" id="{6747BD88-743F-42FA-928B-B99B5F63A99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10404039" flipH="1" flipV="1">
                      <a:off x="145056" y="147375"/>
                      <a:ext cx="488340" cy="725043"/>
                    </a:xfrm>
                    <a:custGeom>
                      <a:avLst/>
                      <a:gdLst>
                        <a:gd name="T0" fmla="*/ 74612 w 293687"/>
                        <a:gd name="T1" fmla="*/ 466725 h 466725"/>
                        <a:gd name="T2" fmla="*/ 26987 w 293687"/>
                        <a:gd name="T3" fmla="*/ 304800 h 466725"/>
                        <a:gd name="T4" fmla="*/ 236537 w 293687"/>
                        <a:gd name="T5" fmla="*/ 276225 h 466725"/>
                        <a:gd name="T6" fmla="*/ 131762 w 293687"/>
                        <a:gd name="T7" fmla="*/ 114300 h 466725"/>
                        <a:gd name="T8" fmla="*/ 255587 w 293687"/>
                        <a:gd name="T9" fmla="*/ 95250 h 466725"/>
                        <a:gd name="T10" fmla="*/ 293687 w 293687"/>
                        <a:gd name="T11" fmla="*/ 0 h 46672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93687" h="466725">
                          <a:moveTo>
                            <a:pt x="74612" y="466725"/>
                          </a:moveTo>
                          <a:cubicBezTo>
                            <a:pt x="37306" y="401637"/>
                            <a:pt x="0" y="336550"/>
                            <a:pt x="26987" y="304800"/>
                          </a:cubicBezTo>
                          <a:cubicBezTo>
                            <a:pt x="53974" y="273050"/>
                            <a:pt x="219075" y="307975"/>
                            <a:pt x="236537" y="276225"/>
                          </a:cubicBezTo>
                          <a:cubicBezTo>
                            <a:pt x="253999" y="244475"/>
                            <a:pt x="128587" y="144463"/>
                            <a:pt x="131762" y="114300"/>
                          </a:cubicBezTo>
                          <a:cubicBezTo>
                            <a:pt x="134937" y="84137"/>
                            <a:pt x="228600" y="114300"/>
                            <a:pt x="255587" y="95250"/>
                          </a:cubicBezTo>
                          <a:cubicBezTo>
                            <a:pt x="282574" y="76200"/>
                            <a:pt x="288130" y="38100"/>
                            <a:pt x="293687" y="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xmlns:mc="http://schemas.openxmlformats.org/markup-compatibility/2006" val="FFFFFF" mc:Ignorable="a14" a14:legacySpreadsheetColorIndex="65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kumimoji="0" lang="en-US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56" name="AutoShape 32">
                      <a:extLst>
                        <a:ext uri="{FF2B5EF4-FFF2-40B4-BE49-F238E27FC236}">
                          <a16:creationId xmlns:a16="http://schemas.microsoft.com/office/drawing/2014/main" id="{A7D55CA5-C57A-4274-82C8-01BE2398D7D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2588469" flipH="1" flipV="1">
                      <a:off x="566796" y="48631"/>
                      <a:ext cx="111936" cy="209294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EEECE1"/>
                    </a:solidFill>
                    <a:ln w="9525">
                      <a:solidFill>
                        <a:srgbClr val="EEECE1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kumimoji="0" lang="en-US" sz="11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</p:grpSp>
            </p:grpSp>
            <p:cxnSp>
              <p:nvCxnSpPr>
                <p:cNvPr id="47" name="Straight Arrow Connector 46">
                  <a:extLst>
                    <a:ext uri="{FF2B5EF4-FFF2-40B4-BE49-F238E27FC236}">
                      <a16:creationId xmlns:a16="http://schemas.microsoft.com/office/drawing/2014/main" id="{089EBEBD-187E-4091-8098-FBE295B2B6CC}"/>
                    </a:ext>
                  </a:extLst>
                </p:cNvPr>
                <p:cNvCxnSpPr/>
                <p:nvPr/>
              </p:nvCxnSpPr>
              <p:spPr>
                <a:xfrm flipH="1">
                  <a:off x="819150" y="485775"/>
                  <a:ext cx="308610" cy="42545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rgbClr val="EEECE1"/>
                  </a:solidFill>
                  <a:prstDash val="solid"/>
                  <a:headEnd type="arrow"/>
                  <a:tailEnd type="arrow"/>
                </a:ln>
                <a:effectLst/>
              </p:spPr>
            </p:cxnSp>
            <p:sp>
              <p:nvSpPr>
                <p:cNvPr id="48" name="Text Box 18">
                  <a:extLst>
                    <a:ext uri="{FF2B5EF4-FFF2-40B4-BE49-F238E27FC236}">
                      <a16:creationId xmlns:a16="http://schemas.microsoft.com/office/drawing/2014/main" id="{D4730B00-8231-4DAB-A66C-1C0362162C2F}"/>
                    </a:ext>
                  </a:extLst>
                </p:cNvPr>
                <p:cNvSpPr txBox="1"/>
                <p:nvPr/>
              </p:nvSpPr>
              <p:spPr>
                <a:xfrm>
                  <a:off x="723900" y="476250"/>
                  <a:ext cx="336550" cy="29527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EECE1"/>
                      </a:solidFill>
                      <a:effectLst/>
                      <a:uLnTx/>
                      <a:uFillTx/>
                      <a:latin typeface="Cambria Math"/>
                      <a:ea typeface="Calibri"/>
                      <a:cs typeface="Times New Roman"/>
                    </a:rPr>
                    <a:t>d</a:t>
                  </a: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Calibri"/>
                    <a:cs typeface="Times New Roman"/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9" name="Text Box 46">
                      <a:extLst>
                        <a:ext uri="{FF2B5EF4-FFF2-40B4-BE49-F238E27FC236}">
                          <a16:creationId xmlns:a16="http://schemas.microsoft.com/office/drawing/2014/main" id="{269BBD35-262F-4DE4-ACD2-5B5B59CD948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0" y="381000"/>
                      <a:ext cx="466725" cy="35242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kumimoji="0" lang="en-US" sz="14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EEECE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Calibri"/>
                                <a:cs typeface="Times New Roman"/>
                              </a:rPr>
                              <m:t>𝐸</m:t>
                            </m:r>
                          </m:oMath>
                        </m:oMathPara>
                      </a14:m>
                      <a:endParaRPr kumimoji="0" lang="en-US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</mc:Choice>
              <mc:Fallback xmlns="">
                <p:sp>
                  <p:nvSpPr>
                    <p:cNvPr id="49" name="Text Box 46">
                      <a:extLst>
                        <a:ext uri="{FF2B5EF4-FFF2-40B4-BE49-F238E27FC236}">
                          <a16:creationId xmlns:a16="http://schemas.microsoft.com/office/drawing/2014/main" id="{269BBD35-262F-4DE4-ACD2-5B5B59CD948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0" y="381000"/>
                      <a:ext cx="466725" cy="352425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  <a:ln w="6350">
                      <a:noFill/>
                    </a:ln>
                    <a:effectLst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 Box 46">
                  <a:extLst>
                    <a:ext uri="{FF2B5EF4-FFF2-40B4-BE49-F238E27FC236}">
                      <a16:creationId xmlns:a16="http://schemas.microsoft.com/office/drawing/2014/main" id="{35B1E72C-6B13-4CB3-BD37-4BD082F4E077}"/>
                    </a:ext>
                  </a:extLst>
                </p:cNvPr>
                <p:cNvSpPr txBox="1"/>
                <p:nvPr/>
              </p:nvSpPr>
              <p:spPr>
                <a:xfrm>
                  <a:off x="7248218" y="3544365"/>
                  <a:ext cx="466725" cy="35242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EEECE1"/>
                            </a:solidFill>
                            <a:effectLst/>
                            <a:uLnTx/>
                            <a:uFillTx/>
                            <a:latin typeface="Cambria Math"/>
                            <a:ea typeface="Calibri"/>
                            <a:cs typeface="Times New Roman"/>
                          </a:rPr>
                          <m:t>𝐸</m:t>
                        </m:r>
                      </m:oMath>
                    </m:oMathPara>
                  </a14:m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Calibri"/>
                    <a:cs typeface="Times New Roman"/>
                  </a:endParaRPr>
                </a:p>
              </p:txBody>
            </p:sp>
          </mc:Choice>
          <mc:Fallback xmlns="">
            <p:sp>
              <p:nvSpPr>
                <p:cNvPr id="85" name="Text Box 46">
                  <a:extLst>
                    <a:ext uri="{FF2B5EF4-FFF2-40B4-BE49-F238E27FC236}">
                      <a16:creationId xmlns:a16="http://schemas.microsoft.com/office/drawing/2014/main" id="{35B1E72C-6B13-4CB3-BD37-4BD082F4E0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8218" y="3544365"/>
                  <a:ext cx="466725" cy="35242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 Box 46">
                  <a:extLst>
                    <a:ext uri="{FF2B5EF4-FFF2-40B4-BE49-F238E27FC236}">
                      <a16:creationId xmlns:a16="http://schemas.microsoft.com/office/drawing/2014/main" id="{0A92C4C2-8165-4B6E-8605-783771475686}"/>
                    </a:ext>
                  </a:extLst>
                </p:cNvPr>
                <p:cNvSpPr txBox="1"/>
                <p:nvPr/>
              </p:nvSpPr>
              <p:spPr>
                <a:xfrm>
                  <a:off x="6151663" y="2782732"/>
                  <a:ext cx="477737" cy="35242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EEECE1"/>
                            </a:solidFill>
                            <a:effectLst/>
                            <a:uLnTx/>
                            <a:uFillTx/>
                            <a:latin typeface="Cambria Math"/>
                            <a:ea typeface="Calibri"/>
                            <a:cs typeface="Times New Roman"/>
                          </a:rPr>
                          <m:t>𝐸</m:t>
                        </m:r>
                      </m:oMath>
                    </m:oMathPara>
                  </a14:m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Calibri"/>
                    <a:cs typeface="Times New Roman"/>
                  </a:endParaRPr>
                </a:p>
              </p:txBody>
            </p:sp>
          </mc:Choice>
          <mc:Fallback xmlns="">
            <p:sp>
              <p:nvSpPr>
                <p:cNvPr id="86" name="Text Box 46">
                  <a:extLst>
                    <a:ext uri="{FF2B5EF4-FFF2-40B4-BE49-F238E27FC236}">
                      <a16:creationId xmlns:a16="http://schemas.microsoft.com/office/drawing/2014/main" id="{0A92C4C2-8165-4B6E-8605-7837714756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1663" y="2782732"/>
                  <a:ext cx="477737" cy="35242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AE786-ADCC-477C-A2B2-9A4C47D8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20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0114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  <p:bldP spid="8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81A080-3588-48F2-B708-E762508AB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Inter. Conf. NANO TECHNOLOGY and NANO ENGINEERING, Paris, July 16-18, 2018</a:t>
            </a:r>
            <a:endParaRPr lang="en-US" altLang="zh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042D97-7F48-49EF-89C5-72C949B61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21</a:t>
            </a:fld>
            <a:endParaRPr lang="en-US" altLang="zh-TW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A33578B-7E73-4208-BE9D-F2B3F579D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Alzheimer’s-DNA Damage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56611A-EC06-4299-BA8F-57F380184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043810"/>
            <a:ext cx="4876800" cy="323775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7ACE389-238E-4D04-B2E4-6FBB64141D9E}"/>
              </a:ext>
            </a:extLst>
          </p:cNvPr>
          <p:cNvSpPr/>
          <p:nvPr/>
        </p:nvSpPr>
        <p:spPr>
          <a:xfrm>
            <a:off x="702276" y="1777492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Amyloid plaque </a:t>
            </a:r>
            <a:r>
              <a:rPr lang="en-US" sz="2400" b="0" dirty="0"/>
              <a:t>comprises straight unbranching </a:t>
            </a:r>
            <a:r>
              <a:rPr lang="en-US" sz="2400" b="0" dirty="0">
                <a:solidFill>
                  <a:schemeClr val="tx2"/>
                </a:solidFill>
              </a:rPr>
              <a:t>fibrils</a:t>
            </a:r>
            <a:r>
              <a:rPr lang="en-US" sz="2400" b="0" dirty="0"/>
              <a:t> from </a:t>
            </a:r>
            <a:r>
              <a:rPr lang="en-US" sz="2400" b="0" dirty="0">
                <a:solidFill>
                  <a:schemeClr val="tx2"/>
                </a:solidFill>
              </a:rPr>
              <a:t>UV polymerization </a:t>
            </a:r>
            <a:r>
              <a:rPr lang="en-US" sz="2400" b="0" dirty="0"/>
              <a:t>of monomeric </a:t>
            </a:r>
            <a:r>
              <a:rPr lang="en-US" sz="2400" b="0" dirty="0">
                <a:solidFill>
                  <a:schemeClr val="tx2"/>
                </a:solidFill>
              </a:rPr>
              <a:t>peptide </a:t>
            </a:r>
            <a:r>
              <a:rPr lang="en-US" sz="2400" b="0" dirty="0"/>
              <a:t>that damage </a:t>
            </a:r>
            <a:r>
              <a:rPr lang="en-US" sz="2400" b="0" dirty="0">
                <a:solidFill>
                  <a:schemeClr val="tx2"/>
                </a:solidFill>
              </a:rPr>
              <a:t>DNA of neurons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5CBF6BD-AFF1-48BD-A434-0EAC6885C5E1}"/>
              </a:ext>
            </a:extLst>
          </p:cNvPr>
          <p:cNvGrpSpPr/>
          <p:nvPr/>
        </p:nvGrpSpPr>
        <p:grpSpPr>
          <a:xfrm>
            <a:off x="4961032" y="3810000"/>
            <a:ext cx="1610819" cy="2286000"/>
            <a:chOff x="4961032" y="3810000"/>
            <a:chExt cx="1610819" cy="228600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336EC01-89C1-4C95-96D8-556D22B8915B}"/>
                </a:ext>
              </a:extLst>
            </p:cNvPr>
            <p:cNvGrpSpPr/>
            <p:nvPr/>
          </p:nvGrpSpPr>
          <p:grpSpPr>
            <a:xfrm>
              <a:off x="4961032" y="4051568"/>
              <a:ext cx="1610819" cy="2044432"/>
              <a:chOff x="4961032" y="4051568"/>
              <a:chExt cx="1610819" cy="204443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 Box 19">
                    <a:extLst>
                      <a:ext uri="{FF2B5EF4-FFF2-40B4-BE49-F238E27FC236}">
                        <a16:creationId xmlns:a16="http://schemas.microsoft.com/office/drawing/2014/main" id="{A3525E43-09E3-4635-8548-803771D17F51}"/>
                      </a:ext>
                    </a:extLst>
                  </p:cNvPr>
                  <p:cNvSpPr txBox="1"/>
                  <p:nvPr/>
                </p:nvSpPr>
                <p:spPr>
                  <a:xfrm>
                    <a:off x="5410200" y="5562600"/>
                    <a:ext cx="889000" cy="533400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1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2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libri"/>
                              <a:cs typeface="Times New Roman"/>
                            </a:rPr>
                            <m:t>𝐸</m:t>
                          </m:r>
                          <m:r>
                            <a:rPr kumimoji="0" lang="en-US" sz="1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2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libri"/>
                              <a:cs typeface="Times New Roman"/>
                            </a:rPr>
                            <m:t>=</m:t>
                          </m:r>
                          <m:f>
                            <m:fPr>
                              <m:ctrlPr>
                                <a:rPr kumimoji="0" lang="en-US" sz="1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bg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kumimoji="0" lang="en-US" sz="1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bg2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h𝑐</m:t>
                              </m:r>
                            </m:num>
                            <m:den>
                              <m:r>
                                <a:rPr kumimoji="0" lang="en-US" sz="1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bg2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2</m:t>
                              </m:r>
                              <m:r>
                                <a:rPr kumimoji="0" lang="en-US" sz="1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bg2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𝑛𝑑</m:t>
                              </m:r>
                            </m:den>
                          </m:f>
                        </m:oMath>
                      </m:oMathPara>
                    </a14:m>
                    <a:endPara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2"/>
                      </a:solidFill>
                      <a:effectLst/>
                      <a:uLnTx/>
                      <a:uFillTx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mc:Choice>
            <mc:Fallback xmlns="">
              <p:sp>
                <p:nvSpPr>
                  <p:cNvPr id="13" name="Text Box 19">
                    <a:extLst>
                      <a:ext uri="{FF2B5EF4-FFF2-40B4-BE49-F238E27FC236}">
                        <a16:creationId xmlns:a16="http://schemas.microsoft.com/office/drawing/2014/main" id="{A3525E43-09E3-4635-8548-803771D17F5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10200" y="5562600"/>
                    <a:ext cx="889000" cy="533400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 w="6350">
                    <a:noFill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E87848FE-3181-46D6-B6FE-2A421EBF764A}"/>
                  </a:ext>
                </a:extLst>
              </p:cNvPr>
              <p:cNvGrpSpPr/>
              <p:nvPr/>
            </p:nvGrpSpPr>
            <p:grpSpPr>
              <a:xfrm rot="21253211" flipH="1">
                <a:off x="5736039" y="4051568"/>
                <a:ext cx="279396" cy="431811"/>
                <a:chOff x="-5709581" y="1774227"/>
                <a:chExt cx="533666" cy="823816"/>
              </a:xfrm>
            </p:grpSpPr>
            <p:sp>
              <p:nvSpPr>
                <p:cNvPr id="24" name="Freeform 14">
                  <a:extLst>
                    <a:ext uri="{FF2B5EF4-FFF2-40B4-BE49-F238E27FC236}">
                      <a16:creationId xmlns:a16="http://schemas.microsoft.com/office/drawing/2014/main" id="{B87CCB24-925E-4E3C-80B0-EE1F1FAEF1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404039" flipH="1" flipV="1">
                  <a:off x="-5709581" y="1873000"/>
                  <a:ext cx="488337" cy="725043"/>
                </a:xfrm>
                <a:custGeom>
                  <a:avLst/>
                  <a:gdLst>
                    <a:gd name="T0" fmla="*/ 74612 w 293687"/>
                    <a:gd name="T1" fmla="*/ 466725 h 466725"/>
                    <a:gd name="T2" fmla="*/ 26987 w 293687"/>
                    <a:gd name="T3" fmla="*/ 304800 h 466725"/>
                    <a:gd name="T4" fmla="*/ 236537 w 293687"/>
                    <a:gd name="T5" fmla="*/ 276225 h 466725"/>
                    <a:gd name="T6" fmla="*/ 131762 w 293687"/>
                    <a:gd name="T7" fmla="*/ 114300 h 466725"/>
                    <a:gd name="T8" fmla="*/ 255587 w 293687"/>
                    <a:gd name="T9" fmla="*/ 95250 h 466725"/>
                    <a:gd name="T10" fmla="*/ 293687 w 293687"/>
                    <a:gd name="T11" fmla="*/ 0 h 4667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3687" h="466725">
                      <a:moveTo>
                        <a:pt x="74612" y="466725"/>
                      </a:moveTo>
                      <a:cubicBezTo>
                        <a:pt x="37306" y="401637"/>
                        <a:pt x="0" y="336550"/>
                        <a:pt x="26987" y="304800"/>
                      </a:cubicBezTo>
                      <a:cubicBezTo>
                        <a:pt x="53974" y="273050"/>
                        <a:pt x="219075" y="307975"/>
                        <a:pt x="236537" y="276225"/>
                      </a:cubicBezTo>
                      <a:cubicBezTo>
                        <a:pt x="253999" y="244475"/>
                        <a:pt x="128587" y="144463"/>
                        <a:pt x="131762" y="114300"/>
                      </a:cubicBezTo>
                      <a:cubicBezTo>
                        <a:pt x="134937" y="84137"/>
                        <a:pt x="228600" y="114300"/>
                        <a:pt x="255587" y="95250"/>
                      </a:cubicBezTo>
                      <a:cubicBezTo>
                        <a:pt x="282574" y="76200"/>
                        <a:pt x="288130" y="38100"/>
                        <a:pt x="293687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xmlns:mc="http://schemas.openxmlformats.org/markup-compatibility/2006" val="FFFFFF" mc:Ignorable="a14" a14:legacySpreadsheetColorIndex="65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25" name="AutoShape 32">
                  <a:extLst>
                    <a:ext uri="{FF2B5EF4-FFF2-40B4-BE49-F238E27FC236}">
                      <a16:creationId xmlns:a16="http://schemas.microsoft.com/office/drawing/2014/main" id="{074D3980-973E-4159-9A47-9E412400D9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2588469" flipH="1" flipV="1">
                  <a:off x="-5287851" y="1774227"/>
                  <a:ext cx="111936" cy="209297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Calibri"/>
                    <a:cs typeface="Times New Roman"/>
                  </a:endParaRPr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FE76AE84-A13F-468F-865E-9C2C5416B757}"/>
                  </a:ext>
                </a:extLst>
              </p:cNvPr>
              <p:cNvGrpSpPr/>
              <p:nvPr/>
            </p:nvGrpSpPr>
            <p:grpSpPr>
              <a:xfrm rot="20569046" flipH="1">
                <a:off x="6292455" y="4984634"/>
                <a:ext cx="279396" cy="431810"/>
                <a:chOff x="-5709582" y="1774229"/>
                <a:chExt cx="533667" cy="823814"/>
              </a:xfrm>
              <a:solidFill>
                <a:schemeClr val="bg2"/>
              </a:solidFill>
            </p:grpSpPr>
            <p:sp>
              <p:nvSpPr>
                <p:cNvPr id="43" name="Freeform 14">
                  <a:extLst>
                    <a:ext uri="{FF2B5EF4-FFF2-40B4-BE49-F238E27FC236}">
                      <a16:creationId xmlns:a16="http://schemas.microsoft.com/office/drawing/2014/main" id="{B34F45C2-9360-434B-8688-AFF4294AF6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404039" flipH="1" flipV="1">
                  <a:off x="-5709582" y="1873000"/>
                  <a:ext cx="488337" cy="725043"/>
                </a:xfrm>
                <a:custGeom>
                  <a:avLst/>
                  <a:gdLst>
                    <a:gd name="T0" fmla="*/ 74612 w 293687"/>
                    <a:gd name="T1" fmla="*/ 466725 h 466725"/>
                    <a:gd name="T2" fmla="*/ 26987 w 293687"/>
                    <a:gd name="T3" fmla="*/ 304800 h 466725"/>
                    <a:gd name="T4" fmla="*/ 236537 w 293687"/>
                    <a:gd name="T5" fmla="*/ 276225 h 466725"/>
                    <a:gd name="T6" fmla="*/ 131762 w 293687"/>
                    <a:gd name="T7" fmla="*/ 114300 h 466725"/>
                    <a:gd name="T8" fmla="*/ 255587 w 293687"/>
                    <a:gd name="T9" fmla="*/ 95250 h 466725"/>
                    <a:gd name="T10" fmla="*/ 293687 w 293687"/>
                    <a:gd name="T11" fmla="*/ 0 h 4667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3687" h="466725">
                      <a:moveTo>
                        <a:pt x="74612" y="466725"/>
                      </a:moveTo>
                      <a:cubicBezTo>
                        <a:pt x="37306" y="401637"/>
                        <a:pt x="0" y="336550"/>
                        <a:pt x="26987" y="304800"/>
                      </a:cubicBezTo>
                      <a:cubicBezTo>
                        <a:pt x="53974" y="273050"/>
                        <a:pt x="219075" y="307975"/>
                        <a:pt x="236537" y="276225"/>
                      </a:cubicBezTo>
                      <a:cubicBezTo>
                        <a:pt x="253999" y="244475"/>
                        <a:pt x="128587" y="144463"/>
                        <a:pt x="131762" y="114300"/>
                      </a:cubicBezTo>
                      <a:cubicBezTo>
                        <a:pt x="134937" y="84137"/>
                        <a:pt x="228600" y="114300"/>
                        <a:pt x="255587" y="95250"/>
                      </a:cubicBezTo>
                      <a:cubicBezTo>
                        <a:pt x="282574" y="76200"/>
                        <a:pt x="288130" y="38100"/>
                        <a:pt x="293687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/>
                </a:ln>
                <a:ex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44" name="AutoShape 32">
                  <a:extLst>
                    <a:ext uri="{FF2B5EF4-FFF2-40B4-BE49-F238E27FC236}">
                      <a16:creationId xmlns:a16="http://schemas.microsoft.com/office/drawing/2014/main" id="{F5235454-1601-491F-A445-D2BE052A43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2588469" flipH="1" flipV="1">
                  <a:off x="-5287851" y="1774229"/>
                  <a:ext cx="111936" cy="209297"/>
                </a:xfrm>
                <a:prstGeom prst="triangle">
                  <a:avLst>
                    <a:gd name="adj" fmla="val 50000"/>
                  </a:avLst>
                </a:prstGeom>
                <a:grpFill/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Calibri"/>
                    <a:cs typeface="Times New Roman"/>
                  </a:endParaRPr>
                </a:p>
              </p:txBody>
            </p: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7FB71696-58B7-4E19-BD29-778F69D8F151}"/>
                  </a:ext>
                </a:extLst>
              </p:cNvPr>
              <p:cNvGrpSpPr/>
              <p:nvPr/>
            </p:nvGrpSpPr>
            <p:grpSpPr>
              <a:xfrm rot="3728905" flipH="1">
                <a:off x="5037239" y="5122311"/>
                <a:ext cx="279395" cy="431810"/>
                <a:chOff x="-5709581" y="1774228"/>
                <a:chExt cx="533665" cy="823815"/>
              </a:xfrm>
            </p:grpSpPr>
            <p:sp>
              <p:nvSpPr>
                <p:cNvPr id="56" name="Freeform 14">
                  <a:extLst>
                    <a:ext uri="{FF2B5EF4-FFF2-40B4-BE49-F238E27FC236}">
                      <a16:creationId xmlns:a16="http://schemas.microsoft.com/office/drawing/2014/main" id="{3B29E2A9-5765-4C59-B7EB-EA53CB2661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404039" flipH="1" flipV="1">
                  <a:off x="-5709581" y="1873000"/>
                  <a:ext cx="488337" cy="725043"/>
                </a:xfrm>
                <a:custGeom>
                  <a:avLst/>
                  <a:gdLst>
                    <a:gd name="T0" fmla="*/ 74612 w 293687"/>
                    <a:gd name="T1" fmla="*/ 466725 h 466725"/>
                    <a:gd name="T2" fmla="*/ 26987 w 293687"/>
                    <a:gd name="T3" fmla="*/ 304800 h 466725"/>
                    <a:gd name="T4" fmla="*/ 236537 w 293687"/>
                    <a:gd name="T5" fmla="*/ 276225 h 466725"/>
                    <a:gd name="T6" fmla="*/ 131762 w 293687"/>
                    <a:gd name="T7" fmla="*/ 114300 h 466725"/>
                    <a:gd name="T8" fmla="*/ 255587 w 293687"/>
                    <a:gd name="T9" fmla="*/ 95250 h 466725"/>
                    <a:gd name="T10" fmla="*/ 293687 w 293687"/>
                    <a:gd name="T11" fmla="*/ 0 h 4667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3687" h="466725">
                      <a:moveTo>
                        <a:pt x="74612" y="466725"/>
                      </a:moveTo>
                      <a:cubicBezTo>
                        <a:pt x="37306" y="401637"/>
                        <a:pt x="0" y="336550"/>
                        <a:pt x="26987" y="304800"/>
                      </a:cubicBezTo>
                      <a:cubicBezTo>
                        <a:pt x="53974" y="273050"/>
                        <a:pt x="219075" y="307975"/>
                        <a:pt x="236537" y="276225"/>
                      </a:cubicBezTo>
                      <a:cubicBezTo>
                        <a:pt x="253999" y="244475"/>
                        <a:pt x="128587" y="144463"/>
                        <a:pt x="131762" y="114300"/>
                      </a:cubicBezTo>
                      <a:cubicBezTo>
                        <a:pt x="134937" y="84137"/>
                        <a:pt x="228600" y="114300"/>
                        <a:pt x="255587" y="95250"/>
                      </a:cubicBezTo>
                      <a:cubicBezTo>
                        <a:pt x="282574" y="76200"/>
                        <a:pt x="288130" y="38100"/>
                        <a:pt x="293687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xmlns:mc="http://schemas.openxmlformats.org/markup-compatibility/2006" val="FFFFFF" mc:Ignorable="a14" a14:legacySpreadsheetColorIndex="65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57" name="AutoShape 32">
                  <a:extLst>
                    <a:ext uri="{FF2B5EF4-FFF2-40B4-BE49-F238E27FC236}">
                      <a16:creationId xmlns:a16="http://schemas.microsoft.com/office/drawing/2014/main" id="{5A65E2D8-5C63-496A-8BB4-0C67E25823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2588469" flipH="1" flipV="1">
                  <a:off x="-5287852" y="1774228"/>
                  <a:ext cx="111936" cy="20929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9F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Calibri"/>
                    <a:cs typeface="Times New Roman"/>
                  </a:endParaRPr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 Box 46">
                  <a:extLst>
                    <a:ext uri="{FF2B5EF4-FFF2-40B4-BE49-F238E27FC236}">
                      <a16:creationId xmlns:a16="http://schemas.microsoft.com/office/drawing/2014/main" id="{24187CB1-C536-437C-8E5B-DEE10CCF06EE}"/>
                    </a:ext>
                  </a:extLst>
                </p:cNvPr>
                <p:cNvSpPr txBox="1"/>
                <p:nvPr/>
              </p:nvSpPr>
              <p:spPr>
                <a:xfrm>
                  <a:off x="5410200" y="3810000"/>
                  <a:ext cx="451483" cy="35242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uLnTx/>
                            <a:uFillTx/>
                            <a:latin typeface="Cambria Math"/>
                            <a:ea typeface="Calibri"/>
                            <a:cs typeface="Times New Roman"/>
                          </a:rPr>
                          <m:t>𝐸</m:t>
                        </m:r>
                      </m:oMath>
                    </m:oMathPara>
                  </a14:m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2"/>
                    </a:solidFill>
                    <a:effectLst/>
                    <a:uLnTx/>
                    <a:uFillTx/>
                    <a:latin typeface="Calibri"/>
                    <a:ea typeface="Calibri"/>
                    <a:cs typeface="Times New Roman"/>
                  </a:endParaRPr>
                </a:p>
              </p:txBody>
            </p:sp>
          </mc:Choice>
          <mc:Fallback xmlns="">
            <p:sp>
              <p:nvSpPr>
                <p:cNvPr id="58" name="Text Box 46">
                  <a:extLst>
                    <a:ext uri="{FF2B5EF4-FFF2-40B4-BE49-F238E27FC236}">
                      <a16:creationId xmlns:a16="http://schemas.microsoft.com/office/drawing/2014/main" id="{24187CB1-C536-437C-8E5B-DEE10CCF06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0200" y="3810000"/>
                  <a:ext cx="451483" cy="35242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 Box 46">
                  <a:extLst>
                    <a:ext uri="{FF2B5EF4-FFF2-40B4-BE49-F238E27FC236}">
                      <a16:creationId xmlns:a16="http://schemas.microsoft.com/office/drawing/2014/main" id="{2DB19300-9B8F-490F-BEA1-302E788F7294}"/>
                    </a:ext>
                  </a:extLst>
                </p:cNvPr>
                <p:cNvSpPr txBox="1"/>
                <p:nvPr/>
              </p:nvSpPr>
              <p:spPr>
                <a:xfrm>
                  <a:off x="5867400" y="4829175"/>
                  <a:ext cx="451483" cy="35242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uLnTx/>
                            <a:uFillTx/>
                            <a:latin typeface="Cambria Math"/>
                            <a:ea typeface="Calibri"/>
                            <a:cs typeface="Times New Roman"/>
                          </a:rPr>
                          <m:t>𝐸</m:t>
                        </m:r>
                      </m:oMath>
                    </m:oMathPara>
                  </a14:m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2"/>
                    </a:solidFill>
                    <a:effectLst/>
                    <a:uLnTx/>
                    <a:uFillTx/>
                    <a:latin typeface="Calibri"/>
                    <a:ea typeface="Calibri"/>
                    <a:cs typeface="Times New Roman"/>
                  </a:endParaRPr>
                </a:p>
              </p:txBody>
            </p:sp>
          </mc:Choice>
          <mc:Fallback xmlns="">
            <p:sp>
              <p:nvSpPr>
                <p:cNvPr id="60" name="Text Box 46">
                  <a:extLst>
                    <a:ext uri="{FF2B5EF4-FFF2-40B4-BE49-F238E27FC236}">
                      <a16:creationId xmlns:a16="http://schemas.microsoft.com/office/drawing/2014/main" id="{2DB19300-9B8F-490F-BEA1-302E788F72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7400" y="4829175"/>
                  <a:ext cx="451483" cy="35242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3102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579749" y="716477"/>
            <a:ext cx="8229600" cy="1006475"/>
          </a:xfrm>
        </p:spPr>
        <p:txBody>
          <a:bodyPr/>
          <a:lstStyle/>
          <a:p>
            <a:r>
              <a:rPr lang="en-US" altLang="en-US" dirty="0"/>
              <a:t>Alzheimer’s</a:t>
            </a:r>
            <a:r>
              <a:rPr lang="en-US" sz="2000" dirty="0">
                <a:solidFill>
                  <a:srgbClr val="FFFF00"/>
                </a:solidFill>
              </a:rPr>
              <a:t> (cont’d) </a:t>
            </a:r>
            <a:r>
              <a:rPr lang="en-US" altLang="en-US" dirty="0"/>
              <a:t> </a:t>
            </a:r>
          </a:p>
        </p:txBody>
      </p:sp>
      <p:sp>
        <p:nvSpPr>
          <p:cNvPr id="4608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22816" y="6477000"/>
            <a:ext cx="7563984" cy="52322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 dirty="0">
                <a:solidFill>
                  <a:schemeClr val="tx2"/>
                </a:solidFill>
              </a:rPr>
              <a:t>Inter. Conf. NANO TECHNOLOGY and NANO ENGINEERING, Paris, July 16-18, 2018</a:t>
            </a:r>
          </a:p>
        </p:txBody>
      </p:sp>
      <p:sp>
        <p:nvSpPr>
          <p:cNvPr id="13" name="Oval 12"/>
          <p:cNvSpPr/>
          <p:nvPr/>
        </p:nvSpPr>
        <p:spPr>
          <a:xfrm>
            <a:off x="5559425" y="2997200"/>
            <a:ext cx="165100" cy="163513"/>
          </a:xfrm>
          <a:prstGeom prst="ellips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086" name="Oval 5"/>
          <p:cNvSpPr>
            <a:spLocks noChangeArrowheads="1"/>
          </p:cNvSpPr>
          <p:nvPr/>
        </p:nvSpPr>
        <p:spPr bwMode="auto">
          <a:xfrm>
            <a:off x="7848600" y="1143000"/>
            <a:ext cx="152400" cy="460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800" b="0"/>
          </a:p>
        </p:txBody>
      </p:sp>
      <p:graphicFrame>
        <p:nvGraphicFramePr>
          <p:cNvPr id="2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0432871"/>
              </p:ext>
            </p:extLst>
          </p:nvPr>
        </p:nvGraphicFramePr>
        <p:xfrm>
          <a:off x="1295400" y="1066800"/>
          <a:ext cx="6714568" cy="4609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">
            <a:extLst>
              <a:ext uri="{FF2B5EF4-FFF2-40B4-BE49-F238E27FC236}">
                <a16:creationId xmlns:a16="http://schemas.microsoft.com/office/drawing/2014/main" id="{2F666171-3A88-49EE-B033-9B97B5ECCB2C}"/>
              </a:ext>
            </a:extLst>
          </p:cNvPr>
          <p:cNvSpPr txBox="1"/>
          <p:nvPr/>
        </p:nvSpPr>
        <p:spPr>
          <a:xfrm>
            <a:off x="3863462" y="5689685"/>
            <a:ext cx="3124200" cy="67217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1800" b="0" dirty="0">
                <a:solidFill>
                  <a:schemeClr val="tx1"/>
                </a:solidFill>
              </a:rPr>
              <a:t>NP diameter - d - nm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48E7C61-81B2-41E3-A5DD-21F206340A9D}"/>
              </a:ext>
            </a:extLst>
          </p:cNvPr>
          <p:cNvGrpSpPr/>
          <p:nvPr/>
        </p:nvGrpSpPr>
        <p:grpSpPr>
          <a:xfrm>
            <a:off x="2486795" y="2233459"/>
            <a:ext cx="5034920" cy="585941"/>
            <a:chOff x="2486795" y="2233459"/>
            <a:chExt cx="5034920" cy="58594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DA36655-B756-428F-BFE3-B80FB43D5963}"/>
                </a:ext>
              </a:extLst>
            </p:cNvPr>
            <p:cNvSpPr/>
            <p:nvPr/>
          </p:nvSpPr>
          <p:spPr>
            <a:xfrm>
              <a:off x="3466028" y="2233459"/>
              <a:ext cx="237180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1800" b="0" dirty="0">
                  <a:ea typeface="PMingLiU" panose="02020500000000000000" pitchFamily="18" charset="-120"/>
                </a:rPr>
                <a:t> UVC → </a:t>
              </a:r>
              <a:r>
                <a:rPr lang="en-US" sz="1800" b="0" dirty="0">
                  <a:ea typeface="PMingLiU" panose="02020500000000000000" pitchFamily="18" charset="-120"/>
                  <a:sym typeface="Symbol" panose="05050102010706020507" pitchFamily="18" charset="2"/>
                </a:rPr>
                <a:t> = 254 nm</a:t>
              </a:r>
              <a:endParaRPr lang="en-US" sz="1800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950294E-ABAB-44FE-82D5-307E6A82B28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86795" y="2667000"/>
              <a:ext cx="498080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CE9A90A-CD54-42CE-B4DF-DBBA1B1359B4}"/>
                </a:ext>
              </a:extLst>
            </p:cNvPr>
            <p:cNvSpPr/>
            <p:nvPr/>
          </p:nvSpPr>
          <p:spPr bwMode="auto">
            <a:xfrm>
              <a:off x="7162800" y="2475658"/>
              <a:ext cx="358915" cy="34374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3E8DD2E-5143-4D90-8B27-3546DA91A127}"/>
              </a:ext>
            </a:extLst>
          </p:cNvPr>
          <p:cNvGrpSpPr/>
          <p:nvPr/>
        </p:nvGrpSpPr>
        <p:grpSpPr>
          <a:xfrm>
            <a:off x="6944890" y="2514600"/>
            <a:ext cx="1818110" cy="3534946"/>
            <a:chOff x="6735024" y="2369714"/>
            <a:chExt cx="2383217" cy="3534946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82363329-A9C6-40B2-BC2C-C9BCE6FD859D}"/>
                </a:ext>
              </a:extLst>
            </p:cNvPr>
            <p:cNvGrpSpPr/>
            <p:nvPr/>
          </p:nvGrpSpPr>
          <p:grpSpPr>
            <a:xfrm>
              <a:off x="6735024" y="2369714"/>
              <a:ext cx="2383217" cy="3534946"/>
              <a:chOff x="6735025" y="2438400"/>
              <a:chExt cx="2227150" cy="3466259"/>
            </a:xfrm>
          </p:grpSpPr>
          <p:sp>
            <p:nvSpPr>
              <p:cNvPr id="14" name="TextBox 1">
                <a:extLst>
                  <a:ext uri="{FF2B5EF4-FFF2-40B4-BE49-F238E27FC236}">
                    <a16:creationId xmlns:a16="http://schemas.microsoft.com/office/drawing/2014/main" id="{3C115229-4FC1-40AD-AC85-E28EE918A2C5}"/>
                  </a:ext>
                </a:extLst>
              </p:cNvPr>
              <p:cNvSpPr txBox="1"/>
              <p:nvPr/>
            </p:nvSpPr>
            <p:spPr>
              <a:xfrm>
                <a:off x="6735025" y="5433119"/>
                <a:ext cx="2227150" cy="471540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None/>
                </a:pPr>
                <a:r>
                  <a:rPr lang="en-US" sz="1800" b="0" dirty="0">
                    <a:sym typeface="Symbol"/>
                  </a:rPr>
                  <a:t>d </a:t>
                </a:r>
                <a:r>
                  <a:rPr lang="en-US" sz="1800" b="0" dirty="0">
                    <a:sym typeface="Symbol" panose="05050102010706020507" pitchFamily="18" charset="2"/>
                  </a:rPr>
                  <a:t> </a:t>
                </a:r>
                <a:r>
                  <a:rPr lang="en-US" sz="1800" b="0" dirty="0">
                    <a:sym typeface="Symbol"/>
                  </a:rPr>
                  <a:t>90 nm</a:t>
                </a:r>
                <a:endParaRPr lang="en-US" sz="1800" b="0" dirty="0"/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B5B00C42-1A74-426E-AF7F-E44F61E46D2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239000" y="2438400"/>
                <a:ext cx="0" cy="2667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9883C28-321B-4984-8F75-9611231CDE66}"/>
                </a:ext>
              </a:extLst>
            </p:cNvPr>
            <p:cNvCxnSpPr/>
            <p:nvPr/>
          </p:nvCxnSpPr>
          <p:spPr bwMode="auto">
            <a:xfrm flipH="1">
              <a:off x="6858000" y="5089563"/>
              <a:ext cx="381000" cy="34355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BCC3ED5-669F-401B-BFB4-6B7EB90B31EF}"/>
              </a:ext>
            </a:extLst>
          </p:cNvPr>
          <p:cNvSpPr txBox="1"/>
          <p:nvPr/>
        </p:nvSpPr>
        <p:spPr>
          <a:xfrm>
            <a:off x="2133600" y="4369070"/>
            <a:ext cx="4190426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b="0" dirty="0">
                <a:solidFill>
                  <a:schemeClr val="tx2"/>
                </a:solidFill>
                <a:sym typeface="Symbol" panose="05050102010706020507" pitchFamily="18" charset="2"/>
              </a:rPr>
              <a:t>DNA Damage</a:t>
            </a:r>
          </a:p>
          <a:p>
            <a:pPr algn="ctr">
              <a:buNone/>
            </a:pPr>
            <a:r>
              <a:rPr lang="en-US" sz="1200" b="0" dirty="0">
                <a:solidFill>
                  <a:schemeClr val="tx2"/>
                </a:solidFill>
                <a:sym typeface="Symbol" panose="05050102010706020507" pitchFamily="18" charset="2"/>
              </a:rPr>
              <a:t>( Pyrimidine dimer DNA damage)</a:t>
            </a:r>
          </a:p>
          <a:p>
            <a:pPr algn="ctr">
              <a:buNone/>
            </a:pPr>
            <a:r>
              <a:rPr lang="en-US" sz="1200" b="0" dirty="0">
                <a:solidFill>
                  <a:schemeClr val="tx2"/>
                </a:solidFill>
                <a:sym typeface="Symbol" panose="05050102010706020507" pitchFamily="18" charset="2"/>
              </a:rPr>
              <a:t>d &lt; 90 nm</a:t>
            </a:r>
            <a:endParaRPr lang="en-US" sz="1200" b="0" dirty="0">
              <a:solidFill>
                <a:schemeClr val="tx2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FFFDD72-8D3E-4AB9-84F3-4A4C05F04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229FF-C6DD-4451-AADE-FB7A23EBC6C5}" type="slidenum">
              <a:rPr lang="zh-TW" altLang="en-US" smtClean="0"/>
              <a:pPr>
                <a:defRPr/>
              </a:pPr>
              <a:t>22</a:t>
            </a:fld>
            <a:endParaRPr lang="en-US" altLang="zh-TW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D9030D-44DB-473E-B961-D774CB39F455}"/>
              </a:ext>
            </a:extLst>
          </p:cNvPr>
          <p:cNvGrpSpPr/>
          <p:nvPr/>
        </p:nvGrpSpPr>
        <p:grpSpPr>
          <a:xfrm>
            <a:off x="5486400" y="3657600"/>
            <a:ext cx="1974991" cy="1507693"/>
            <a:chOff x="5380699" y="3412429"/>
            <a:chExt cx="1858301" cy="1540571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3CF4131-2446-4277-97EA-CFC09B52E9BA}"/>
                </a:ext>
              </a:extLst>
            </p:cNvPr>
            <p:cNvGrpSpPr/>
            <p:nvPr/>
          </p:nvGrpSpPr>
          <p:grpSpPr>
            <a:xfrm>
              <a:off x="5380699" y="3412429"/>
              <a:ext cx="1705901" cy="1540571"/>
              <a:chOff x="5410201" y="3420496"/>
              <a:chExt cx="1705901" cy="1540571"/>
            </a:xfrm>
          </p:grpSpPr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CD44A5C3-723F-4D59-A626-293B574966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10201" y="3420496"/>
                <a:ext cx="1705901" cy="1540571"/>
              </a:xfrm>
              <a:prstGeom prst="rect">
                <a:avLst/>
              </a:prstGeom>
            </p:spPr>
          </p:pic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A145D49C-DF2C-40EB-8576-F76860B212EB}"/>
                  </a:ext>
                </a:extLst>
              </p:cNvPr>
              <p:cNvGrpSpPr/>
              <p:nvPr/>
            </p:nvGrpSpPr>
            <p:grpSpPr>
              <a:xfrm>
                <a:off x="6209198" y="3657600"/>
                <a:ext cx="572602" cy="838200"/>
                <a:chOff x="6209198" y="3657600"/>
                <a:chExt cx="572602" cy="838200"/>
              </a:xfrm>
            </p:grpSpPr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530B6B98-725E-48FA-A5A7-9EC876DBCA9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6209198" y="4335593"/>
                  <a:ext cx="263282" cy="160207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29" name="Straight Arrow Connector 28">
                  <a:extLst>
                    <a:ext uri="{FF2B5EF4-FFF2-40B4-BE49-F238E27FC236}">
                      <a16:creationId xmlns:a16="http://schemas.microsoft.com/office/drawing/2014/main" id="{3B378B16-01C9-4EAF-BDED-9112468F8DB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6507057" y="4176735"/>
                  <a:ext cx="220878" cy="166665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E7E92CBA-7632-4523-B567-AC9295F7E636}"/>
                    </a:ext>
                  </a:extLst>
                </p:cNvPr>
                <p:cNvSpPr/>
                <p:nvPr/>
              </p:nvSpPr>
              <p:spPr>
                <a:xfrm>
                  <a:off x="6398362" y="3657600"/>
                  <a:ext cx="383438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8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8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8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8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8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8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8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8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8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pPr>
                    <a:buNone/>
                  </a:pPr>
                  <a:r>
                    <a:rPr lang="en-US" sz="1400" b="0" dirty="0">
                      <a:solidFill>
                        <a:schemeClr val="bg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d</a:t>
                  </a:r>
                  <a:r>
                    <a:rPr lang="en-US" b="0" dirty="0"/>
                    <a:t> </a:t>
                  </a:r>
                  <a:endParaRPr lang="en-US" dirty="0"/>
                </a:p>
              </p:txBody>
            </p: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DEDD2849-A678-41B3-9D56-54CDE8BAE18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6484927" y="4106576"/>
                  <a:ext cx="22130" cy="22901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11DAA64-1F4D-4A24-AF30-52621601F250}"/>
                </a:ext>
              </a:extLst>
            </p:cNvPr>
            <p:cNvSpPr txBox="1"/>
            <p:nvPr/>
          </p:nvSpPr>
          <p:spPr>
            <a:xfrm>
              <a:off x="5562600" y="3519149"/>
              <a:ext cx="1676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400" b="0" dirty="0">
                  <a:solidFill>
                    <a:schemeClr val="bg2"/>
                  </a:solidFill>
                </a:rPr>
                <a:t>Amyloid Fibrils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3458771-30C8-4B05-96C0-F87413D77498}"/>
              </a:ext>
            </a:extLst>
          </p:cNvPr>
          <p:cNvGrpSpPr/>
          <p:nvPr/>
        </p:nvGrpSpPr>
        <p:grpSpPr>
          <a:xfrm>
            <a:off x="2464087" y="2625484"/>
            <a:ext cx="2152343" cy="1685486"/>
            <a:chOff x="5562600" y="2782732"/>
            <a:chExt cx="2152343" cy="1685486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E2195B72-DDC3-42CE-AE9C-4A9F8AD1157D}"/>
                </a:ext>
              </a:extLst>
            </p:cNvPr>
            <p:cNvGrpSpPr/>
            <p:nvPr/>
          </p:nvGrpSpPr>
          <p:grpSpPr>
            <a:xfrm>
              <a:off x="5562600" y="2884611"/>
              <a:ext cx="2152343" cy="1583607"/>
              <a:chOff x="0" y="-189782"/>
              <a:chExt cx="2152343" cy="158360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Text Box 19">
                    <a:extLst>
                      <a:ext uri="{FF2B5EF4-FFF2-40B4-BE49-F238E27FC236}">
                        <a16:creationId xmlns:a16="http://schemas.microsoft.com/office/drawing/2014/main" id="{A31A68F3-C6B9-4026-B2C0-DE26F94D1C9A}"/>
                      </a:ext>
                    </a:extLst>
                  </p:cNvPr>
                  <p:cNvSpPr txBox="1"/>
                  <p:nvPr/>
                </p:nvSpPr>
                <p:spPr>
                  <a:xfrm>
                    <a:off x="1263343" y="-189782"/>
                    <a:ext cx="889000" cy="533400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1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EEECE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libri"/>
                              <a:cs typeface="Times New Roman"/>
                            </a:rPr>
                            <m:t>𝐸</m:t>
                          </m:r>
                          <m:r>
                            <a:rPr kumimoji="0" lang="en-US" sz="14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EEECE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libri"/>
                              <a:cs typeface="Times New Roman"/>
                            </a:rPr>
                            <m:t>=</m:t>
                          </m:r>
                          <m:f>
                            <m:fPr>
                              <m:ctrlPr>
                                <a:rPr kumimoji="0" lang="en-US" sz="1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EEECE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kumimoji="0" lang="en-US" sz="1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EEECE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h𝑐</m:t>
                              </m:r>
                            </m:num>
                            <m:den>
                              <m:r>
                                <a:rPr kumimoji="0" lang="en-US" sz="1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EEECE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2</m:t>
                              </m:r>
                              <m:r>
                                <a:rPr kumimoji="0" lang="en-US" sz="14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EEECE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𝑛𝑑</m:t>
                              </m:r>
                            </m:den>
                          </m:f>
                        </m:oMath>
                      </m:oMathPara>
                    </a14:m>
                    <a:endPara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mc:Choice>
            <mc:Fallback xmlns="">
              <p:sp>
                <p:nvSpPr>
                  <p:cNvPr id="39" name="Text Box 19">
                    <a:extLst>
                      <a:ext uri="{FF2B5EF4-FFF2-40B4-BE49-F238E27FC236}">
                        <a16:creationId xmlns:a16="http://schemas.microsoft.com/office/drawing/2014/main" id="{A31A68F3-C6B9-4026-B2C0-DE26F94D1C9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63343" y="-189782"/>
                    <a:ext cx="889000" cy="533400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 w="6350">
                    <a:noFill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72422499-BEF5-4215-B08F-50EE32884D41}"/>
                  </a:ext>
                </a:extLst>
              </p:cNvPr>
              <p:cNvGrpSpPr/>
              <p:nvPr/>
            </p:nvGrpSpPr>
            <p:grpSpPr>
              <a:xfrm>
                <a:off x="0" y="0"/>
                <a:ext cx="1708238" cy="1393825"/>
                <a:chOff x="0" y="0"/>
                <a:chExt cx="1708238" cy="1393825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692D9365-8916-4895-B6F0-C3771E5CFE4A}"/>
                    </a:ext>
                  </a:extLst>
                </p:cNvPr>
                <p:cNvGrpSpPr/>
                <p:nvPr/>
              </p:nvGrpSpPr>
              <p:grpSpPr>
                <a:xfrm>
                  <a:off x="219075" y="0"/>
                  <a:ext cx="1489163" cy="1393825"/>
                  <a:chOff x="0" y="0"/>
                  <a:chExt cx="1489163" cy="1393825"/>
                </a:xfrm>
              </p:grpSpPr>
              <p:grpSp>
                <p:nvGrpSpPr>
                  <p:cNvPr id="45" name="Group 44">
                    <a:extLst>
                      <a:ext uri="{FF2B5EF4-FFF2-40B4-BE49-F238E27FC236}">
                        <a16:creationId xmlns:a16="http://schemas.microsoft.com/office/drawing/2014/main" id="{26E30DFA-4D9E-468D-9A41-6BA66DF67178}"/>
                      </a:ext>
                    </a:extLst>
                  </p:cNvPr>
                  <p:cNvGrpSpPr/>
                  <p:nvPr/>
                </p:nvGrpSpPr>
                <p:grpSpPr>
                  <a:xfrm rot="19852168">
                    <a:off x="543013" y="0"/>
                    <a:ext cx="279400" cy="431800"/>
                    <a:chOff x="145056" y="48631"/>
                    <a:chExt cx="533676" cy="823787"/>
                  </a:xfrm>
                </p:grpSpPr>
                <p:sp>
                  <p:nvSpPr>
                    <p:cNvPr id="56" name="Freeform 4">
                      <a:extLst>
                        <a:ext uri="{FF2B5EF4-FFF2-40B4-BE49-F238E27FC236}">
                          <a16:creationId xmlns:a16="http://schemas.microsoft.com/office/drawing/2014/main" id="{B616B617-E50F-43EE-9AAB-98A3249A869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10404039" flipH="1" flipV="1">
                      <a:off x="145056" y="147375"/>
                      <a:ext cx="488340" cy="725043"/>
                    </a:xfrm>
                    <a:custGeom>
                      <a:avLst/>
                      <a:gdLst>
                        <a:gd name="T0" fmla="*/ 74612 w 293687"/>
                        <a:gd name="T1" fmla="*/ 466725 h 466725"/>
                        <a:gd name="T2" fmla="*/ 26987 w 293687"/>
                        <a:gd name="T3" fmla="*/ 304800 h 466725"/>
                        <a:gd name="T4" fmla="*/ 236537 w 293687"/>
                        <a:gd name="T5" fmla="*/ 276225 h 466725"/>
                        <a:gd name="T6" fmla="*/ 131762 w 293687"/>
                        <a:gd name="T7" fmla="*/ 114300 h 466725"/>
                        <a:gd name="T8" fmla="*/ 255587 w 293687"/>
                        <a:gd name="T9" fmla="*/ 95250 h 466725"/>
                        <a:gd name="T10" fmla="*/ 293687 w 293687"/>
                        <a:gd name="T11" fmla="*/ 0 h 46672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93687" h="466725">
                          <a:moveTo>
                            <a:pt x="74612" y="466725"/>
                          </a:moveTo>
                          <a:cubicBezTo>
                            <a:pt x="37306" y="401637"/>
                            <a:pt x="0" y="336550"/>
                            <a:pt x="26987" y="304800"/>
                          </a:cubicBezTo>
                          <a:cubicBezTo>
                            <a:pt x="53974" y="273050"/>
                            <a:pt x="219075" y="307975"/>
                            <a:pt x="236537" y="276225"/>
                          </a:cubicBezTo>
                          <a:cubicBezTo>
                            <a:pt x="253999" y="244475"/>
                            <a:pt x="128587" y="144463"/>
                            <a:pt x="131762" y="114300"/>
                          </a:cubicBezTo>
                          <a:cubicBezTo>
                            <a:pt x="134937" y="84137"/>
                            <a:pt x="228600" y="114300"/>
                            <a:pt x="255587" y="95250"/>
                          </a:cubicBezTo>
                          <a:cubicBezTo>
                            <a:pt x="282574" y="76200"/>
                            <a:pt x="288130" y="38100"/>
                            <a:pt x="293687" y="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xmlns:mc="http://schemas.openxmlformats.org/markup-compatibility/2006" val="FFFFFF" mc:Ignorable="a14" a14:legacySpreadsheetColorIndex="65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kumimoji="0" lang="en-US" sz="11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57" name="AutoShape 32">
                      <a:extLst>
                        <a:ext uri="{FF2B5EF4-FFF2-40B4-BE49-F238E27FC236}">
                          <a16:creationId xmlns:a16="http://schemas.microsoft.com/office/drawing/2014/main" id="{3EBCD9C6-A306-4873-9DC3-6AB9459DF12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2588469" flipH="1" flipV="1">
                      <a:off x="566796" y="48631"/>
                      <a:ext cx="111936" cy="209294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EEECE1"/>
                    </a:solidFill>
                    <a:ln w="9525">
                      <a:solidFill>
                        <a:srgbClr val="EEECE1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kumimoji="0" lang="en-US" sz="11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</p:grpSp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6466A65D-0D9B-42C1-9F05-720E02CB9577}"/>
                      </a:ext>
                    </a:extLst>
                  </p:cNvPr>
                  <p:cNvSpPr/>
                  <p:nvPr/>
                </p:nvSpPr>
                <p:spPr>
                  <a:xfrm>
                    <a:off x="438238" y="419100"/>
                    <a:ext cx="590550" cy="542925"/>
                  </a:xfrm>
                  <a:prstGeom prst="ellipse">
                    <a:avLst/>
                  </a:prstGeom>
                  <a:solidFill>
                    <a:schemeClr val="tx1">
                      <a:lumMod val="85000"/>
                    </a:scheme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47" name="Group 46">
                    <a:extLst>
                      <a:ext uri="{FF2B5EF4-FFF2-40B4-BE49-F238E27FC236}">
                        <a16:creationId xmlns:a16="http://schemas.microsoft.com/office/drawing/2014/main" id="{37D7EDF1-98F1-43D8-9024-DF0F823F9C6C}"/>
                      </a:ext>
                    </a:extLst>
                  </p:cNvPr>
                  <p:cNvGrpSpPr/>
                  <p:nvPr/>
                </p:nvGrpSpPr>
                <p:grpSpPr>
                  <a:xfrm rot="14646975">
                    <a:off x="76288" y="504825"/>
                    <a:ext cx="279802" cy="432377"/>
                    <a:chOff x="145056" y="48631"/>
                    <a:chExt cx="533676" cy="823787"/>
                  </a:xfrm>
                </p:grpSpPr>
                <p:sp>
                  <p:nvSpPr>
                    <p:cNvPr id="54" name="Freeform 8">
                      <a:extLst>
                        <a:ext uri="{FF2B5EF4-FFF2-40B4-BE49-F238E27FC236}">
                          <a16:creationId xmlns:a16="http://schemas.microsoft.com/office/drawing/2014/main" id="{FDE47170-6B06-451E-A3FC-C919B544431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10404039" flipH="1" flipV="1">
                      <a:off x="145056" y="147375"/>
                      <a:ext cx="488340" cy="725043"/>
                    </a:xfrm>
                    <a:custGeom>
                      <a:avLst/>
                      <a:gdLst>
                        <a:gd name="T0" fmla="*/ 74612 w 293687"/>
                        <a:gd name="T1" fmla="*/ 466725 h 466725"/>
                        <a:gd name="T2" fmla="*/ 26987 w 293687"/>
                        <a:gd name="T3" fmla="*/ 304800 h 466725"/>
                        <a:gd name="T4" fmla="*/ 236537 w 293687"/>
                        <a:gd name="T5" fmla="*/ 276225 h 466725"/>
                        <a:gd name="T6" fmla="*/ 131762 w 293687"/>
                        <a:gd name="T7" fmla="*/ 114300 h 466725"/>
                        <a:gd name="T8" fmla="*/ 255587 w 293687"/>
                        <a:gd name="T9" fmla="*/ 95250 h 466725"/>
                        <a:gd name="T10" fmla="*/ 293687 w 293687"/>
                        <a:gd name="T11" fmla="*/ 0 h 46672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93687" h="466725">
                          <a:moveTo>
                            <a:pt x="74612" y="466725"/>
                          </a:moveTo>
                          <a:cubicBezTo>
                            <a:pt x="37306" y="401637"/>
                            <a:pt x="0" y="336550"/>
                            <a:pt x="26987" y="304800"/>
                          </a:cubicBezTo>
                          <a:cubicBezTo>
                            <a:pt x="53974" y="273050"/>
                            <a:pt x="219075" y="307975"/>
                            <a:pt x="236537" y="276225"/>
                          </a:cubicBezTo>
                          <a:cubicBezTo>
                            <a:pt x="253999" y="244475"/>
                            <a:pt x="128587" y="144463"/>
                            <a:pt x="131762" y="114300"/>
                          </a:cubicBezTo>
                          <a:cubicBezTo>
                            <a:pt x="134937" y="84137"/>
                            <a:pt x="228600" y="114300"/>
                            <a:pt x="255587" y="95250"/>
                          </a:cubicBezTo>
                          <a:cubicBezTo>
                            <a:pt x="282574" y="76200"/>
                            <a:pt x="288130" y="38100"/>
                            <a:pt x="293687" y="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xmlns:mc="http://schemas.openxmlformats.org/markup-compatibility/2006" val="FFFFFF" mc:Ignorable="a14" a14:legacySpreadsheetColorIndex="65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kumimoji="0" lang="en-US" sz="11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55" name="AutoShape 32">
                      <a:extLst>
                        <a:ext uri="{FF2B5EF4-FFF2-40B4-BE49-F238E27FC236}">
                          <a16:creationId xmlns:a16="http://schemas.microsoft.com/office/drawing/2014/main" id="{74F906AE-5C79-43F6-AA54-B04E2218A84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2588469" flipH="1" flipV="1">
                      <a:off x="566796" y="48631"/>
                      <a:ext cx="111936" cy="209294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EEECE1"/>
                    </a:solidFill>
                    <a:ln w="9525">
                      <a:solidFill>
                        <a:srgbClr val="EEECE1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kumimoji="0" lang="en-US" sz="11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</p:grpSp>
              <p:grpSp>
                <p:nvGrpSpPr>
                  <p:cNvPr id="48" name="Group 47">
                    <a:extLst>
                      <a:ext uri="{FF2B5EF4-FFF2-40B4-BE49-F238E27FC236}">
                        <a16:creationId xmlns:a16="http://schemas.microsoft.com/office/drawing/2014/main" id="{D214C530-E110-4D02-87B9-58C83F4C65E7}"/>
                      </a:ext>
                    </a:extLst>
                  </p:cNvPr>
                  <p:cNvGrpSpPr/>
                  <p:nvPr/>
                </p:nvGrpSpPr>
                <p:grpSpPr>
                  <a:xfrm rot="1747832" flipV="1">
                    <a:off x="581113" y="962025"/>
                    <a:ext cx="279400" cy="431800"/>
                    <a:chOff x="145056" y="48631"/>
                    <a:chExt cx="533676" cy="823787"/>
                  </a:xfrm>
                </p:grpSpPr>
                <p:sp>
                  <p:nvSpPr>
                    <p:cNvPr id="52" name="Freeform 11">
                      <a:extLst>
                        <a:ext uri="{FF2B5EF4-FFF2-40B4-BE49-F238E27FC236}">
                          <a16:creationId xmlns:a16="http://schemas.microsoft.com/office/drawing/2014/main" id="{39399F68-66A5-4BD1-8D58-09FA28AD2DC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10404039" flipH="1" flipV="1">
                      <a:off x="145056" y="147375"/>
                      <a:ext cx="488340" cy="725043"/>
                    </a:xfrm>
                    <a:custGeom>
                      <a:avLst/>
                      <a:gdLst>
                        <a:gd name="T0" fmla="*/ 74612 w 293687"/>
                        <a:gd name="T1" fmla="*/ 466725 h 466725"/>
                        <a:gd name="T2" fmla="*/ 26987 w 293687"/>
                        <a:gd name="T3" fmla="*/ 304800 h 466725"/>
                        <a:gd name="T4" fmla="*/ 236537 w 293687"/>
                        <a:gd name="T5" fmla="*/ 276225 h 466725"/>
                        <a:gd name="T6" fmla="*/ 131762 w 293687"/>
                        <a:gd name="T7" fmla="*/ 114300 h 466725"/>
                        <a:gd name="T8" fmla="*/ 255587 w 293687"/>
                        <a:gd name="T9" fmla="*/ 95250 h 466725"/>
                        <a:gd name="T10" fmla="*/ 293687 w 293687"/>
                        <a:gd name="T11" fmla="*/ 0 h 46672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93687" h="466725">
                          <a:moveTo>
                            <a:pt x="74612" y="466725"/>
                          </a:moveTo>
                          <a:cubicBezTo>
                            <a:pt x="37306" y="401637"/>
                            <a:pt x="0" y="336550"/>
                            <a:pt x="26987" y="304800"/>
                          </a:cubicBezTo>
                          <a:cubicBezTo>
                            <a:pt x="53974" y="273050"/>
                            <a:pt x="219075" y="307975"/>
                            <a:pt x="236537" y="276225"/>
                          </a:cubicBezTo>
                          <a:cubicBezTo>
                            <a:pt x="253999" y="244475"/>
                            <a:pt x="128587" y="144463"/>
                            <a:pt x="131762" y="114300"/>
                          </a:cubicBezTo>
                          <a:cubicBezTo>
                            <a:pt x="134937" y="84137"/>
                            <a:pt x="228600" y="114300"/>
                            <a:pt x="255587" y="95250"/>
                          </a:cubicBezTo>
                          <a:cubicBezTo>
                            <a:pt x="282574" y="76200"/>
                            <a:pt x="288130" y="38100"/>
                            <a:pt x="293687" y="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xmlns:mc="http://schemas.openxmlformats.org/markup-compatibility/2006" val="FFFFFF" mc:Ignorable="a14" a14:legacySpreadsheetColorIndex="65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kumimoji="0" lang="en-US" sz="11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53" name="AutoShape 32">
                      <a:extLst>
                        <a:ext uri="{FF2B5EF4-FFF2-40B4-BE49-F238E27FC236}">
                          <a16:creationId xmlns:a16="http://schemas.microsoft.com/office/drawing/2014/main" id="{7B6B81F6-7267-4E04-883F-1CC5DAF1C42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2588469" flipH="1" flipV="1">
                      <a:off x="566796" y="48631"/>
                      <a:ext cx="111936" cy="209294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EEECE1"/>
                    </a:solidFill>
                    <a:ln w="9525">
                      <a:solidFill>
                        <a:srgbClr val="EEECE1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kumimoji="0" lang="en-US" sz="11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</p:grpSp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FA6D1FCB-DCD5-40CB-8C89-7EC67691459C}"/>
                      </a:ext>
                    </a:extLst>
                  </p:cNvPr>
                  <p:cNvGrpSpPr/>
                  <p:nvPr/>
                </p:nvGrpSpPr>
                <p:grpSpPr>
                  <a:xfrm rot="6976588" flipH="1">
                    <a:off x="1133563" y="504825"/>
                    <a:ext cx="279400" cy="431800"/>
                    <a:chOff x="145056" y="48631"/>
                    <a:chExt cx="533676" cy="823787"/>
                  </a:xfrm>
                </p:grpSpPr>
                <p:sp>
                  <p:nvSpPr>
                    <p:cNvPr id="50" name="Freeform 14">
                      <a:extLst>
                        <a:ext uri="{FF2B5EF4-FFF2-40B4-BE49-F238E27FC236}">
                          <a16:creationId xmlns:a16="http://schemas.microsoft.com/office/drawing/2014/main" id="{F5DD805D-4B2E-42F7-929E-7071C82814F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10404039" flipH="1" flipV="1">
                      <a:off x="145056" y="147375"/>
                      <a:ext cx="488340" cy="725043"/>
                    </a:xfrm>
                    <a:custGeom>
                      <a:avLst/>
                      <a:gdLst>
                        <a:gd name="T0" fmla="*/ 74612 w 293687"/>
                        <a:gd name="T1" fmla="*/ 466725 h 466725"/>
                        <a:gd name="T2" fmla="*/ 26987 w 293687"/>
                        <a:gd name="T3" fmla="*/ 304800 h 466725"/>
                        <a:gd name="T4" fmla="*/ 236537 w 293687"/>
                        <a:gd name="T5" fmla="*/ 276225 h 466725"/>
                        <a:gd name="T6" fmla="*/ 131762 w 293687"/>
                        <a:gd name="T7" fmla="*/ 114300 h 466725"/>
                        <a:gd name="T8" fmla="*/ 255587 w 293687"/>
                        <a:gd name="T9" fmla="*/ 95250 h 466725"/>
                        <a:gd name="T10" fmla="*/ 293687 w 293687"/>
                        <a:gd name="T11" fmla="*/ 0 h 46672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93687" h="466725">
                          <a:moveTo>
                            <a:pt x="74612" y="466725"/>
                          </a:moveTo>
                          <a:cubicBezTo>
                            <a:pt x="37306" y="401637"/>
                            <a:pt x="0" y="336550"/>
                            <a:pt x="26987" y="304800"/>
                          </a:cubicBezTo>
                          <a:cubicBezTo>
                            <a:pt x="53974" y="273050"/>
                            <a:pt x="219075" y="307975"/>
                            <a:pt x="236537" y="276225"/>
                          </a:cubicBezTo>
                          <a:cubicBezTo>
                            <a:pt x="253999" y="244475"/>
                            <a:pt x="128587" y="144463"/>
                            <a:pt x="131762" y="114300"/>
                          </a:cubicBezTo>
                          <a:cubicBezTo>
                            <a:pt x="134937" y="84137"/>
                            <a:pt x="228600" y="114300"/>
                            <a:pt x="255587" y="95250"/>
                          </a:cubicBezTo>
                          <a:cubicBezTo>
                            <a:pt x="282574" y="76200"/>
                            <a:pt x="288130" y="38100"/>
                            <a:pt x="293687" y="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xmlns:mc="http://schemas.openxmlformats.org/markup-compatibility/2006" val="FFFFFF" mc:Ignorable="a14" a14:legacySpreadsheetColorIndex="65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kumimoji="0" lang="en-US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51" name="AutoShape 32">
                      <a:extLst>
                        <a:ext uri="{FF2B5EF4-FFF2-40B4-BE49-F238E27FC236}">
                          <a16:creationId xmlns:a16="http://schemas.microsoft.com/office/drawing/2014/main" id="{E9161374-2834-430E-8154-CD5709B23A3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2588469" flipH="1" flipV="1">
                      <a:off x="566796" y="48631"/>
                      <a:ext cx="111936" cy="209294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EEECE1"/>
                    </a:solidFill>
                    <a:ln w="9525">
                      <a:solidFill>
                        <a:srgbClr val="EEECE1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kumimoji="0" lang="en-US" sz="11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</p:grpSp>
            </p:grpSp>
            <p:cxnSp>
              <p:nvCxnSpPr>
                <p:cNvPr id="42" name="Straight Arrow Connector 41">
                  <a:extLst>
                    <a:ext uri="{FF2B5EF4-FFF2-40B4-BE49-F238E27FC236}">
                      <a16:creationId xmlns:a16="http://schemas.microsoft.com/office/drawing/2014/main" id="{7BF66829-1594-485D-B29A-A0FF693E1947}"/>
                    </a:ext>
                  </a:extLst>
                </p:cNvPr>
                <p:cNvCxnSpPr/>
                <p:nvPr/>
              </p:nvCxnSpPr>
              <p:spPr>
                <a:xfrm flipH="1">
                  <a:off x="819150" y="485775"/>
                  <a:ext cx="308610" cy="42545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bg2"/>
                  </a:solidFill>
                  <a:prstDash val="solid"/>
                  <a:headEnd type="arrow"/>
                  <a:tailEnd type="arrow"/>
                </a:ln>
                <a:effectLst/>
              </p:spPr>
            </p:cxnSp>
            <p:sp>
              <p:nvSpPr>
                <p:cNvPr id="43" name="Text Box 18">
                  <a:extLst>
                    <a:ext uri="{FF2B5EF4-FFF2-40B4-BE49-F238E27FC236}">
                      <a16:creationId xmlns:a16="http://schemas.microsoft.com/office/drawing/2014/main" id="{2BE2BB78-46A0-48AF-93CF-6150F2B89885}"/>
                    </a:ext>
                  </a:extLst>
                </p:cNvPr>
                <p:cNvSpPr txBox="1"/>
                <p:nvPr/>
              </p:nvSpPr>
              <p:spPr>
                <a:xfrm>
                  <a:off x="723900" y="476250"/>
                  <a:ext cx="336550" cy="29527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2"/>
                      </a:solidFill>
                      <a:effectLst/>
                      <a:uLnTx/>
                      <a:uFillTx/>
                      <a:latin typeface="Cambria Math"/>
                      <a:ea typeface="Calibri"/>
                      <a:cs typeface="Times New Roman"/>
                    </a:rPr>
                    <a:t>d</a:t>
                  </a: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2"/>
                    </a:solidFill>
                    <a:effectLst/>
                    <a:uLnTx/>
                    <a:uFillTx/>
                    <a:latin typeface="Calibri"/>
                    <a:ea typeface="Calibri"/>
                    <a:cs typeface="Times New Roman"/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4" name="Text Box 46">
                      <a:extLst>
                        <a:ext uri="{FF2B5EF4-FFF2-40B4-BE49-F238E27FC236}">
                          <a16:creationId xmlns:a16="http://schemas.microsoft.com/office/drawing/2014/main" id="{53168155-DA2F-4652-9F56-A6F707BA752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0" y="381000"/>
                      <a:ext cx="466725" cy="35242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kumimoji="0" lang="en-US" sz="14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EEECE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Calibri"/>
                                <a:cs typeface="Times New Roman"/>
                              </a:rPr>
                              <m:t>𝐸</m:t>
                            </m:r>
                          </m:oMath>
                        </m:oMathPara>
                      </a14:m>
                      <a:endParaRPr kumimoji="0" lang="en-US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</mc:Choice>
              <mc:Fallback xmlns="">
                <p:sp>
                  <p:nvSpPr>
                    <p:cNvPr id="49" name="Text Box 46">
                      <a:extLst>
                        <a:ext uri="{FF2B5EF4-FFF2-40B4-BE49-F238E27FC236}">
                          <a16:creationId xmlns:a16="http://schemas.microsoft.com/office/drawing/2014/main" id="{269BBD35-262F-4DE4-ACD2-5B5B59CD948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0" y="381000"/>
                      <a:ext cx="466725" cy="352425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  <a:ln w="6350">
                      <a:noFill/>
                    </a:ln>
                    <a:effectLst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 Box 46">
                  <a:extLst>
                    <a:ext uri="{FF2B5EF4-FFF2-40B4-BE49-F238E27FC236}">
                      <a16:creationId xmlns:a16="http://schemas.microsoft.com/office/drawing/2014/main" id="{6386372F-B765-45BF-9658-8AB66992FC03}"/>
                    </a:ext>
                  </a:extLst>
                </p:cNvPr>
                <p:cNvSpPr txBox="1"/>
                <p:nvPr/>
              </p:nvSpPr>
              <p:spPr>
                <a:xfrm>
                  <a:off x="7248218" y="3544365"/>
                  <a:ext cx="466725" cy="35242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EEECE1"/>
                            </a:solidFill>
                            <a:effectLst/>
                            <a:uLnTx/>
                            <a:uFillTx/>
                            <a:latin typeface="Cambria Math"/>
                            <a:ea typeface="Calibri"/>
                            <a:cs typeface="Times New Roman"/>
                          </a:rPr>
                          <m:t>𝐸</m:t>
                        </m:r>
                      </m:oMath>
                    </m:oMathPara>
                  </a14:m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Calibri"/>
                    <a:cs typeface="Times New Roman"/>
                  </a:endParaRPr>
                </a:p>
              </p:txBody>
            </p:sp>
          </mc:Choice>
          <mc:Fallback xmlns="">
            <p:sp>
              <p:nvSpPr>
                <p:cNvPr id="85" name="Text Box 46">
                  <a:extLst>
                    <a:ext uri="{FF2B5EF4-FFF2-40B4-BE49-F238E27FC236}">
                      <a16:creationId xmlns:a16="http://schemas.microsoft.com/office/drawing/2014/main" id="{35B1E72C-6B13-4CB3-BD37-4BD082F4E0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8218" y="3544365"/>
                  <a:ext cx="466725" cy="35242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 Box 46">
                  <a:extLst>
                    <a:ext uri="{FF2B5EF4-FFF2-40B4-BE49-F238E27FC236}">
                      <a16:creationId xmlns:a16="http://schemas.microsoft.com/office/drawing/2014/main" id="{76426A05-16A0-4B8D-9CBA-82EC6D0A3E77}"/>
                    </a:ext>
                  </a:extLst>
                </p:cNvPr>
                <p:cNvSpPr txBox="1"/>
                <p:nvPr/>
              </p:nvSpPr>
              <p:spPr>
                <a:xfrm>
                  <a:off x="6151663" y="2782732"/>
                  <a:ext cx="477737" cy="35242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EEECE1"/>
                            </a:solidFill>
                            <a:effectLst/>
                            <a:uLnTx/>
                            <a:uFillTx/>
                            <a:latin typeface="Cambria Math"/>
                            <a:ea typeface="Calibri"/>
                            <a:cs typeface="Times New Roman"/>
                          </a:rPr>
                          <m:t>𝐸</m:t>
                        </m:r>
                      </m:oMath>
                    </m:oMathPara>
                  </a14:m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Calibri"/>
                    <a:cs typeface="Times New Roman"/>
                  </a:endParaRPr>
                </a:p>
              </p:txBody>
            </p:sp>
          </mc:Choice>
          <mc:Fallback xmlns="">
            <p:sp>
              <p:nvSpPr>
                <p:cNvPr id="86" name="Text Box 46">
                  <a:extLst>
                    <a:ext uri="{FF2B5EF4-FFF2-40B4-BE49-F238E27FC236}">
                      <a16:creationId xmlns:a16="http://schemas.microsoft.com/office/drawing/2014/main" id="{0A92C4C2-8165-4B6E-8605-7837714756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1663" y="2782732"/>
                  <a:ext cx="477737" cy="35242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DCB274FD-728B-4444-9895-3C3D3972C7AE}"/>
              </a:ext>
            </a:extLst>
          </p:cNvPr>
          <p:cNvSpPr txBox="1"/>
          <p:nvPr/>
        </p:nvSpPr>
        <p:spPr>
          <a:xfrm>
            <a:off x="4876803" y="2907268"/>
            <a:ext cx="114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b="0" dirty="0">
                <a:sym typeface="Symbol" panose="05050102010706020507" pitchFamily="18" charset="2"/>
              </a:rPr>
              <a:t> = 2nd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6097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87637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Political </a:t>
            </a:r>
            <a:r>
              <a:rPr lang="en-US" dirty="0"/>
              <a:t>Discussions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52512" y="6477000"/>
            <a:ext cx="7558088" cy="381000"/>
          </a:xfrm>
        </p:spPr>
        <p:txBody>
          <a:bodyPr/>
          <a:lstStyle/>
          <a:p>
            <a:pPr>
              <a:defRPr/>
            </a:pPr>
            <a:r>
              <a:rPr lang="en-US" altLang="zh-TW" b="0" dirty="0"/>
              <a:t>Inter. Conf. NANO TECHNOLOGY and NANO ENGINEERING, Paris, July 16-18, 2018</a:t>
            </a:r>
          </a:p>
        </p:txBody>
      </p:sp>
      <p:sp>
        <p:nvSpPr>
          <p:cNvPr id="5" name="Rectangle 4"/>
          <p:cNvSpPr/>
          <p:nvPr/>
        </p:nvSpPr>
        <p:spPr>
          <a:xfrm>
            <a:off x="2545556" y="2941913"/>
            <a:ext cx="4572000" cy="287463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endParaRPr lang="en-US" altLang="en-US" sz="800" b="0" dirty="0"/>
          </a:p>
          <a:p>
            <a:pPr algn="ctr">
              <a:buNone/>
            </a:pPr>
            <a:r>
              <a:rPr lang="en-US" altLang="en-US" sz="2400" b="0" dirty="0"/>
              <a:t>Obama and Monsanto</a:t>
            </a:r>
          </a:p>
          <a:p>
            <a:pPr algn="ctr">
              <a:buNone/>
            </a:pPr>
            <a:endParaRPr lang="en-US" altLang="en-US" sz="800" b="0" dirty="0"/>
          </a:p>
          <a:p>
            <a:pPr algn="ctr">
              <a:buNone/>
            </a:pPr>
            <a:r>
              <a:rPr lang="en-US" altLang="en-US" sz="2400" b="0" dirty="0"/>
              <a:t>Trump and Vaccinations</a:t>
            </a:r>
          </a:p>
          <a:p>
            <a:pPr algn="ctr">
              <a:buNone/>
            </a:pPr>
            <a:endParaRPr lang="en-US" altLang="en-US" sz="2000" b="0" dirty="0"/>
          </a:p>
          <a:p>
            <a:pPr algn="ctr">
              <a:buNone/>
            </a:pPr>
            <a:endParaRPr lang="en-US" altLang="en-US" sz="2000" b="0" dirty="0"/>
          </a:p>
          <a:p>
            <a:pPr algn="ctr">
              <a:buNone/>
            </a:pPr>
            <a:endParaRPr lang="en-US" altLang="en-US" sz="2000" b="0" dirty="0"/>
          </a:p>
          <a:p>
            <a:pPr>
              <a:buNone/>
            </a:pPr>
            <a:endParaRPr lang="en-US" alt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6E2CF-296A-4F43-8D34-39D8AC916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23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3536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3331"/>
            <a:ext cx="7772400" cy="1143000"/>
          </a:xfrm>
        </p:spPr>
        <p:txBody>
          <a:bodyPr/>
          <a:lstStyle/>
          <a:p>
            <a:r>
              <a:rPr lang="en-US" dirty="0"/>
              <a:t>US Politics - Obama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90600" y="6477000"/>
            <a:ext cx="7696200" cy="285339"/>
          </a:xfrm>
        </p:spPr>
        <p:txBody>
          <a:bodyPr/>
          <a:lstStyle/>
          <a:p>
            <a:pPr>
              <a:defRPr/>
            </a:pPr>
            <a:r>
              <a:rPr lang="en-US" altLang="zh-TW" b="0" dirty="0"/>
              <a:t>Inter. Conf. NANO TECHNOLOGY and NANO ENGINEERING, Paris, July 16-18,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244642" y="1871953"/>
            <a:ext cx="8458200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In </a:t>
            </a:r>
            <a:r>
              <a:rPr lang="en-US" sz="2400" b="0" dirty="0">
                <a:solidFill>
                  <a:schemeClr val="tx2"/>
                </a:solidFill>
              </a:rPr>
              <a:t>2010</a:t>
            </a:r>
            <a:r>
              <a:rPr lang="en-US" sz="2400" b="0" dirty="0"/>
              <a:t>,  </a:t>
            </a:r>
            <a:r>
              <a:rPr lang="en-US" sz="2400" b="0" dirty="0">
                <a:solidFill>
                  <a:schemeClr val="tx2"/>
                </a:solidFill>
              </a:rPr>
              <a:t>Obama </a:t>
            </a:r>
            <a:r>
              <a:rPr lang="en-US" sz="2400" b="0" dirty="0"/>
              <a:t>appointed </a:t>
            </a:r>
            <a:r>
              <a:rPr lang="en-US" sz="2400" b="0" dirty="0">
                <a:solidFill>
                  <a:schemeClr val="tx2"/>
                </a:solidFill>
              </a:rPr>
              <a:t>Michael Taylor</a:t>
            </a:r>
            <a:r>
              <a:rPr lang="en-US" sz="2400" b="0" dirty="0"/>
              <a:t>, former </a:t>
            </a:r>
            <a:r>
              <a:rPr lang="en-US" sz="2400" b="0" dirty="0">
                <a:solidFill>
                  <a:schemeClr val="tx2"/>
                </a:solidFill>
              </a:rPr>
              <a:t>Monsanto </a:t>
            </a:r>
            <a:r>
              <a:rPr lang="en-US" sz="2400" b="0" dirty="0"/>
              <a:t>vice president as the </a:t>
            </a:r>
            <a:r>
              <a:rPr lang="en-US" sz="2400" b="0" dirty="0">
                <a:solidFill>
                  <a:schemeClr val="tx2"/>
                </a:solidFill>
              </a:rPr>
              <a:t>FDA commissioner </a:t>
            </a:r>
            <a:r>
              <a:rPr lang="en-US" sz="2400" b="0" dirty="0"/>
              <a:t>for foods?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Before leaving office In </a:t>
            </a:r>
            <a:r>
              <a:rPr lang="en-US" sz="2400" b="0" dirty="0">
                <a:solidFill>
                  <a:schemeClr val="tx2"/>
                </a:solidFill>
              </a:rPr>
              <a:t>2016</a:t>
            </a:r>
            <a:r>
              <a:rPr lang="en-US" sz="2400" b="0" dirty="0"/>
              <a:t>, </a:t>
            </a:r>
            <a:r>
              <a:rPr lang="en-US" sz="2400" b="0" dirty="0">
                <a:solidFill>
                  <a:schemeClr val="tx2"/>
                </a:solidFill>
              </a:rPr>
              <a:t>Obama</a:t>
            </a:r>
            <a:r>
              <a:rPr lang="en-US" sz="2400" b="0" dirty="0"/>
              <a:t> signed the             </a:t>
            </a:r>
            <a:r>
              <a:rPr lang="en-US" sz="2400" b="0" dirty="0">
                <a:solidFill>
                  <a:schemeClr val="tx2"/>
                </a:solidFill>
              </a:rPr>
              <a:t>Monsanto</a:t>
            </a:r>
            <a:r>
              <a:rPr lang="en-US" sz="2400" b="0" dirty="0"/>
              <a:t> Protection Act into law </a:t>
            </a:r>
            <a:r>
              <a:rPr lang="en-US" sz="2400" b="0" dirty="0">
                <a:sym typeface="Symbol"/>
              </a:rPr>
              <a:t> </a:t>
            </a:r>
          </a:p>
          <a:p>
            <a:pPr algn="ctr">
              <a:buNone/>
            </a:pP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law</a:t>
            </a:r>
            <a:r>
              <a:rPr lang="en-US" sz="2400" b="0" dirty="0"/>
              <a:t> states that </a:t>
            </a:r>
            <a:r>
              <a:rPr lang="en-US" sz="2400" b="0" dirty="0">
                <a:solidFill>
                  <a:schemeClr val="tx2"/>
                </a:solidFill>
              </a:rPr>
              <a:t>even if </a:t>
            </a:r>
            <a:r>
              <a:rPr lang="en-US" sz="2400" b="0" dirty="0"/>
              <a:t>future </a:t>
            </a:r>
            <a:r>
              <a:rPr lang="en-US" sz="2400" b="0" dirty="0">
                <a:solidFill>
                  <a:schemeClr val="tx2"/>
                </a:solidFill>
              </a:rPr>
              <a:t>research </a:t>
            </a:r>
            <a:r>
              <a:rPr lang="en-US" sz="2400" b="0" dirty="0"/>
              <a:t>shows </a:t>
            </a:r>
            <a:r>
              <a:rPr lang="en-US" sz="2400" b="0" dirty="0">
                <a:solidFill>
                  <a:schemeClr val="tx2"/>
                </a:solidFill>
              </a:rPr>
              <a:t>GM food</a:t>
            </a:r>
            <a:r>
              <a:rPr lang="en-US" sz="2400" b="0" dirty="0"/>
              <a:t> </a:t>
            </a:r>
            <a:r>
              <a:rPr lang="en-US" sz="2400" b="0" dirty="0">
                <a:solidFill>
                  <a:schemeClr val="tx2"/>
                </a:solidFill>
              </a:rPr>
              <a:t>cause</a:t>
            </a:r>
            <a:r>
              <a:rPr lang="en-US" sz="2400" b="0" dirty="0"/>
              <a:t> significant health problems, e.g., </a:t>
            </a:r>
            <a:r>
              <a:rPr lang="en-US" sz="2400" b="0" dirty="0">
                <a:solidFill>
                  <a:schemeClr val="tx2"/>
                </a:solidFill>
              </a:rPr>
              <a:t>cancer</a:t>
            </a:r>
            <a:r>
              <a:rPr lang="en-US" sz="2400" b="0" dirty="0"/>
              <a:t>,   the federal courts have no power to stop use the sales of </a:t>
            </a:r>
            <a:r>
              <a:rPr lang="en-US" sz="2400" b="0" dirty="0">
                <a:solidFill>
                  <a:schemeClr val="tx2"/>
                </a:solidFill>
              </a:rPr>
              <a:t>GM food</a:t>
            </a:r>
            <a:r>
              <a:rPr lang="en-US" sz="2400" dirty="0"/>
              <a:t>.  </a:t>
            </a:r>
          </a:p>
          <a:p>
            <a:pPr algn="ctr">
              <a:buNone/>
            </a:pPr>
            <a:endParaRPr lang="en-US" sz="800" dirty="0"/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US politics </a:t>
            </a:r>
            <a:r>
              <a:rPr lang="en-US" sz="2400" b="0" dirty="0"/>
              <a:t>blocked</a:t>
            </a:r>
            <a:r>
              <a:rPr lang="en-US" sz="2400" b="0" dirty="0">
                <a:solidFill>
                  <a:schemeClr val="tx2"/>
                </a:solidFill>
              </a:rPr>
              <a:t> science </a:t>
            </a:r>
            <a:r>
              <a:rPr lang="en-US" sz="2400" b="0" dirty="0"/>
              <a:t>in</a:t>
            </a:r>
            <a:r>
              <a:rPr lang="en-US" sz="2400" b="0" dirty="0">
                <a:solidFill>
                  <a:schemeClr val="tx2"/>
                </a:solidFill>
              </a:rPr>
              <a:t> GM food safety 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/>
              <a:t>Solution: </a:t>
            </a:r>
            <a:r>
              <a:rPr lang="en-US" sz="2400" b="0" dirty="0">
                <a:solidFill>
                  <a:schemeClr val="tx2"/>
                </a:solidFill>
              </a:rPr>
              <a:t>4.7 BN USD award </a:t>
            </a:r>
            <a:r>
              <a:rPr lang="en-US" sz="2400" b="0" dirty="0"/>
              <a:t>on</a:t>
            </a:r>
            <a:r>
              <a:rPr lang="en-US" sz="2400" b="0" dirty="0">
                <a:solidFill>
                  <a:schemeClr val="tx2"/>
                </a:solidFill>
              </a:rPr>
              <a:t> cancer from talc!!!</a:t>
            </a:r>
          </a:p>
          <a:p>
            <a:pPr algn="ctr">
              <a:buNone/>
            </a:pPr>
            <a:endParaRPr lang="en-US" sz="800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7A855-EEED-445B-A7B5-6177B51C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24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5414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97749-2AFC-4267-8929-24C0CBFC4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36" y="439961"/>
            <a:ext cx="7772400" cy="1143000"/>
          </a:xfrm>
        </p:spPr>
        <p:txBody>
          <a:bodyPr/>
          <a:lstStyle/>
          <a:p>
            <a:r>
              <a:rPr lang="en-US" dirty="0"/>
              <a:t>US Politics - Trump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87F28D-28CA-4F09-9FFC-416961AED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Inter. Conf. NANO TECHNOLOGY and NANO ENGINEERING, Paris, July 16-18, 2018</a:t>
            </a:r>
            <a:endParaRPr lang="en-US" altLang="zh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7966E-B02A-4B9F-9DF5-EB3B7BBB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25</a:t>
            </a:fld>
            <a:endParaRPr lang="en-US" altLang="zh-TW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3DABA6-6B52-4B3E-A760-538212BF883A}"/>
              </a:ext>
            </a:extLst>
          </p:cNvPr>
          <p:cNvSpPr/>
          <p:nvPr/>
        </p:nvSpPr>
        <p:spPr>
          <a:xfrm>
            <a:off x="495300" y="1802720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President Trump  </a:t>
            </a:r>
            <a:r>
              <a:rPr lang="en-US" sz="2400" b="0" dirty="0">
                <a:latin typeface="+mn-lt"/>
                <a:ea typeface="PMingLiU" panose="02020500000000000000" pitchFamily="18" charset="-120"/>
              </a:rPr>
              <a:t>is quoted as saying: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400" b="0" dirty="0">
                <a:latin typeface="+mn-lt"/>
                <a:ea typeface="PMingLiU" panose="02020500000000000000" pitchFamily="18" charset="-120"/>
              </a:rPr>
            </a:br>
            <a:r>
              <a:rPr lang="en-US" sz="1800" b="0" dirty="0">
                <a:latin typeface="+mn-lt"/>
                <a:ea typeface="PMingLiU" panose="02020500000000000000" pitchFamily="18" charset="-120"/>
              </a:rPr>
              <a:t>"When I was growing up, </a:t>
            </a:r>
            <a:r>
              <a:rPr lang="en-US" sz="1800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Autism</a:t>
            </a:r>
            <a:r>
              <a:rPr lang="en-US" sz="1800" b="0" dirty="0">
                <a:latin typeface="+mn-lt"/>
                <a:ea typeface="PMingLiU" panose="02020500000000000000" pitchFamily="18" charset="-120"/>
              </a:rPr>
              <a:t> wasn't really a factor," he </a:t>
            </a:r>
            <a:r>
              <a:rPr lang="en-US" sz="1800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[Trump] </a:t>
            </a:r>
            <a:r>
              <a:rPr lang="en-US" sz="1800" b="0" dirty="0">
                <a:latin typeface="+mn-lt"/>
                <a:ea typeface="PMingLiU" panose="02020500000000000000" pitchFamily="18" charset="-120"/>
              </a:rPr>
              <a:t>said. "And now all of a sudden, it's an epidemic. Everybody has their theory, and my </a:t>
            </a:r>
            <a:r>
              <a:rPr lang="en-US" sz="1800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theory is the shots</a:t>
            </a:r>
            <a:r>
              <a:rPr lang="en-US" sz="1800" b="0" dirty="0">
                <a:latin typeface="+mn-lt"/>
                <a:ea typeface="PMingLiU" panose="02020500000000000000" pitchFamily="18" charset="-120"/>
              </a:rPr>
              <a:t>. They're getting these massive injections at one time. </a:t>
            </a:r>
            <a:r>
              <a:rPr lang="en-US" sz="1800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I think it's the vaccinations.“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400" b="0" dirty="0">
                <a:latin typeface="+mn-lt"/>
                <a:ea typeface="PMingLiU" panose="02020500000000000000" pitchFamily="18" charset="-120"/>
              </a:rPr>
            </a:br>
            <a:r>
              <a:rPr lang="en-US" sz="2400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Trump</a:t>
            </a:r>
            <a:r>
              <a:rPr lang="en-US" sz="2400" b="0" dirty="0">
                <a:latin typeface="+mn-lt"/>
                <a:ea typeface="PMingLiU" panose="02020500000000000000" pitchFamily="18" charset="-120"/>
              </a:rPr>
              <a:t> should encourage </a:t>
            </a:r>
            <a:r>
              <a:rPr lang="en-US" sz="2400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future legislation </a:t>
            </a:r>
            <a:r>
              <a:rPr lang="en-US" sz="2400" b="0" dirty="0">
                <a:latin typeface="+mn-lt"/>
                <a:ea typeface="PMingLiU" panose="02020500000000000000" pitchFamily="18" charset="-120"/>
              </a:rPr>
              <a:t>be enacted that bans </a:t>
            </a:r>
            <a:r>
              <a:rPr lang="en-US" sz="2400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NPs</a:t>
            </a:r>
            <a:r>
              <a:rPr lang="en-US" sz="2400" b="0" dirty="0">
                <a:latin typeface="+mn-lt"/>
                <a:ea typeface="PMingLiU" panose="02020500000000000000" pitchFamily="18" charset="-120"/>
              </a:rPr>
              <a:t> not only from </a:t>
            </a:r>
            <a:r>
              <a:rPr lang="en-US" sz="2400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vaccines</a:t>
            </a:r>
            <a:r>
              <a:rPr lang="en-US" sz="2400" b="0" dirty="0">
                <a:latin typeface="+mn-lt"/>
                <a:ea typeface="PMingLiU" panose="02020500000000000000" pitchFamily="18" charset="-120"/>
              </a:rPr>
              <a:t>, but also from              </a:t>
            </a:r>
            <a:r>
              <a:rPr lang="en-US" sz="2400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Baby</a:t>
            </a:r>
            <a:r>
              <a:rPr lang="en-US" sz="2400" b="0" dirty="0">
                <a:latin typeface="+mn-lt"/>
                <a:ea typeface="PMingLiU" panose="02020500000000000000" pitchFamily="18" charset="-120"/>
              </a:rPr>
              <a:t> and </a:t>
            </a:r>
            <a:r>
              <a:rPr lang="en-US" sz="2400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GM</a:t>
            </a:r>
            <a:r>
              <a:rPr lang="en-US" sz="2400" b="0" dirty="0">
                <a:latin typeface="+mn-lt"/>
                <a:ea typeface="PMingLiU" panose="02020500000000000000" pitchFamily="18" charset="-120"/>
              </a:rPr>
              <a:t> foods.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800" b="0" dirty="0">
              <a:latin typeface="+mn-lt"/>
              <a:ea typeface="PMingLiU" panose="02020500000000000000" pitchFamily="18" charset="-12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dirty="0">
                <a:latin typeface="+mn-lt"/>
                <a:ea typeface="PMingLiU" panose="02020500000000000000" pitchFamily="18" charset="-120"/>
              </a:rPr>
              <a:t>But </a:t>
            </a:r>
            <a:r>
              <a:rPr lang="en-US" sz="2400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Trump </a:t>
            </a:r>
            <a:r>
              <a:rPr lang="en-US" sz="2400" b="0" dirty="0">
                <a:latin typeface="+mn-lt"/>
                <a:ea typeface="PMingLiU" panose="02020500000000000000" pitchFamily="18" charset="-120"/>
              </a:rPr>
              <a:t>like</a:t>
            </a:r>
            <a:r>
              <a:rPr lang="en-US" sz="2400" b="0" dirty="0">
                <a:solidFill>
                  <a:schemeClr val="tx2"/>
                </a:solidFill>
                <a:latin typeface="+mn-lt"/>
                <a:ea typeface="PMingLiU" panose="02020500000000000000" pitchFamily="18" charset="-120"/>
              </a:rPr>
              <a:t> O</a:t>
            </a:r>
            <a:r>
              <a:rPr lang="en-US" sz="2400" b="0" dirty="0">
                <a:solidFill>
                  <a:schemeClr val="tx2"/>
                </a:solidFill>
                <a:ea typeface="PMingLiU" panose="02020500000000000000" pitchFamily="18" charset="-120"/>
              </a:rPr>
              <a:t>bama </a:t>
            </a:r>
            <a:r>
              <a:rPr lang="en-US" sz="2400" b="0" dirty="0">
                <a:ea typeface="PMingLiU" panose="02020500000000000000" pitchFamily="18" charset="-120"/>
              </a:rPr>
              <a:t>is likely to become </a:t>
            </a:r>
            <a:r>
              <a:rPr lang="en-US" sz="2400" b="0" dirty="0">
                <a:solidFill>
                  <a:schemeClr val="tx2"/>
                </a:solidFill>
                <a:ea typeface="PMingLiU" panose="02020500000000000000" pitchFamily="18" charset="-120"/>
              </a:rPr>
              <a:t>stuck</a:t>
            </a:r>
            <a:r>
              <a:rPr lang="en-US" sz="2400" b="0" dirty="0">
                <a:ea typeface="PMingLiU" panose="02020500000000000000" pitchFamily="18" charset="-120"/>
              </a:rPr>
              <a:t> in the Washington </a:t>
            </a:r>
            <a:r>
              <a:rPr lang="en-US" sz="2400" b="0" dirty="0">
                <a:solidFill>
                  <a:schemeClr val="tx2"/>
                </a:solidFill>
                <a:ea typeface="PMingLiU" panose="02020500000000000000" pitchFamily="18" charset="-120"/>
              </a:rPr>
              <a:t>swamp </a:t>
            </a:r>
            <a:endParaRPr lang="en-US" sz="800" b="0" dirty="0">
              <a:solidFill>
                <a:schemeClr val="tx2"/>
              </a:solidFill>
              <a:ea typeface="PMingLiU" panose="02020500000000000000" pitchFamily="18" charset="-12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b="0" dirty="0">
              <a:latin typeface="+mn-lt"/>
              <a:ea typeface="PMingLiU" panose="02020500000000000000" pitchFamily="18" charset="-12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dirty="0">
                <a:latin typeface="+mn-lt"/>
                <a:ea typeface="PMingLiU" panose="02020500000000000000" pitchFamily="18" charset="-12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69678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048000"/>
            <a:ext cx="8382000" cy="1066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400" dirty="0">
                <a:solidFill>
                  <a:schemeClr val="tx2"/>
                </a:solidFill>
                <a:ea typeface="宋体" pitchFamily="2" charset="-122"/>
              </a:rPr>
              <a:t>        </a:t>
            </a:r>
            <a:r>
              <a:rPr lang="en-US" altLang="zh-CN" sz="2400" b="0" dirty="0">
                <a:ea typeface="宋体" pitchFamily="2" charset="-122"/>
              </a:rPr>
              <a:t>Email: nanoqed@gmail.com</a:t>
            </a:r>
          </a:p>
          <a:p>
            <a:pPr algn="ctr">
              <a:buFontTx/>
              <a:buNone/>
            </a:pPr>
            <a:endParaRPr lang="en-US" altLang="zh-CN" sz="2400" b="0" dirty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sz="2400" b="0" dirty="0">
                <a:ea typeface="宋体" pitchFamily="2" charset="-122"/>
              </a:rPr>
              <a:t>     </a:t>
            </a:r>
            <a:r>
              <a:rPr lang="en-US" altLang="zh-CN" sz="2400" b="0" dirty="0">
                <a:solidFill>
                  <a:schemeClr val="tx2"/>
                </a:solidFill>
                <a:ea typeface="宋体" pitchFamily="2" charset="-122"/>
                <a:hlinkClick r:id="rId3"/>
              </a:rPr>
              <a:t>http://www.nanoqed.org</a:t>
            </a:r>
            <a:endParaRPr lang="en-US" altLang="zh-CN" sz="2400" b="0" dirty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endParaRPr lang="en-US" altLang="zh-CN" sz="2400" b="0" dirty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sz="2400" b="0" dirty="0">
                <a:solidFill>
                  <a:schemeClr val="tx2"/>
                </a:solidFill>
                <a:ea typeface="宋体" pitchFamily="2" charset="-122"/>
              </a:rPr>
              <a:t>     </a:t>
            </a:r>
            <a:endParaRPr lang="en-US" altLang="zh-CN" sz="2400" b="0" dirty="0">
              <a:ea typeface="宋体" pitchFamily="2" charset="-122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41581" y="1589868"/>
            <a:ext cx="7772400" cy="611188"/>
          </a:xfrm>
        </p:spPr>
        <p:txBody>
          <a:bodyPr/>
          <a:lstStyle/>
          <a:p>
            <a:r>
              <a:rPr lang="zh-TW" altLang="en-US" dirty="0">
                <a:solidFill>
                  <a:srgbClr val="FFFF00"/>
                </a:solidFill>
                <a:ea typeface="新細明體" charset="-120"/>
              </a:rPr>
              <a:t>      </a:t>
            </a:r>
            <a:r>
              <a:rPr lang="en-US" altLang="zh-TW" dirty="0">
                <a:solidFill>
                  <a:srgbClr val="FFFF00"/>
                </a:solidFill>
                <a:ea typeface="新細明體" charset="-120"/>
              </a:rPr>
              <a:t>Questions &amp; Papers</a:t>
            </a:r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 dirty="0">
                <a:solidFill>
                  <a:srgbClr val="FFFF00"/>
                </a:solidFill>
              </a:rPr>
              <a:t>Inter. Conf. NANO TECHNOLOGY and NANO ENGINEERING, Paris, July 16-18, 2018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29B6FD-6321-427D-97AC-BADFF3C02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1FBFD-34B3-4DD7-8E81-135877469ED3}" type="slidenum">
              <a:rPr lang="zh-TW" altLang="en-US" smtClean="0"/>
              <a:pPr>
                <a:defRPr/>
              </a:pPr>
              <a:t>26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71042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838200" y="201054"/>
            <a:ext cx="7772400" cy="1143000"/>
          </a:xfrm>
        </p:spPr>
        <p:txBody>
          <a:bodyPr/>
          <a:lstStyle/>
          <a:p>
            <a:r>
              <a:rPr lang="en-US" altLang="en-US" dirty="0"/>
              <a:t>NPs in Nanotechnology </a:t>
            </a:r>
          </a:p>
        </p:txBody>
      </p:sp>
      <p:sp>
        <p:nvSpPr>
          <p:cNvPr id="348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66800" y="6398136"/>
            <a:ext cx="7162800" cy="459863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 dirty="0">
                <a:solidFill>
                  <a:schemeClr val="tx2"/>
                </a:solidFill>
              </a:rPr>
              <a:t>Inter. Conf. NANO TECHNOLOGY and NANO ENGINEERING, Paris, July 16-18, 2018</a:t>
            </a:r>
          </a:p>
        </p:txBody>
      </p:sp>
      <p:pic>
        <p:nvPicPr>
          <p:cNvPr id="34821" name="Picture 5" descr="D:\ \TODAY\12558216-human-health-and-nanoparticles-in-gm-fo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340" y="1612758"/>
            <a:ext cx="3017260" cy="3632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9923" y="856356"/>
            <a:ext cx="51815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 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Experiment</a:t>
            </a:r>
            <a:r>
              <a:rPr lang="en-US" sz="2400" b="0" dirty="0"/>
              <a:t>s over 2 decades show adding </a:t>
            </a:r>
            <a:r>
              <a:rPr lang="en-US" sz="2400" b="0" dirty="0">
                <a:solidFill>
                  <a:schemeClr val="tx2"/>
                </a:solidFill>
              </a:rPr>
              <a:t>NPs </a:t>
            </a:r>
            <a:r>
              <a:rPr lang="en-US" sz="2400" b="0" dirty="0"/>
              <a:t>to biological fluids </a:t>
            </a:r>
            <a:r>
              <a:rPr lang="en-US" sz="2400" b="0" dirty="0">
                <a:solidFill>
                  <a:schemeClr val="tx2"/>
                </a:solidFill>
              </a:rPr>
              <a:t>damage DNA</a:t>
            </a: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NPs </a:t>
            </a:r>
            <a:r>
              <a:rPr lang="en-US" sz="2400" b="0" dirty="0"/>
              <a:t>= Nanoparticles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Protection of </a:t>
            </a:r>
            <a:r>
              <a:rPr lang="en-US" sz="2400" b="0" dirty="0">
                <a:solidFill>
                  <a:schemeClr val="tx2"/>
                </a:solidFill>
              </a:rPr>
              <a:t>consumer</a:t>
            </a:r>
            <a:r>
              <a:rPr lang="en-US" sz="2400" b="0" dirty="0"/>
              <a:t> health by </a:t>
            </a:r>
            <a:r>
              <a:rPr lang="en-US" sz="2400" b="0" dirty="0">
                <a:solidFill>
                  <a:schemeClr val="tx2"/>
                </a:solidFill>
              </a:rPr>
              <a:t>labeling </a:t>
            </a:r>
            <a:r>
              <a:rPr lang="en-US" sz="2400" b="0" dirty="0"/>
              <a:t>of </a:t>
            </a:r>
            <a:r>
              <a:rPr lang="en-US" sz="2400" b="0" dirty="0">
                <a:solidFill>
                  <a:schemeClr val="tx2"/>
                </a:solidFill>
              </a:rPr>
              <a:t>products </a:t>
            </a:r>
            <a:r>
              <a:rPr lang="en-US" sz="2400" b="0" dirty="0"/>
              <a:t>having </a:t>
            </a:r>
            <a:r>
              <a:rPr lang="en-US" sz="2400" b="0" dirty="0">
                <a:solidFill>
                  <a:schemeClr val="tx2"/>
                </a:solidFill>
              </a:rPr>
              <a:t>NPs</a:t>
            </a:r>
            <a:r>
              <a:rPr lang="en-US" sz="2400" b="0" dirty="0"/>
              <a:t> 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Diversity</a:t>
            </a:r>
            <a:r>
              <a:rPr lang="en-US" sz="2400" b="0" dirty="0"/>
              <a:t> of human health problems suggests </a:t>
            </a:r>
            <a:r>
              <a:rPr lang="en-US" sz="2400" b="0" dirty="0">
                <a:solidFill>
                  <a:schemeClr val="tx2"/>
                </a:solidFill>
              </a:rPr>
              <a:t>genes </a:t>
            </a:r>
            <a:r>
              <a:rPr lang="en-US" sz="2400" b="0" dirty="0"/>
              <a:t>are</a:t>
            </a:r>
            <a:r>
              <a:rPr lang="en-US" sz="2400" b="0" dirty="0">
                <a:solidFill>
                  <a:schemeClr val="tx2"/>
                </a:solidFill>
              </a:rPr>
              <a:t> scrambled .                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NPs </a:t>
            </a:r>
            <a:r>
              <a:rPr lang="en-US" sz="2400" b="0" dirty="0"/>
              <a:t>are scrambling </a:t>
            </a:r>
            <a:r>
              <a:rPr lang="en-US" sz="2400" b="0" dirty="0">
                <a:solidFill>
                  <a:schemeClr val="tx2"/>
                </a:solidFill>
              </a:rPr>
              <a:t>DNA</a:t>
            </a: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How?</a:t>
            </a: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UV radiation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93F989-5B9F-4694-AA34-487C07639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3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2453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1143000"/>
          </a:xfrm>
        </p:spPr>
        <p:txBody>
          <a:bodyPr/>
          <a:lstStyle/>
          <a:p>
            <a:r>
              <a:rPr lang="en-US" altLang="en-US" dirty="0"/>
              <a:t>DNA Damage</a:t>
            </a:r>
            <a:r>
              <a:rPr lang="en-US" sz="2000" dirty="0">
                <a:solidFill>
                  <a:srgbClr val="FFFF00"/>
                </a:solidFill>
              </a:rPr>
              <a:t>(cont’d)</a:t>
            </a:r>
            <a:endParaRPr lang="en-US" altLang="en-US" dirty="0"/>
          </a:p>
        </p:txBody>
      </p:sp>
      <p:sp>
        <p:nvSpPr>
          <p:cNvPr id="4096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382657"/>
            <a:ext cx="7924800" cy="551543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 dirty="0">
                <a:solidFill>
                  <a:schemeClr val="tx2"/>
                </a:solidFill>
              </a:rPr>
              <a:t>Inter. Conf. NANO TECHNOLOGY and NANO ENGINEERING, Paris, July 16-18, 2018</a:t>
            </a:r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838200" y="953275"/>
            <a:ext cx="7772400" cy="4819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2400" b="0" dirty="0"/>
              <a:t>In 2003, </a:t>
            </a:r>
            <a:r>
              <a:rPr lang="en-US" sz="2400" b="0" dirty="0">
                <a:solidFill>
                  <a:srgbClr val="FFFF00"/>
                </a:solidFill>
              </a:rPr>
              <a:t>NPs</a:t>
            </a:r>
            <a:r>
              <a:rPr lang="en-US" sz="2400" b="0" dirty="0"/>
              <a:t> were shown to induce </a:t>
            </a:r>
            <a:r>
              <a:rPr lang="en-US" sz="2400" b="0" dirty="0">
                <a:solidFill>
                  <a:srgbClr val="FFFF00"/>
                </a:solidFill>
              </a:rPr>
              <a:t>oxidative stress</a:t>
            </a:r>
            <a:r>
              <a:rPr lang="en-US" sz="2400" b="0" dirty="0"/>
              <a:t>, but </a:t>
            </a:r>
            <a:r>
              <a:rPr lang="en-US" sz="2400" b="0" dirty="0">
                <a:solidFill>
                  <a:srgbClr val="FFFF00"/>
                </a:solidFill>
              </a:rPr>
              <a:t>correlated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b="0" dirty="0"/>
              <a:t>with large </a:t>
            </a:r>
            <a:r>
              <a:rPr lang="en-US" sz="2400" b="0" dirty="0">
                <a:solidFill>
                  <a:srgbClr val="FFFF00"/>
                </a:solidFill>
              </a:rPr>
              <a:t>S/V</a:t>
            </a:r>
            <a:r>
              <a:rPr lang="en-US" sz="2400" b="0" dirty="0"/>
              <a:t> = surface-to-volume ratios. 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In 2008, </a:t>
            </a:r>
            <a:r>
              <a:rPr lang="en-US" sz="2400" b="0" dirty="0">
                <a:solidFill>
                  <a:srgbClr val="FFFF00"/>
                </a:solidFill>
              </a:rPr>
              <a:t>DNA damage </a:t>
            </a:r>
            <a:r>
              <a:rPr lang="en-US" sz="2400" b="0" dirty="0"/>
              <a:t>was linked to  </a:t>
            </a:r>
            <a:r>
              <a:rPr lang="en-US" sz="2400" b="0" dirty="0">
                <a:solidFill>
                  <a:srgbClr val="FFFF00"/>
                </a:solidFill>
              </a:rPr>
              <a:t>cancer </a:t>
            </a:r>
            <a:r>
              <a:rPr lang="en-US" sz="2400" b="0" dirty="0"/>
              <a:t>by </a:t>
            </a:r>
            <a:r>
              <a:rPr lang="en-US" sz="2400" b="0" dirty="0">
                <a:solidFill>
                  <a:srgbClr val="FFFF00"/>
                </a:solidFill>
              </a:rPr>
              <a:t>ROS.</a:t>
            </a:r>
            <a:r>
              <a:rPr lang="en-US" sz="2400" b="0" dirty="0"/>
              <a:t>  </a:t>
            </a:r>
          </a:p>
          <a:p>
            <a:pPr algn="ctr">
              <a:buNone/>
            </a:pPr>
            <a:r>
              <a:rPr lang="en-US" sz="2400" b="0" dirty="0">
                <a:solidFill>
                  <a:srgbClr val="FFFF00"/>
                </a:solidFill>
              </a:rPr>
              <a:t>ROS </a:t>
            </a:r>
            <a:r>
              <a:rPr lang="en-US" sz="2400" b="0" dirty="0"/>
              <a:t>= reactive oxygen species, e.g., </a:t>
            </a:r>
            <a:r>
              <a:rPr lang="en-US" sz="2400" b="0" dirty="0">
                <a:solidFill>
                  <a:srgbClr val="FFFF00"/>
                </a:solidFill>
              </a:rPr>
              <a:t>OH* radicals</a:t>
            </a:r>
          </a:p>
          <a:p>
            <a:pPr algn="ctr">
              <a:buNone/>
            </a:pPr>
            <a:endParaRPr lang="en-US" sz="800" b="0" dirty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2400" b="0" dirty="0"/>
              <a:t>A decade ago, </a:t>
            </a:r>
            <a:r>
              <a:rPr lang="en-US" sz="2400" b="0" dirty="0">
                <a:solidFill>
                  <a:schemeClr val="tx2"/>
                </a:solidFill>
              </a:rPr>
              <a:t>PDT </a:t>
            </a:r>
            <a:r>
              <a:rPr lang="en-US" sz="2400" b="0" dirty="0"/>
              <a:t>was thought to kill tumors by </a:t>
            </a:r>
            <a:r>
              <a:rPr lang="en-US" sz="2400" b="0" dirty="0">
                <a:solidFill>
                  <a:schemeClr val="tx2"/>
                </a:solidFill>
              </a:rPr>
              <a:t>heating  NPs </a:t>
            </a:r>
            <a:r>
              <a:rPr lang="en-US" sz="2400" b="0" dirty="0"/>
              <a:t>to high </a:t>
            </a:r>
            <a:r>
              <a:rPr lang="en-US" sz="2400" b="0" dirty="0">
                <a:solidFill>
                  <a:schemeClr val="tx2"/>
                </a:solidFill>
              </a:rPr>
              <a:t>temperature</a:t>
            </a:r>
            <a:r>
              <a:rPr lang="en-US" sz="2400" b="0" dirty="0"/>
              <a:t> → </a:t>
            </a:r>
            <a:r>
              <a:rPr lang="en-US" sz="2400" b="0" dirty="0">
                <a:solidFill>
                  <a:schemeClr val="tx2"/>
                </a:solidFill>
              </a:rPr>
              <a:t>no DNA damage</a:t>
            </a:r>
            <a:r>
              <a:rPr lang="en-US" sz="2400" b="0" dirty="0"/>
              <a:t> </a:t>
            </a: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PDT</a:t>
            </a:r>
            <a:r>
              <a:rPr lang="en-US" sz="2400" b="0" dirty="0"/>
              <a:t> = photodynamic therapy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But in 2016, </a:t>
            </a:r>
            <a:r>
              <a:rPr lang="en-US" sz="2400" b="0" dirty="0">
                <a:solidFill>
                  <a:schemeClr val="tx2"/>
                </a:solidFill>
              </a:rPr>
              <a:t>PDT</a:t>
            </a:r>
            <a:r>
              <a:rPr lang="en-US" sz="2400" b="0" dirty="0"/>
              <a:t> with Ag </a:t>
            </a:r>
            <a:r>
              <a:rPr lang="en-US" sz="2400" b="0" dirty="0">
                <a:solidFill>
                  <a:schemeClr val="tx2"/>
                </a:solidFill>
              </a:rPr>
              <a:t>NPs </a:t>
            </a:r>
            <a:r>
              <a:rPr lang="en-US" sz="2400" b="0" dirty="0"/>
              <a:t>was shown to cause significant </a:t>
            </a:r>
            <a:r>
              <a:rPr lang="en-US" sz="2400" b="0" dirty="0">
                <a:solidFill>
                  <a:schemeClr val="tx2"/>
                </a:solidFill>
              </a:rPr>
              <a:t>DNA damage </a:t>
            </a:r>
            <a:r>
              <a:rPr lang="en-US" sz="2400" b="0" dirty="0"/>
              <a:t>in lung </a:t>
            </a:r>
            <a:r>
              <a:rPr lang="en-US" sz="2400" b="0" dirty="0">
                <a:solidFill>
                  <a:schemeClr val="tx2"/>
                </a:solidFill>
              </a:rPr>
              <a:t>cancer cells.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/>
              <a:t>Did </a:t>
            </a:r>
            <a:r>
              <a:rPr lang="en-US" sz="2400" b="0" dirty="0">
                <a:solidFill>
                  <a:schemeClr val="tx2"/>
                </a:solidFill>
              </a:rPr>
              <a:t>ROS </a:t>
            </a:r>
            <a:r>
              <a:rPr lang="en-US" sz="2400" b="0" dirty="0"/>
              <a:t>damage </a:t>
            </a:r>
            <a:r>
              <a:rPr lang="en-US" sz="2400" b="0" dirty="0">
                <a:solidFill>
                  <a:schemeClr val="tx2"/>
                </a:solidFill>
              </a:rPr>
              <a:t>DNA? </a:t>
            </a:r>
            <a:r>
              <a:rPr lang="en-US" sz="2400" b="0" dirty="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46D683-34CE-4FB4-9B77-AC21100DC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4</a:t>
            </a:fld>
            <a:endParaRPr lang="en-US" altLang="zh-TW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E2B4CA-F6D1-46C0-98C4-5974B7E2556C}"/>
              </a:ext>
            </a:extLst>
          </p:cNvPr>
          <p:cNvSpPr/>
          <p:nvPr/>
        </p:nvSpPr>
        <p:spPr>
          <a:xfrm>
            <a:off x="1066800" y="5746761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n-US" sz="2400" b="0" dirty="0">
                <a:solidFill>
                  <a:srgbClr val="FFFF00"/>
                </a:solidFill>
              </a:rPr>
              <a:t>NO !!! NPs </a:t>
            </a:r>
            <a:r>
              <a:rPr lang="en-US" sz="2400" b="0" dirty="0"/>
              <a:t>produced</a:t>
            </a:r>
            <a:r>
              <a:rPr lang="en-US" sz="2400" b="0" dirty="0">
                <a:solidFill>
                  <a:srgbClr val="FFFF00"/>
                </a:solidFill>
              </a:rPr>
              <a:t> UV </a:t>
            </a:r>
            <a:r>
              <a:rPr lang="en-US" sz="2400" b="0" dirty="0"/>
              <a:t>that</a:t>
            </a:r>
            <a:r>
              <a:rPr lang="en-US" sz="2400" b="0" dirty="0">
                <a:solidFill>
                  <a:srgbClr val="FFFF00"/>
                </a:solidFill>
              </a:rPr>
              <a:t> damaged  DNA </a:t>
            </a:r>
            <a:r>
              <a:rPr lang="en-US" sz="2400" b="0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873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94407"/>
            <a:ext cx="8763000" cy="1143000"/>
          </a:xfrm>
        </p:spPr>
        <p:txBody>
          <a:bodyPr/>
          <a:lstStyle/>
          <a:p>
            <a:r>
              <a:rPr lang="en-US" dirty="0"/>
              <a:t> DNA Damage by  UV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19200" y="64770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b="0" dirty="0"/>
              <a:t>Inter. Conf. NANO TECHNOLOGY and NANO ENGINEERING, Paris, July 16-18,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637407"/>
            <a:ext cx="84582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To produce </a:t>
            </a:r>
            <a:r>
              <a:rPr lang="en-US" sz="2400" b="0" dirty="0">
                <a:solidFill>
                  <a:schemeClr val="tx2"/>
                </a:solidFill>
              </a:rPr>
              <a:t>UV</a:t>
            </a:r>
            <a:r>
              <a:rPr lang="en-US" sz="2400" b="0" dirty="0"/>
              <a:t> radiation → </a:t>
            </a:r>
            <a:r>
              <a:rPr lang="en-US" sz="2400" b="0" dirty="0">
                <a:solidFill>
                  <a:schemeClr val="tx2"/>
                </a:solidFill>
              </a:rPr>
              <a:t>E </a:t>
            </a:r>
            <a:r>
              <a:rPr lang="en-US" sz="2400" b="0" dirty="0">
                <a:solidFill>
                  <a:schemeClr val="tx2"/>
                </a:solidFill>
                <a:sym typeface="Symbol" panose="05050102010706020507" pitchFamily="18" charset="2"/>
              </a:rPr>
              <a:t></a:t>
            </a:r>
            <a:r>
              <a:rPr lang="en-US" sz="2400" b="0" dirty="0">
                <a:solidFill>
                  <a:schemeClr val="tx2"/>
                </a:solidFill>
              </a:rPr>
              <a:t> 5 eV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/>
              <a:t>Source of </a:t>
            </a:r>
            <a:r>
              <a:rPr lang="en-US" sz="2400" b="0" dirty="0">
                <a:solidFill>
                  <a:schemeClr val="tx2"/>
                </a:solidFill>
              </a:rPr>
              <a:t>UV </a:t>
            </a:r>
            <a:r>
              <a:rPr lang="en-US" sz="2400" b="0" dirty="0"/>
              <a:t>in the </a:t>
            </a:r>
            <a:r>
              <a:rPr lang="en-US" sz="2400" b="0" dirty="0">
                <a:solidFill>
                  <a:schemeClr val="tx2"/>
                </a:solidFill>
              </a:rPr>
              <a:t>human body </a:t>
            </a:r>
            <a:r>
              <a:rPr lang="en-US" sz="2400" b="0" dirty="0"/>
              <a:t>is </a:t>
            </a:r>
            <a:r>
              <a:rPr lang="en-US" sz="2400" b="0" dirty="0">
                <a:solidFill>
                  <a:schemeClr val="tx2"/>
                </a:solidFill>
              </a:rPr>
              <a:t>not known 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/>
              <a:t>But, </a:t>
            </a:r>
            <a:r>
              <a:rPr lang="en-US" sz="2400" b="0" dirty="0">
                <a:solidFill>
                  <a:srgbClr val="FFFF00"/>
                </a:solidFill>
              </a:rPr>
              <a:t>NPs </a:t>
            </a:r>
            <a:r>
              <a:rPr lang="en-US" sz="2400" b="0" dirty="0"/>
              <a:t>enter</a:t>
            </a:r>
            <a:r>
              <a:rPr lang="en-US" sz="2400" b="0" dirty="0">
                <a:solidFill>
                  <a:srgbClr val="FFFF00"/>
                </a:solidFill>
              </a:rPr>
              <a:t> </a:t>
            </a:r>
            <a:r>
              <a:rPr lang="en-US" sz="2400" b="0" dirty="0">
                <a:solidFill>
                  <a:schemeClr val="tx2"/>
                </a:solidFill>
              </a:rPr>
              <a:t>body</a:t>
            </a:r>
            <a:r>
              <a:rPr lang="en-US" sz="2400" b="0" dirty="0"/>
              <a:t> in </a:t>
            </a:r>
            <a:r>
              <a:rPr lang="en-US" sz="2400" b="0" dirty="0">
                <a:solidFill>
                  <a:schemeClr val="tx2"/>
                </a:solidFill>
              </a:rPr>
              <a:t>GM food</a:t>
            </a:r>
            <a:r>
              <a:rPr lang="en-US" sz="2400" b="0" dirty="0"/>
              <a:t> and </a:t>
            </a:r>
            <a:r>
              <a:rPr lang="en-US" sz="2400" b="0" dirty="0">
                <a:solidFill>
                  <a:schemeClr val="tx2"/>
                </a:solidFill>
              </a:rPr>
              <a:t>vaccinations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GM </a:t>
            </a:r>
            <a:r>
              <a:rPr lang="en-US" sz="2400" b="0" dirty="0"/>
              <a:t>= Genetically Modified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800" b="0" dirty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2400" b="0" dirty="0"/>
              <a:t>Consider:</a:t>
            </a:r>
            <a:r>
              <a:rPr lang="en-US" sz="2400" b="0" dirty="0">
                <a:solidFill>
                  <a:schemeClr val="tx2"/>
                </a:solidFill>
              </a:rPr>
              <a:t> NPs</a:t>
            </a:r>
            <a:r>
              <a:rPr lang="en-US" sz="2400" b="0" dirty="0"/>
              <a:t> produce </a:t>
            </a:r>
            <a:r>
              <a:rPr lang="en-US" sz="2400" b="0" dirty="0">
                <a:solidFill>
                  <a:schemeClr val="tx2"/>
                </a:solidFill>
              </a:rPr>
              <a:t>EUV !!!</a:t>
            </a:r>
            <a:endParaRPr lang="en-US" sz="2400" b="0" dirty="0"/>
          </a:p>
          <a:p>
            <a:pPr algn="ctr">
              <a:buNone/>
            </a:pPr>
            <a:endParaRPr lang="en-US" sz="800" b="0" strike="sngStrike" dirty="0"/>
          </a:p>
          <a:p>
            <a:pPr algn="ctr">
              <a:buNone/>
            </a:pPr>
            <a:r>
              <a:rPr lang="en-US" sz="2400" b="0" dirty="0"/>
              <a:t> </a:t>
            </a:r>
            <a:r>
              <a:rPr lang="en-US" sz="2400" b="0" dirty="0">
                <a:solidFill>
                  <a:schemeClr val="tx2"/>
                </a:solidFill>
              </a:rPr>
              <a:t>EUV &gt; 20 eV &gt; UV </a:t>
            </a:r>
            <a:r>
              <a:rPr lang="en-US" sz="2400" b="0" dirty="0">
                <a:solidFill>
                  <a:schemeClr val="tx2"/>
                </a:solidFill>
                <a:sym typeface="Symbol" panose="05050102010706020507" pitchFamily="18" charset="2"/>
              </a:rPr>
              <a:t></a:t>
            </a:r>
            <a:r>
              <a:rPr lang="en-US" sz="2400" b="0" dirty="0">
                <a:solidFill>
                  <a:schemeClr val="tx2"/>
                </a:solidFill>
              </a:rPr>
              <a:t> 5 eV →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EUV fluorescence </a:t>
            </a:r>
            <a:r>
              <a:rPr lang="en-US" sz="2400" b="0" dirty="0"/>
              <a:t>excites lower</a:t>
            </a:r>
            <a:r>
              <a:rPr lang="en-US" sz="2400" b="0" dirty="0">
                <a:solidFill>
                  <a:schemeClr val="tx2"/>
                </a:solidFill>
              </a:rPr>
              <a:t> NP </a:t>
            </a:r>
            <a:r>
              <a:rPr lang="en-US" sz="2400" b="0" dirty="0"/>
              <a:t>quantum states, e.g., </a:t>
            </a:r>
            <a:r>
              <a:rPr lang="en-US" sz="2400" b="0" dirty="0">
                <a:solidFill>
                  <a:schemeClr val="tx2"/>
                </a:solidFill>
              </a:rPr>
              <a:t>ROS, UV radiation, plasmon resonances</a:t>
            </a:r>
            <a:endParaRPr lang="en-US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28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01712-8BA8-472F-ACB6-ECB17FD18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71600"/>
            <a:ext cx="7772400" cy="1143000"/>
          </a:xfrm>
        </p:spPr>
        <p:txBody>
          <a:bodyPr/>
          <a:lstStyle/>
          <a:p>
            <a:r>
              <a:rPr lang="en-US" dirty="0"/>
              <a:t>NPs in Baby Food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AAF854-73AE-4C36-B878-F96B2316E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0600" y="6477000"/>
            <a:ext cx="7778646" cy="381000"/>
          </a:xfrm>
        </p:spPr>
        <p:txBody>
          <a:bodyPr/>
          <a:lstStyle/>
          <a:p>
            <a:pPr>
              <a:defRPr/>
            </a:pPr>
            <a:r>
              <a:rPr lang="en-US" altLang="zh-TW" b="0" dirty="0"/>
              <a:t>Inter. Conf. NANO TECHNOLOGY and NANO ENGINEERING, Paris, July 16-18,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57614-88C7-4E26-A856-9AFAD8771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6</a:t>
            </a:fld>
            <a:endParaRPr lang="en-US" altLang="zh-TW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72E46E-D2AF-4DEC-BA73-D10753D89989}"/>
              </a:ext>
            </a:extLst>
          </p:cNvPr>
          <p:cNvSpPr/>
          <p:nvPr/>
        </p:nvSpPr>
        <p:spPr>
          <a:xfrm>
            <a:off x="552450" y="2815477"/>
            <a:ext cx="8039100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n-US" sz="2400" b="0" dirty="0"/>
              <a:t>Science </a:t>
            </a:r>
            <a:r>
              <a:rPr lang="en-US" sz="2400" b="0" dirty="0">
                <a:solidFill>
                  <a:schemeClr val="tx2"/>
                </a:solidFill>
              </a:rPr>
              <a:t>knew</a:t>
            </a:r>
            <a:r>
              <a:rPr lang="en-US" sz="2400" b="0" dirty="0"/>
              <a:t> for decades  </a:t>
            </a:r>
            <a:r>
              <a:rPr lang="en-US" sz="2400" b="0" dirty="0">
                <a:solidFill>
                  <a:schemeClr val="tx2"/>
                </a:solidFill>
              </a:rPr>
              <a:t>Ag NPs</a:t>
            </a:r>
            <a:r>
              <a:rPr lang="en-US" sz="2400" b="0" dirty="0"/>
              <a:t> were a </a:t>
            </a:r>
            <a:r>
              <a:rPr lang="en-US" sz="2400" b="0" dirty="0">
                <a:solidFill>
                  <a:schemeClr val="tx2"/>
                </a:solidFill>
              </a:rPr>
              <a:t>disinfectant</a:t>
            </a:r>
            <a:r>
              <a:rPr lang="en-US" sz="2400" b="0" dirty="0"/>
              <a:t>,           but </a:t>
            </a:r>
            <a:r>
              <a:rPr lang="en-US" sz="2400" b="0" dirty="0">
                <a:solidFill>
                  <a:schemeClr val="tx2"/>
                </a:solidFill>
              </a:rPr>
              <a:t>allowed</a:t>
            </a:r>
            <a:r>
              <a:rPr lang="en-US" sz="2400" b="0" dirty="0"/>
              <a:t> Ag NPs in </a:t>
            </a:r>
            <a:r>
              <a:rPr lang="en-US" sz="2400" b="0" dirty="0">
                <a:solidFill>
                  <a:schemeClr val="tx2"/>
                </a:solidFill>
              </a:rPr>
              <a:t>baby food</a:t>
            </a:r>
          </a:p>
          <a:p>
            <a:pPr lvl="0"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lvl="0" algn="ctr">
              <a:buNone/>
            </a:pPr>
            <a:r>
              <a:rPr lang="en-US" sz="2400" b="0" dirty="0"/>
              <a:t>Rationale:</a:t>
            </a:r>
            <a:r>
              <a:rPr lang="en-US" sz="2400" b="0" dirty="0">
                <a:solidFill>
                  <a:schemeClr val="tx2"/>
                </a:solidFill>
              </a:rPr>
              <a:t> NPs disinfect bacteria</a:t>
            </a:r>
          </a:p>
          <a:p>
            <a:pPr lvl="0"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lvl="0" algn="ctr">
              <a:buNone/>
            </a:pPr>
            <a:r>
              <a:rPr lang="en-US" sz="2400" b="0" dirty="0"/>
              <a:t>But what about collateral</a:t>
            </a:r>
            <a:r>
              <a:rPr lang="en-US" sz="2400" b="0" dirty="0">
                <a:solidFill>
                  <a:schemeClr val="tx2"/>
                </a:solidFill>
              </a:rPr>
              <a:t> DNA damage to Babies? </a:t>
            </a:r>
          </a:p>
          <a:p>
            <a:pPr lvl="0"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lvl="0"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Science is responsible !!!</a:t>
            </a:r>
          </a:p>
          <a:p>
            <a:pPr lvl="0"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lvl="0" algn="ctr">
              <a:buNone/>
            </a:pPr>
            <a:endParaRPr lang="en-US" sz="24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67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2C9FF-8ECC-4515-8735-8CF2CB465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1057"/>
            <a:ext cx="7772400" cy="1143000"/>
          </a:xfrm>
        </p:spPr>
        <p:txBody>
          <a:bodyPr/>
          <a:lstStyle/>
          <a:p>
            <a:r>
              <a:rPr lang="en-US" dirty="0"/>
              <a:t>Death from Baby Milk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DBEB06-580F-45CB-9156-DCA32830D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Inter. Conf. NANO TECHNOLOGY and NANO ENGINEERING, Paris, July 16-18, 2018</a:t>
            </a:r>
            <a:endParaRPr lang="en-US" altLang="zh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DBB36C-B1A9-411B-8C5B-B723E6CC5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7</a:t>
            </a:fld>
            <a:endParaRPr lang="en-US" altLang="zh-TW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3F7B831-B4CB-408D-9AA8-E9F85C0C8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201" y="1558040"/>
            <a:ext cx="3149017" cy="216232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846536E-A3E1-4DB8-9A1C-E84E1565C69B}"/>
              </a:ext>
            </a:extLst>
          </p:cNvPr>
          <p:cNvSpPr/>
          <p:nvPr/>
        </p:nvSpPr>
        <p:spPr>
          <a:xfrm>
            <a:off x="258853" y="1371123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b="0" dirty="0">
                <a:solidFill>
                  <a:schemeClr val="tx2"/>
                </a:solidFill>
              </a:rPr>
              <a:t>Danone</a:t>
            </a:r>
            <a:r>
              <a:rPr lang="en-US" b="0" dirty="0"/>
              <a:t> is looking into reports </a:t>
            </a:r>
            <a:r>
              <a:rPr lang="en-US" b="0" dirty="0" err="1">
                <a:solidFill>
                  <a:schemeClr val="tx2"/>
                </a:solidFill>
              </a:rPr>
              <a:t>Aptamil</a:t>
            </a:r>
            <a:r>
              <a:rPr lang="en-US" b="0" dirty="0"/>
              <a:t> baby milk formula is making </a:t>
            </a:r>
            <a:r>
              <a:rPr lang="en-US" b="0" dirty="0">
                <a:solidFill>
                  <a:schemeClr val="tx2"/>
                </a:solidFill>
              </a:rPr>
              <a:t>infants ill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F9DBFF-5CA8-49D7-8765-D44D02AEB26F}"/>
              </a:ext>
            </a:extLst>
          </p:cNvPr>
          <p:cNvSpPr/>
          <p:nvPr/>
        </p:nvSpPr>
        <p:spPr>
          <a:xfrm>
            <a:off x="-56049" y="2777707"/>
            <a:ext cx="50852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b="0" dirty="0">
                <a:solidFill>
                  <a:schemeClr val="tx2"/>
                </a:solidFill>
              </a:rPr>
              <a:t>Deaths </a:t>
            </a:r>
            <a:r>
              <a:rPr lang="en-US" b="0" dirty="0"/>
              <a:t>caused by bacteria</a:t>
            </a:r>
          </a:p>
          <a:p>
            <a:pPr algn="ctr">
              <a:buNone/>
            </a:pPr>
            <a:r>
              <a:rPr lang="en-US" b="0" dirty="0"/>
              <a:t> </a:t>
            </a:r>
            <a:r>
              <a:rPr lang="en-US" b="0" i="1" dirty="0" err="1">
                <a:solidFill>
                  <a:schemeClr val="tx2"/>
                </a:solidFill>
              </a:rPr>
              <a:t>Cronobacter</a:t>
            </a:r>
            <a:r>
              <a:rPr lang="en-US" b="0" i="1" dirty="0">
                <a:solidFill>
                  <a:schemeClr val="tx2"/>
                </a:solidFill>
              </a:rPr>
              <a:t> </a:t>
            </a:r>
            <a:r>
              <a:rPr lang="en-US" b="0" i="1" dirty="0" err="1">
                <a:solidFill>
                  <a:schemeClr val="tx2"/>
                </a:solidFill>
              </a:rPr>
              <a:t>sakazakii</a:t>
            </a:r>
            <a:r>
              <a:rPr lang="en-US" b="0" dirty="0">
                <a:solidFill>
                  <a:schemeClr val="tx2"/>
                </a:solidFill>
              </a:rPr>
              <a:t> </a:t>
            </a:r>
          </a:p>
          <a:p>
            <a:pPr>
              <a:buNone/>
            </a:pPr>
            <a:endParaRPr lang="en-US" sz="800" b="0" dirty="0"/>
          </a:p>
          <a:p>
            <a:pPr algn="ctr">
              <a:buNone/>
            </a:pPr>
            <a:r>
              <a:rPr lang="en-US" b="0" dirty="0"/>
              <a:t>Add </a:t>
            </a:r>
            <a:r>
              <a:rPr lang="en-US" b="0" dirty="0">
                <a:solidFill>
                  <a:schemeClr val="tx2"/>
                </a:solidFill>
              </a:rPr>
              <a:t>bacteriophages</a:t>
            </a:r>
            <a:r>
              <a:rPr lang="en-US" b="0" dirty="0"/>
              <a:t> to powder to </a:t>
            </a:r>
            <a:r>
              <a:rPr lang="en-US" b="0" dirty="0">
                <a:solidFill>
                  <a:schemeClr val="tx2"/>
                </a:solidFill>
              </a:rPr>
              <a:t>digest</a:t>
            </a:r>
            <a:r>
              <a:rPr lang="en-US" b="0" dirty="0"/>
              <a:t> </a:t>
            </a:r>
            <a:r>
              <a:rPr lang="en-US" b="0" dirty="0" err="1"/>
              <a:t>sakazakii</a:t>
            </a:r>
            <a:r>
              <a:rPr lang="en-US" b="0" dirty="0"/>
              <a:t> </a:t>
            </a:r>
            <a:r>
              <a:rPr lang="en-US" b="0" dirty="0">
                <a:solidFill>
                  <a:schemeClr val="tx2"/>
                </a:solidFill>
              </a:rPr>
              <a:t>DNA</a:t>
            </a:r>
          </a:p>
          <a:p>
            <a:pPr algn="ctr">
              <a:buNone/>
            </a:pPr>
            <a:endParaRPr lang="en-US" b="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b="0" dirty="0">
              <a:solidFill>
                <a:schemeClr val="tx2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044793-AB75-457D-9387-EF242506DB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998" y="1524000"/>
            <a:ext cx="4057650" cy="325755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35C6AA4-256D-4158-8396-344F755FB01A}"/>
              </a:ext>
            </a:extLst>
          </p:cNvPr>
          <p:cNvSpPr/>
          <p:nvPr/>
        </p:nvSpPr>
        <p:spPr>
          <a:xfrm>
            <a:off x="-309584" y="4223850"/>
            <a:ext cx="93360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0E283C4-4FC6-4B19-B264-CC0354E6E958}"/>
              </a:ext>
            </a:extLst>
          </p:cNvPr>
          <p:cNvSpPr txBox="1"/>
          <p:nvPr/>
        </p:nvSpPr>
        <p:spPr>
          <a:xfrm>
            <a:off x="528338" y="5369824"/>
            <a:ext cx="9001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0" dirty="0">
                <a:solidFill>
                  <a:schemeClr val="tx2"/>
                </a:solidFill>
              </a:rPr>
              <a:t>Metabolism</a:t>
            </a:r>
            <a:r>
              <a:rPr lang="en-US" b="0" dirty="0"/>
              <a:t> produces </a:t>
            </a:r>
            <a:r>
              <a:rPr lang="en-US" b="0" dirty="0">
                <a:solidFill>
                  <a:schemeClr val="tx2"/>
                </a:solidFill>
              </a:rPr>
              <a:t>UV radiation </a:t>
            </a:r>
            <a:r>
              <a:rPr lang="en-US" b="0" dirty="0"/>
              <a:t>→</a:t>
            </a:r>
            <a:r>
              <a:rPr lang="en-US" b="0" dirty="0">
                <a:solidFill>
                  <a:schemeClr val="tx2"/>
                </a:solidFill>
              </a:rPr>
              <a:t> inflammation         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37BBB65-9811-40A8-9E41-8C0A43C22766}"/>
              </a:ext>
            </a:extLst>
          </p:cNvPr>
          <p:cNvGrpSpPr/>
          <p:nvPr/>
        </p:nvGrpSpPr>
        <p:grpSpPr>
          <a:xfrm>
            <a:off x="5686039" y="1572097"/>
            <a:ext cx="3556056" cy="2922582"/>
            <a:chOff x="5686039" y="1572097"/>
            <a:chExt cx="3556056" cy="2922582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C0A741AD-F7D0-4C1B-B389-0242B4ED57A2}"/>
                </a:ext>
              </a:extLst>
            </p:cNvPr>
            <p:cNvGrpSpPr/>
            <p:nvPr/>
          </p:nvGrpSpPr>
          <p:grpSpPr>
            <a:xfrm>
              <a:off x="5686039" y="1764547"/>
              <a:ext cx="3556056" cy="2730132"/>
              <a:chOff x="5686039" y="1717571"/>
              <a:chExt cx="3556056" cy="2730132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3E49823C-88FD-4642-A2CA-14A93F56A9CC}"/>
                  </a:ext>
                </a:extLst>
              </p:cNvPr>
              <p:cNvGrpSpPr/>
              <p:nvPr/>
            </p:nvGrpSpPr>
            <p:grpSpPr>
              <a:xfrm>
                <a:off x="5686039" y="1717571"/>
                <a:ext cx="2999714" cy="2730132"/>
                <a:chOff x="5686039" y="1717571"/>
                <a:chExt cx="2999714" cy="2730132"/>
              </a:xfrm>
            </p:grpSpPr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65C26065-8BCC-4EE6-961E-E6DE1CF9C027}"/>
                    </a:ext>
                  </a:extLst>
                </p:cNvPr>
                <p:cNvGrpSpPr/>
                <p:nvPr/>
              </p:nvGrpSpPr>
              <p:grpSpPr>
                <a:xfrm>
                  <a:off x="6322944" y="3524781"/>
                  <a:ext cx="379730" cy="341630"/>
                  <a:chOff x="0" y="0"/>
                  <a:chExt cx="379730" cy="342023"/>
                </a:xfrm>
              </p:grpSpPr>
              <p:sp>
                <p:nvSpPr>
                  <p:cNvPr id="24" name="Freeform 26">
                    <a:extLst>
                      <a:ext uri="{FF2B5EF4-FFF2-40B4-BE49-F238E27FC236}">
                        <a16:creationId xmlns:a16="http://schemas.microsoft.com/office/drawing/2014/main" id="{968F306E-857C-4E20-8E8A-840725AB399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16802570" flipH="1" flipV="1">
                    <a:off x="71997" y="-71997"/>
                    <a:ext cx="235736" cy="379730"/>
                  </a:xfrm>
                  <a:custGeom>
                    <a:avLst/>
                    <a:gdLst>
                      <a:gd name="T0" fmla="*/ 74612 w 293687"/>
                      <a:gd name="T1" fmla="*/ 466725 h 466725"/>
                      <a:gd name="T2" fmla="*/ 26987 w 293687"/>
                      <a:gd name="T3" fmla="*/ 304800 h 466725"/>
                      <a:gd name="T4" fmla="*/ 236537 w 293687"/>
                      <a:gd name="T5" fmla="*/ 276225 h 466725"/>
                      <a:gd name="T6" fmla="*/ 131762 w 293687"/>
                      <a:gd name="T7" fmla="*/ 114300 h 466725"/>
                      <a:gd name="T8" fmla="*/ 255587 w 293687"/>
                      <a:gd name="T9" fmla="*/ 95250 h 466725"/>
                      <a:gd name="T10" fmla="*/ 293687 w 293687"/>
                      <a:gd name="T11" fmla="*/ 0 h 4667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3687" h="466725">
                        <a:moveTo>
                          <a:pt x="74612" y="466725"/>
                        </a:moveTo>
                        <a:cubicBezTo>
                          <a:pt x="37306" y="401637"/>
                          <a:pt x="0" y="336550"/>
                          <a:pt x="26987" y="304800"/>
                        </a:cubicBezTo>
                        <a:cubicBezTo>
                          <a:pt x="53974" y="273050"/>
                          <a:pt x="219075" y="307975"/>
                          <a:pt x="236537" y="276225"/>
                        </a:cubicBezTo>
                        <a:cubicBezTo>
                          <a:pt x="253999" y="244475"/>
                          <a:pt x="128587" y="144463"/>
                          <a:pt x="131762" y="114300"/>
                        </a:cubicBezTo>
                        <a:cubicBezTo>
                          <a:pt x="134937" y="84137"/>
                          <a:pt x="228600" y="114300"/>
                          <a:pt x="255587" y="95250"/>
                        </a:cubicBezTo>
                        <a:cubicBezTo>
                          <a:pt x="282574" y="76200"/>
                          <a:pt x="288130" y="38100"/>
                          <a:pt x="293687" y="0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EEECE1"/>
                    </a:solidFill>
                    <a:prstDash val="solid"/>
                    <a:round/>
                    <a:headEnd type="none" w="med" len="med"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xmlns:mc="http://schemas.openxmlformats.org/markup-compatibility/2006" val="FFFFFF" mc:Ignorable="a14" a14:legacySpreadsheetColorIndex="65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" name="AutoShape 32">
                    <a:extLst>
                      <a:ext uri="{FF2B5EF4-FFF2-40B4-BE49-F238E27FC236}">
                        <a16:creationId xmlns:a16="http://schemas.microsoft.com/office/drawing/2014/main" id="{CAABFE36-8A58-4199-A313-599558C5F4D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8987000" flipH="1" flipV="1">
                    <a:off x="300597" y="232803"/>
                    <a:ext cx="58420" cy="10922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EEECE1"/>
                  </a:solidFill>
                  <a:ln w="9525">
                    <a:solidFill>
                      <a:srgbClr val="EEECE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" name="Text Box 19">
                      <a:extLst>
                        <a:ext uri="{FF2B5EF4-FFF2-40B4-BE49-F238E27FC236}">
                          <a16:creationId xmlns:a16="http://schemas.microsoft.com/office/drawing/2014/main" id="{06A21BC4-C89D-4EB2-9DB8-F93E103DE07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323162" y="3736894"/>
                      <a:ext cx="1362591" cy="710809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i="1">
                                <a:solidFill>
                                  <a:srgbClr val="EEECE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𝐸</m:t>
                            </m:r>
                            <m:r>
                              <a:rPr lang="en-US" sz="2400" i="1">
                                <a:solidFill>
                                  <a:srgbClr val="EEECE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rgbClr val="EEECE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rgbClr val="EEECE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h𝑐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rgbClr val="EEECE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2</m:t>
                                </m:r>
                                <m:r>
                                  <a:rPr lang="en-US" sz="2400" i="1">
                                    <a:solidFill>
                                      <a:srgbClr val="EEECE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𝑛𝑑</m:t>
                                </m:r>
                              </m:den>
                            </m:f>
                          </m:oMath>
                        </m:oMathPara>
                      </a14:m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7" name="Text Box 19">
                      <a:extLst>
                        <a:ext uri="{FF2B5EF4-FFF2-40B4-BE49-F238E27FC236}">
                          <a16:creationId xmlns:a16="http://schemas.microsoft.com/office/drawing/2014/main" id="{06A21BC4-C89D-4EB2-9DB8-F93E103DE07D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23162" y="3736894"/>
                      <a:ext cx="1362591" cy="710809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b="-18966"/>
                      </a:stretch>
                    </a:blipFill>
                    <a:ln w="6350">
                      <a:noFill/>
                    </a:ln>
                    <a:effectLst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6F3142E1-DE86-4D23-90A8-9D9877AB84F9}"/>
                    </a:ext>
                  </a:extLst>
                </p:cNvPr>
                <p:cNvGrpSpPr/>
                <p:nvPr/>
              </p:nvGrpSpPr>
              <p:grpSpPr>
                <a:xfrm rot="9952483">
                  <a:off x="7890124" y="1717571"/>
                  <a:ext cx="379730" cy="341630"/>
                  <a:chOff x="0" y="0"/>
                  <a:chExt cx="379730" cy="342023"/>
                </a:xfrm>
              </p:grpSpPr>
              <p:sp>
                <p:nvSpPr>
                  <p:cNvPr id="22" name="Freeform 26">
                    <a:extLst>
                      <a:ext uri="{FF2B5EF4-FFF2-40B4-BE49-F238E27FC236}">
                        <a16:creationId xmlns:a16="http://schemas.microsoft.com/office/drawing/2014/main" id="{511818F2-1B08-4960-A22F-D617B8248BA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16802570" flipH="1" flipV="1">
                    <a:off x="71997" y="-71997"/>
                    <a:ext cx="235736" cy="379730"/>
                  </a:xfrm>
                  <a:custGeom>
                    <a:avLst/>
                    <a:gdLst>
                      <a:gd name="T0" fmla="*/ 74612 w 293687"/>
                      <a:gd name="T1" fmla="*/ 466725 h 466725"/>
                      <a:gd name="T2" fmla="*/ 26987 w 293687"/>
                      <a:gd name="T3" fmla="*/ 304800 h 466725"/>
                      <a:gd name="T4" fmla="*/ 236537 w 293687"/>
                      <a:gd name="T5" fmla="*/ 276225 h 466725"/>
                      <a:gd name="T6" fmla="*/ 131762 w 293687"/>
                      <a:gd name="T7" fmla="*/ 114300 h 466725"/>
                      <a:gd name="T8" fmla="*/ 255587 w 293687"/>
                      <a:gd name="T9" fmla="*/ 95250 h 466725"/>
                      <a:gd name="T10" fmla="*/ 293687 w 293687"/>
                      <a:gd name="T11" fmla="*/ 0 h 4667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3687" h="466725">
                        <a:moveTo>
                          <a:pt x="74612" y="466725"/>
                        </a:moveTo>
                        <a:cubicBezTo>
                          <a:pt x="37306" y="401637"/>
                          <a:pt x="0" y="336550"/>
                          <a:pt x="26987" y="304800"/>
                        </a:cubicBezTo>
                        <a:cubicBezTo>
                          <a:pt x="53974" y="273050"/>
                          <a:pt x="219075" y="307975"/>
                          <a:pt x="236537" y="276225"/>
                        </a:cubicBezTo>
                        <a:cubicBezTo>
                          <a:pt x="253999" y="244475"/>
                          <a:pt x="128587" y="144463"/>
                          <a:pt x="131762" y="114300"/>
                        </a:cubicBezTo>
                        <a:cubicBezTo>
                          <a:pt x="134937" y="84137"/>
                          <a:pt x="228600" y="114300"/>
                          <a:pt x="255587" y="95250"/>
                        </a:cubicBezTo>
                        <a:cubicBezTo>
                          <a:pt x="282574" y="76200"/>
                          <a:pt x="288130" y="38100"/>
                          <a:pt x="293687" y="0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EEECE1"/>
                    </a:solidFill>
                    <a:prstDash val="solid"/>
                    <a:round/>
                    <a:headEnd type="none" w="med" len="med"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xmlns:mc="http://schemas.openxmlformats.org/markup-compatibility/2006" val="FFFFFF" mc:Ignorable="a14" a14:legacySpreadsheetColorIndex="65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" name="AutoShape 32">
                    <a:extLst>
                      <a:ext uri="{FF2B5EF4-FFF2-40B4-BE49-F238E27FC236}">
                        <a16:creationId xmlns:a16="http://schemas.microsoft.com/office/drawing/2014/main" id="{BFAEC0B1-5A36-49C0-BAE1-4B0C630CA1C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8987000" flipH="1" flipV="1">
                    <a:off x="300597" y="232803"/>
                    <a:ext cx="58420" cy="10922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EEECE1"/>
                  </a:solidFill>
                  <a:ln w="9525">
                    <a:solidFill>
                      <a:srgbClr val="EEECE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187088EB-974A-47D8-A205-E80AC2191AFE}"/>
                    </a:ext>
                  </a:extLst>
                </p:cNvPr>
                <p:cNvGrpSpPr/>
                <p:nvPr/>
              </p:nvGrpSpPr>
              <p:grpSpPr>
                <a:xfrm>
                  <a:off x="5686039" y="2167151"/>
                  <a:ext cx="379730" cy="341630"/>
                  <a:chOff x="0" y="0"/>
                  <a:chExt cx="379730" cy="342023"/>
                </a:xfrm>
              </p:grpSpPr>
              <p:sp>
                <p:nvSpPr>
                  <p:cNvPr id="20" name="Freeform 26">
                    <a:extLst>
                      <a:ext uri="{FF2B5EF4-FFF2-40B4-BE49-F238E27FC236}">
                        <a16:creationId xmlns:a16="http://schemas.microsoft.com/office/drawing/2014/main" id="{D31307FB-9845-44FE-91D3-DE4C17E8CC9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16802570" flipH="1" flipV="1">
                    <a:off x="71997" y="-71997"/>
                    <a:ext cx="235736" cy="379730"/>
                  </a:xfrm>
                  <a:custGeom>
                    <a:avLst/>
                    <a:gdLst>
                      <a:gd name="T0" fmla="*/ 74612 w 293687"/>
                      <a:gd name="T1" fmla="*/ 466725 h 466725"/>
                      <a:gd name="T2" fmla="*/ 26987 w 293687"/>
                      <a:gd name="T3" fmla="*/ 304800 h 466725"/>
                      <a:gd name="T4" fmla="*/ 236537 w 293687"/>
                      <a:gd name="T5" fmla="*/ 276225 h 466725"/>
                      <a:gd name="T6" fmla="*/ 131762 w 293687"/>
                      <a:gd name="T7" fmla="*/ 114300 h 466725"/>
                      <a:gd name="T8" fmla="*/ 255587 w 293687"/>
                      <a:gd name="T9" fmla="*/ 95250 h 466725"/>
                      <a:gd name="T10" fmla="*/ 293687 w 293687"/>
                      <a:gd name="T11" fmla="*/ 0 h 4667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3687" h="466725">
                        <a:moveTo>
                          <a:pt x="74612" y="466725"/>
                        </a:moveTo>
                        <a:cubicBezTo>
                          <a:pt x="37306" y="401637"/>
                          <a:pt x="0" y="336550"/>
                          <a:pt x="26987" y="304800"/>
                        </a:cubicBezTo>
                        <a:cubicBezTo>
                          <a:pt x="53974" y="273050"/>
                          <a:pt x="219075" y="307975"/>
                          <a:pt x="236537" y="276225"/>
                        </a:cubicBezTo>
                        <a:cubicBezTo>
                          <a:pt x="253999" y="244475"/>
                          <a:pt x="128587" y="144463"/>
                          <a:pt x="131762" y="114300"/>
                        </a:cubicBezTo>
                        <a:cubicBezTo>
                          <a:pt x="134937" y="84137"/>
                          <a:pt x="228600" y="114300"/>
                          <a:pt x="255587" y="95250"/>
                        </a:cubicBezTo>
                        <a:cubicBezTo>
                          <a:pt x="282574" y="76200"/>
                          <a:pt x="288130" y="38100"/>
                          <a:pt x="293687" y="0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EEECE1"/>
                    </a:solidFill>
                    <a:prstDash val="solid"/>
                    <a:round/>
                    <a:headEnd type="none" w="med" len="med"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xmlns:mc="http://schemas.openxmlformats.org/markup-compatibility/2006" val="FFFFFF" mc:Ignorable="a14" a14:legacySpreadsheetColorIndex="65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" name="AutoShape 32">
                    <a:extLst>
                      <a:ext uri="{FF2B5EF4-FFF2-40B4-BE49-F238E27FC236}">
                        <a16:creationId xmlns:a16="http://schemas.microsoft.com/office/drawing/2014/main" id="{932A0063-0D5C-4AB8-9A51-D352233D403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8987000" flipH="1" flipV="1">
                    <a:off x="300597" y="232803"/>
                    <a:ext cx="58420" cy="10922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EEECE1"/>
                  </a:solidFill>
                  <a:ln w="9525">
                    <a:solidFill>
                      <a:srgbClr val="EEECE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F7D5272A-FC96-4EDE-AC51-EDCEA755DD9E}"/>
                  </a:ext>
                </a:extLst>
              </p:cNvPr>
              <p:cNvCxnSpPr/>
              <p:nvPr/>
            </p:nvCxnSpPr>
            <p:spPr bwMode="auto">
              <a:xfrm flipV="1">
                <a:off x="8072161" y="1965413"/>
                <a:ext cx="613593" cy="433247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372EFB5-5AF0-4843-B715-3F7A11222FC0}"/>
                  </a:ext>
                </a:extLst>
              </p:cNvPr>
              <p:cNvSpPr txBox="1"/>
              <p:nvPr/>
            </p:nvSpPr>
            <p:spPr>
              <a:xfrm>
                <a:off x="8311434" y="2188737"/>
                <a:ext cx="9306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sz="1400" b="0" dirty="0"/>
                  <a:t>100 nm</a:t>
                </a: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FAC9201-75C0-46C2-9369-B7A9E1C0DD76}"/>
                </a:ext>
              </a:extLst>
            </p:cNvPr>
            <p:cNvSpPr txBox="1"/>
            <p:nvPr/>
          </p:nvSpPr>
          <p:spPr>
            <a:xfrm>
              <a:off x="6025376" y="2493299"/>
              <a:ext cx="9032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/>
                <a:t>UV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F7AF1FD-0132-4E02-9419-0F0230154E77}"/>
                </a:ext>
              </a:extLst>
            </p:cNvPr>
            <p:cNvSpPr txBox="1"/>
            <p:nvPr/>
          </p:nvSpPr>
          <p:spPr>
            <a:xfrm>
              <a:off x="7359482" y="1572097"/>
              <a:ext cx="9032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/>
                <a:t>UV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C7EB7BE-5D32-4296-B6B2-3FC368DA69F9}"/>
                </a:ext>
              </a:extLst>
            </p:cNvPr>
            <p:cNvSpPr txBox="1"/>
            <p:nvPr/>
          </p:nvSpPr>
          <p:spPr>
            <a:xfrm>
              <a:off x="6475561" y="3941380"/>
              <a:ext cx="9032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/>
                <a:t>UV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640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0227" y="1828800"/>
            <a:ext cx="7772400" cy="38100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2400" b="0" dirty="0"/>
              <a:t>    </a:t>
            </a:r>
          </a:p>
          <a:p>
            <a:pPr marL="0" indent="0" algn="ctr">
              <a:buFontTx/>
              <a:buNone/>
              <a:defRPr/>
            </a:pPr>
            <a:r>
              <a:rPr lang="en-US" sz="2400" b="0" dirty="0"/>
              <a:t> 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1304"/>
            <a:ext cx="7772400" cy="1143000"/>
          </a:xfrm>
        </p:spPr>
        <p:txBody>
          <a:bodyPr/>
          <a:lstStyle/>
          <a:p>
            <a:r>
              <a:rPr lang="en-US" dirty="0"/>
              <a:t>NPs in GM food</a:t>
            </a:r>
            <a:endParaRPr lang="en-US" altLang="en-US" dirty="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>
                <a:solidFill>
                  <a:schemeClr val="tx2"/>
                </a:solidFill>
              </a:rPr>
              <a:t>Inter. Conf. NANO TECHNOLOGY and NANO ENGINEERING, Paris, July 16-18, 2018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1414617"/>
            <a:ext cx="83690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>
              <a:buNone/>
            </a:pPr>
            <a:r>
              <a:rPr lang="en-US" sz="2400" b="0" dirty="0"/>
              <a:t>We know </a:t>
            </a:r>
            <a:r>
              <a:rPr lang="en-US" sz="2400" b="0" dirty="0">
                <a:solidFill>
                  <a:schemeClr val="tx2"/>
                </a:solidFill>
              </a:rPr>
              <a:t>solar UV </a:t>
            </a:r>
            <a:r>
              <a:rPr lang="en-US" sz="2400" b="0" dirty="0"/>
              <a:t>radiation is </a:t>
            </a:r>
            <a:r>
              <a:rPr lang="en-US" sz="2400" b="0" dirty="0">
                <a:solidFill>
                  <a:schemeClr val="tx2"/>
                </a:solidFill>
              </a:rPr>
              <a:t>genotoxic</a:t>
            </a:r>
            <a:r>
              <a:rPr lang="en-US" sz="2400" b="0" dirty="0"/>
              <a:t> as           </a:t>
            </a:r>
            <a:r>
              <a:rPr lang="en-US" sz="2400" b="0" dirty="0">
                <a:solidFill>
                  <a:schemeClr val="tx2"/>
                </a:solidFill>
              </a:rPr>
              <a:t>DNA  </a:t>
            </a:r>
            <a:r>
              <a:rPr lang="en-US" sz="2400" b="0" dirty="0"/>
              <a:t>is </a:t>
            </a:r>
            <a:r>
              <a:rPr lang="en-US" sz="2400" b="0" dirty="0">
                <a:solidFill>
                  <a:schemeClr val="tx2"/>
                </a:solidFill>
              </a:rPr>
              <a:t>damaged</a:t>
            </a:r>
            <a:r>
              <a:rPr lang="en-US" sz="2400" b="0" dirty="0"/>
              <a:t> that can lead to </a:t>
            </a:r>
            <a:r>
              <a:rPr lang="en-US" sz="2400" b="0" dirty="0">
                <a:solidFill>
                  <a:schemeClr val="tx2"/>
                </a:solidFill>
              </a:rPr>
              <a:t>skin cancer</a:t>
            </a:r>
            <a:r>
              <a:rPr lang="en-US" sz="2400" b="0" dirty="0"/>
              <a:t>  </a:t>
            </a:r>
          </a:p>
          <a:p>
            <a:pPr lvl="2" algn="ctr">
              <a:buNone/>
            </a:pPr>
            <a:r>
              <a:rPr lang="en-US" sz="800" b="0" dirty="0"/>
              <a:t> </a:t>
            </a:r>
          </a:p>
          <a:p>
            <a:pPr lvl="2" algn="ctr">
              <a:buNone/>
            </a:pPr>
            <a:r>
              <a:rPr lang="en-US" sz="2400" b="0" dirty="0"/>
              <a:t>Since </a:t>
            </a:r>
            <a:r>
              <a:rPr lang="en-US" sz="2400" b="0" dirty="0">
                <a:solidFill>
                  <a:schemeClr val="tx2"/>
                </a:solidFill>
              </a:rPr>
              <a:t>solar UV </a:t>
            </a:r>
            <a:r>
              <a:rPr lang="en-US" sz="2400" b="0" dirty="0"/>
              <a:t>does not penetrate the skin, we think </a:t>
            </a:r>
            <a:r>
              <a:rPr lang="en-US" sz="2400" b="0" dirty="0">
                <a:solidFill>
                  <a:schemeClr val="tx2"/>
                </a:solidFill>
              </a:rPr>
              <a:t>DNA damage </a:t>
            </a:r>
            <a:r>
              <a:rPr lang="en-US" sz="2400" b="0" dirty="0"/>
              <a:t>of internal organs</a:t>
            </a:r>
            <a:r>
              <a:rPr lang="en-US" sz="2400" b="0" dirty="0">
                <a:solidFill>
                  <a:schemeClr val="tx2"/>
                </a:solidFill>
              </a:rPr>
              <a:t> </a:t>
            </a:r>
            <a:r>
              <a:rPr lang="en-US" sz="2400" b="0" dirty="0"/>
              <a:t>by</a:t>
            </a:r>
            <a:r>
              <a:rPr lang="en-US" sz="2400" b="0" dirty="0">
                <a:solidFill>
                  <a:schemeClr val="tx2"/>
                </a:solidFill>
              </a:rPr>
              <a:t> UV cannot </a:t>
            </a:r>
            <a:r>
              <a:rPr lang="en-US" sz="2400" b="0" dirty="0"/>
              <a:t>occur.</a:t>
            </a:r>
          </a:p>
          <a:p>
            <a:pPr lvl="2" algn="ctr">
              <a:buNone/>
            </a:pPr>
            <a:endParaRPr lang="en-US" sz="800" b="0" dirty="0"/>
          </a:p>
          <a:p>
            <a:pPr lvl="2" algn="ctr">
              <a:buNone/>
            </a:pPr>
            <a:r>
              <a:rPr lang="en-US" sz="2400" b="0" dirty="0"/>
              <a:t>However, </a:t>
            </a:r>
          </a:p>
          <a:p>
            <a:pPr lvl="2" algn="ctr">
              <a:buNone/>
            </a:pPr>
            <a:endParaRPr lang="en-US" sz="800" b="0" dirty="0"/>
          </a:p>
          <a:p>
            <a:pPr lvl="2"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NPs</a:t>
            </a:r>
            <a:r>
              <a:rPr lang="en-US" sz="2400" b="0" dirty="0"/>
              <a:t> in  the </a:t>
            </a:r>
            <a:r>
              <a:rPr lang="en-US" sz="2400" b="0" dirty="0">
                <a:solidFill>
                  <a:schemeClr val="tx2"/>
                </a:solidFill>
              </a:rPr>
              <a:t>( glyphosate</a:t>
            </a:r>
            <a:r>
              <a:rPr lang="en-US" sz="2400" b="0" dirty="0"/>
              <a:t> in weed control </a:t>
            </a:r>
            <a:r>
              <a:rPr lang="en-US" sz="2400" b="0" dirty="0">
                <a:solidFill>
                  <a:schemeClr val="tx2"/>
                </a:solidFill>
              </a:rPr>
              <a:t>herbicides) </a:t>
            </a:r>
            <a:r>
              <a:rPr lang="en-US" sz="2400" b="0" dirty="0"/>
              <a:t>to enhance </a:t>
            </a:r>
            <a:r>
              <a:rPr lang="en-US" sz="2400" b="0" dirty="0">
                <a:solidFill>
                  <a:schemeClr val="tx2"/>
                </a:solidFill>
              </a:rPr>
              <a:t>GM food </a:t>
            </a:r>
            <a:r>
              <a:rPr lang="en-US" sz="2400" b="0" dirty="0"/>
              <a:t>production also enter the</a:t>
            </a:r>
            <a:r>
              <a:rPr lang="en-US" sz="2400" b="0" dirty="0">
                <a:solidFill>
                  <a:schemeClr val="tx2"/>
                </a:solidFill>
              </a:rPr>
              <a:t> food crop </a:t>
            </a:r>
            <a:r>
              <a:rPr lang="en-US" sz="2400" b="0" dirty="0"/>
              <a:t>and upon </a:t>
            </a:r>
            <a:r>
              <a:rPr lang="en-US" sz="2400" b="0" dirty="0">
                <a:solidFill>
                  <a:schemeClr val="tx2"/>
                </a:solidFill>
              </a:rPr>
              <a:t>digestion</a:t>
            </a:r>
            <a:r>
              <a:rPr lang="en-US" sz="2400" b="0" dirty="0"/>
              <a:t> produces</a:t>
            </a:r>
            <a:r>
              <a:rPr lang="en-US" sz="2400" b="0" dirty="0">
                <a:solidFill>
                  <a:schemeClr val="tx2"/>
                </a:solidFill>
              </a:rPr>
              <a:t> UV</a:t>
            </a:r>
            <a:r>
              <a:rPr lang="en-US" sz="2400" b="0" dirty="0"/>
              <a:t>, the </a:t>
            </a:r>
            <a:r>
              <a:rPr lang="en-US" sz="2400" b="0" dirty="0">
                <a:solidFill>
                  <a:schemeClr val="tx2"/>
                </a:solidFill>
              </a:rPr>
              <a:t>DNA damage </a:t>
            </a:r>
            <a:r>
              <a:rPr lang="en-US" sz="2400" b="0" dirty="0"/>
              <a:t> may lead to </a:t>
            </a:r>
            <a:r>
              <a:rPr lang="en-US" sz="2400" b="0" dirty="0">
                <a:solidFill>
                  <a:schemeClr val="tx2"/>
                </a:solidFill>
              </a:rPr>
              <a:t>Cancer</a:t>
            </a:r>
          </a:p>
          <a:p>
            <a:pPr lvl="2"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lvl="2" algn="ctr">
              <a:buNone/>
            </a:pPr>
            <a:r>
              <a:rPr lang="en-US" sz="1800" b="0" dirty="0">
                <a:solidFill>
                  <a:schemeClr val="tx2"/>
                </a:solidFill>
              </a:rPr>
              <a:t>The Genotoxicity of GM food?, </a:t>
            </a:r>
          </a:p>
          <a:p>
            <a:pPr lvl="2" algn="ctr">
              <a:buNone/>
            </a:pPr>
            <a:r>
              <a:rPr lang="en-US" sz="1800" b="0" dirty="0">
                <a:solidFill>
                  <a:schemeClr val="tx2"/>
                </a:solidFill>
              </a:rPr>
              <a:t>BIT’s 8</a:t>
            </a:r>
            <a:r>
              <a:rPr lang="en-US" sz="1800" b="0" baseline="30000" dirty="0">
                <a:solidFill>
                  <a:schemeClr val="tx2"/>
                </a:solidFill>
              </a:rPr>
              <a:t>th</a:t>
            </a:r>
            <a:r>
              <a:rPr lang="en-US" sz="1800" b="0" dirty="0">
                <a:solidFill>
                  <a:schemeClr val="tx2"/>
                </a:solidFill>
              </a:rPr>
              <a:t> World Gene  Convention – November 13-15, 2017</a:t>
            </a:r>
          </a:p>
          <a:p>
            <a:pPr lvl="2"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lvl="2"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lvl="2"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 </a:t>
            </a:r>
            <a:r>
              <a:rPr lang="en-US" sz="2400" b="0" dirty="0"/>
              <a:t>  </a:t>
            </a:r>
            <a:endParaRPr lang="en-US" sz="2400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19FFBD-C78E-414B-88BC-ABD6BCC78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1FBFD-34B3-4DD7-8E81-135877469ED3}" type="slidenum">
              <a:rPr lang="zh-TW" altLang="en-US" smtClean="0"/>
              <a:pPr>
                <a:defRPr/>
              </a:pPr>
              <a:t>8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4341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4776"/>
            <a:ext cx="7772400" cy="1143000"/>
          </a:xfrm>
        </p:spPr>
        <p:txBody>
          <a:bodyPr/>
          <a:lstStyle/>
          <a:p>
            <a:r>
              <a:rPr lang="en-US" dirty="0"/>
              <a:t>GM food</a:t>
            </a:r>
            <a:r>
              <a:rPr lang="en-US" sz="2000" dirty="0">
                <a:solidFill>
                  <a:srgbClr val="FFFF00"/>
                </a:solidFill>
              </a:rPr>
              <a:t> (cont’d)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477000"/>
            <a:ext cx="7620000" cy="1066800"/>
          </a:xfrm>
        </p:spPr>
        <p:txBody>
          <a:bodyPr/>
          <a:lstStyle/>
          <a:p>
            <a:pPr>
              <a:defRPr/>
            </a:pPr>
            <a:r>
              <a:rPr lang="en-US" altLang="zh-TW" b="0" dirty="0"/>
              <a:t>Inter. Conf. NANO TECHNOLOGY and NANO ENGINEERING, Paris, July 16-18,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752600"/>
            <a:ext cx="868680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en-US" sz="2400" b="0" dirty="0"/>
              <a:t>To control weeds, </a:t>
            </a:r>
            <a:r>
              <a:rPr lang="en-US" altLang="en-US" sz="2400" b="0" dirty="0">
                <a:solidFill>
                  <a:schemeClr val="tx2"/>
                </a:solidFill>
              </a:rPr>
              <a:t>Monsanto’s Roundup </a:t>
            </a:r>
            <a:r>
              <a:rPr lang="en-US" altLang="en-US" sz="2400" b="0" dirty="0"/>
              <a:t>containing</a:t>
            </a:r>
          </a:p>
          <a:p>
            <a:pPr algn="ctr">
              <a:buFontTx/>
              <a:buNone/>
            </a:pPr>
            <a:r>
              <a:rPr lang="en-US" altLang="en-US" sz="2400" b="0" dirty="0"/>
              <a:t>the herbicide </a:t>
            </a:r>
            <a:r>
              <a:rPr lang="en-US" altLang="en-US" sz="2400" b="0" dirty="0">
                <a:solidFill>
                  <a:schemeClr val="tx2"/>
                </a:solidFill>
              </a:rPr>
              <a:t>glyphosate </a:t>
            </a:r>
            <a:r>
              <a:rPr lang="en-US" altLang="en-US" sz="2400" b="0" dirty="0"/>
              <a:t>is widely sprayed on fields.</a:t>
            </a:r>
          </a:p>
          <a:p>
            <a:pPr algn="ctr">
              <a:buFontTx/>
              <a:buNone/>
            </a:pPr>
            <a:endParaRPr lang="en-US" altLang="en-US" sz="800" b="0" dirty="0"/>
          </a:p>
          <a:p>
            <a:pPr algn="ctr">
              <a:buFontTx/>
              <a:buNone/>
            </a:pPr>
            <a:r>
              <a:rPr lang="en-US" alt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Glyphosate 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does not readily </a:t>
            </a:r>
            <a:r>
              <a:rPr lang="en-US" alt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penetrate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the leaves of weeds and is mixed with </a:t>
            </a:r>
            <a:r>
              <a:rPr lang="en-US" alt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POEA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that aids penetration.</a:t>
            </a:r>
          </a:p>
          <a:p>
            <a:pPr algn="ctr">
              <a:buNone/>
            </a:pPr>
            <a:r>
              <a:rPr lang="en-US" alt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POEA 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polyoxyethyleneamine</a:t>
            </a:r>
            <a:endParaRPr lang="en-US" sz="2400" dirty="0"/>
          </a:p>
          <a:p>
            <a:pPr algn="ctr">
              <a:buFontTx/>
              <a:buNone/>
            </a:pPr>
            <a:endParaRPr lang="en-US" alt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Weeds alone 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cannot be sprayed and the </a:t>
            </a:r>
            <a:r>
              <a:rPr 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POEA enters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the leaves of contiguous </a:t>
            </a:r>
            <a:r>
              <a:rPr 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corn and soybean crops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as an emulsion of </a:t>
            </a:r>
            <a:r>
              <a:rPr 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globules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that finally reside in the </a:t>
            </a:r>
            <a:r>
              <a:rPr 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 crop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400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0B7DE-70E8-46A9-96C6-B9B551198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9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6848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9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18642</TotalTime>
  <Words>1831</Words>
  <Application>Microsoft Office PowerPoint</Application>
  <PresentationFormat>Letter Paper (8.5x11 in)</PresentationFormat>
  <Paragraphs>371</Paragraphs>
  <Slides>26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PMingLiU</vt:lpstr>
      <vt:lpstr>PMingLiU</vt:lpstr>
      <vt:lpstr>SimSun</vt:lpstr>
      <vt:lpstr>SimSun</vt:lpstr>
      <vt:lpstr>Arial</vt:lpstr>
      <vt:lpstr>Calibri</vt:lpstr>
      <vt:lpstr>Cambria Math</vt:lpstr>
      <vt:lpstr>FreeSans</vt:lpstr>
      <vt:lpstr>Noto Sans CJK SC Regular</vt:lpstr>
      <vt:lpstr>Symbol</vt:lpstr>
      <vt:lpstr>Times New Roman</vt:lpstr>
      <vt:lpstr>2_Default Design</vt:lpstr>
      <vt:lpstr>Equation</vt:lpstr>
      <vt:lpstr>Neuro-Degenerative Diseases by  UV Radiation from Nanoparticles</vt:lpstr>
      <vt:lpstr>Introduction</vt:lpstr>
      <vt:lpstr>NPs in Nanotechnology </vt:lpstr>
      <vt:lpstr>DNA Damage(cont’d)</vt:lpstr>
      <vt:lpstr> DNA Damage by  UV  </vt:lpstr>
      <vt:lpstr>NPs in Baby Food</vt:lpstr>
      <vt:lpstr>Death from Baby Milk</vt:lpstr>
      <vt:lpstr>NPs in GM food</vt:lpstr>
      <vt:lpstr>GM food (cont’d)</vt:lpstr>
      <vt:lpstr>GM food (cont’d)</vt:lpstr>
      <vt:lpstr>GM food (cont’d)</vt:lpstr>
      <vt:lpstr>Purpose</vt:lpstr>
      <vt:lpstr>ND Analysis</vt:lpstr>
      <vt:lpstr>Causal Relation: NPs → NDs</vt:lpstr>
      <vt:lpstr>PowerPoint Presentation</vt:lpstr>
      <vt:lpstr>Simple QED </vt:lpstr>
      <vt:lpstr>Vaccinations-DNA Damage </vt:lpstr>
      <vt:lpstr>Extensions</vt:lpstr>
      <vt:lpstr>DNA Damage at a Distance </vt:lpstr>
      <vt:lpstr>DNA Damage (cont’d) </vt:lpstr>
      <vt:lpstr>Alzheimer’s-DNA Damage </vt:lpstr>
      <vt:lpstr>Alzheimer’s (cont’d)  </vt:lpstr>
      <vt:lpstr>Political Discussions</vt:lpstr>
      <vt:lpstr>US Politics - Obama </vt:lpstr>
      <vt:lpstr>US Politics - Trump</vt:lpstr>
      <vt:lpstr>      Questions &amp; Papers</vt:lpstr>
    </vt:vector>
  </TitlesOfParts>
  <Company>TMS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skendall</dc:creator>
  <cp:lastModifiedBy>Thomas Prevenslik</cp:lastModifiedBy>
  <cp:revision>988</cp:revision>
  <dcterms:created xsi:type="dcterms:W3CDTF">2002-07-09T18:53:13Z</dcterms:created>
  <dcterms:modified xsi:type="dcterms:W3CDTF">2018-07-19T13:06:15Z</dcterms:modified>
</cp:coreProperties>
</file>