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5"/>
  </p:notesMasterIdLst>
  <p:handoutMasterIdLst>
    <p:handoutMasterId r:id="rId26"/>
  </p:handoutMasterIdLst>
  <p:sldIdLst>
    <p:sldId id="274" r:id="rId2"/>
    <p:sldId id="463" r:id="rId3"/>
    <p:sldId id="464" r:id="rId4"/>
    <p:sldId id="470" r:id="rId5"/>
    <p:sldId id="469" r:id="rId6"/>
    <p:sldId id="465" r:id="rId7"/>
    <p:sldId id="458" r:id="rId8"/>
    <p:sldId id="422" r:id="rId9"/>
    <p:sldId id="476" r:id="rId10"/>
    <p:sldId id="437" r:id="rId11"/>
    <p:sldId id="454" r:id="rId12"/>
    <p:sldId id="455" r:id="rId13"/>
    <p:sldId id="431" r:id="rId14"/>
    <p:sldId id="466" r:id="rId15"/>
    <p:sldId id="468" r:id="rId16"/>
    <p:sldId id="471" r:id="rId17"/>
    <p:sldId id="474" r:id="rId18"/>
    <p:sldId id="478" r:id="rId19"/>
    <p:sldId id="479" r:id="rId20"/>
    <p:sldId id="475" r:id="rId21"/>
    <p:sldId id="477" r:id="rId22"/>
    <p:sldId id="449" r:id="rId23"/>
    <p:sldId id="450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5915" autoAdjust="0"/>
  </p:normalViewPr>
  <p:slideViewPr>
    <p:cSldViewPr>
      <p:cViewPr varScale="1">
        <p:scale>
          <a:sx n="68" d="100"/>
          <a:sy n="68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97226877252587"/>
          <c:y val="6.5289442986293383E-2"/>
          <c:w val="0.6695787516356374"/>
          <c:h val="0.69377570522131338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Sheet10!$B$1:$B$24</c:f>
              <c:numCache>
                <c:formatCode>General</c:formatCode>
                <c:ptCount val="24"/>
                <c:pt idx="0">
                  <c:v>1.3711594390404119E-69</c:v>
                </c:pt>
                <c:pt idx="1">
                  <c:v>5.0957036332685905E-42</c:v>
                </c:pt>
                <c:pt idx="2">
                  <c:v>1.7788850317712481E-21</c:v>
                </c:pt>
                <c:pt idx="3">
                  <c:v>4.6666921416364109E-8</c:v>
                </c:pt>
                <c:pt idx="4">
                  <c:v>1.6841714192322998E-5</c:v>
                </c:pt>
                <c:pt idx="5">
                  <c:v>1.8696935582722735E-4</c:v>
                </c:pt>
                <c:pt idx="6">
                  <c:v>1.0311336037545241E-3</c:v>
                </c:pt>
                <c:pt idx="7">
                  <c:v>1.9318527879027634E-3</c:v>
                </c:pt>
                <c:pt idx="8">
                  <c:v>3.5197509175350439E-3</c:v>
                </c:pt>
                <c:pt idx="9">
                  <c:v>1.0475149730031027E-2</c:v>
                </c:pt>
                <c:pt idx="10">
                  <c:v>1.5414817522314625E-2</c:v>
                </c:pt>
                <c:pt idx="11">
                  <c:v>2.0162534879552836E-2</c:v>
                </c:pt>
                <c:pt idx="12">
                  <c:v>2.2896751199405152E-2</c:v>
                </c:pt>
                <c:pt idx="13">
                  <c:v>2.4655549997575108E-2</c:v>
                </c:pt>
                <c:pt idx="14">
                  <c:v>2.5000677181632444E-2</c:v>
                </c:pt>
                <c:pt idx="15">
                  <c:v>2.5261650402904699E-2</c:v>
                </c:pt>
                <c:pt idx="16">
                  <c:v>2.5568424968014321E-2</c:v>
                </c:pt>
                <c:pt idx="17">
                  <c:v>2.5671235049121447E-2</c:v>
                </c:pt>
                <c:pt idx="18">
                  <c:v>2.5753681807800483E-2</c:v>
                </c:pt>
                <c:pt idx="19">
                  <c:v>2.5789070200159008E-2</c:v>
                </c:pt>
                <c:pt idx="20">
                  <c:v>2.5815632783539315E-2</c:v>
                </c:pt>
                <c:pt idx="21">
                  <c:v>2.584664552742098E-2</c:v>
                </c:pt>
                <c:pt idx="22">
                  <c:v>2.5865265095702361E-2</c:v>
                </c:pt>
                <c:pt idx="23">
                  <c:v>2.5871473605455574E-2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Sheet10!$C$1:$C$24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3.2276663371819521E-233</c:v>
                </c:pt>
                <c:pt idx="7">
                  <c:v>1.064746482290319E-194</c:v>
                </c:pt>
                <c:pt idx="8">
                  <c:v>3.3719026534753423E-156</c:v>
                </c:pt>
                <c:pt idx="9">
                  <c:v>2.6419383968393281E-79</c:v>
                </c:pt>
                <c:pt idx="10">
                  <c:v>1.1970299009205236E-48</c:v>
                </c:pt>
                <c:pt idx="11">
                  <c:v>8.62180705230432E-26</c:v>
                </c:pt>
                <c:pt idx="12">
                  <c:v>1.6361757514871677E-14</c:v>
                </c:pt>
                <c:pt idx="13">
                  <c:v>5.8003883731801374E-8</c:v>
                </c:pt>
                <c:pt idx="14">
                  <c:v>8.7272345927137273E-7</c:v>
                </c:pt>
                <c:pt idx="15">
                  <c:v>6.0307727563906149E-6</c:v>
                </c:pt>
                <c:pt idx="16">
                  <c:v>4.6393347324614769E-5</c:v>
                </c:pt>
                <c:pt idx="17">
                  <c:v>8.4232870249295507E-5</c:v>
                </c:pt>
                <c:pt idx="18">
                  <c:v>1.3038256229673065E-4</c:v>
                </c:pt>
                <c:pt idx="19">
                  <c:v>1.5535539979720482E-4</c:v>
                </c:pt>
                <c:pt idx="20">
                  <c:v>1.7630680776995045E-4</c:v>
                </c:pt>
                <c:pt idx="21">
                  <c:v>2.0324184378127632E-4</c:v>
                </c:pt>
                <c:pt idx="22">
                  <c:v>2.2071442655487554E-4</c:v>
                </c:pt>
                <c:pt idx="23">
                  <c:v>2.2675889329653193E-4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57312"/>
        <c:axId val="23358848"/>
      </c:scatterChart>
      <c:valAx>
        <c:axId val="23357312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358848"/>
        <c:crossesAt val="1.0000000000000004E-5"/>
        <c:crossBetween val="midCat"/>
      </c:valAx>
      <c:valAx>
        <c:axId val="23358848"/>
        <c:scaling>
          <c:logBase val="10"/>
          <c:orientation val="minMax"/>
          <c:max val="0.1"/>
          <c:min val="1.0000000000000004E-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357312"/>
        <c:crossesAt val="1.0000000000000004E-5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95493786168293"/>
          <c:y val="7.9222664937967091E-2"/>
          <c:w val="0.6684536307961505"/>
          <c:h val="0.7261380869058033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Sheet1!$A$1:$A$17</c:f>
              <c:numCache>
                <c:formatCode>General</c:formatCode>
                <c:ptCount val="17"/>
                <c:pt idx="1">
                  <c:v>2.5000000000000001E-2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</c:v>
                </c:pt>
                <c:pt idx="6">
                  <c:v>0.12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</c:v>
                </c:pt>
                <c:pt idx="11">
                  <c:v>0.21</c:v>
                </c:pt>
                <c:pt idx="12">
                  <c:v>0.23</c:v>
                </c:pt>
                <c:pt idx="13">
                  <c:v>0.24</c:v>
                </c:pt>
                <c:pt idx="14">
                  <c:v>0.25</c:v>
                </c:pt>
              </c:numCache>
            </c:numRef>
          </c:xVal>
          <c:yVal>
            <c:numRef>
              <c:f>Sheet1!$C$1:$C$17</c:f>
              <c:numCache>
                <c:formatCode>General</c:formatCode>
                <c:ptCount val="17"/>
                <c:pt idx="1">
                  <c:v>0.23253903040262958</c:v>
                </c:pt>
                <c:pt idx="2">
                  <c:v>0.47904683648315521</c:v>
                </c:pt>
                <c:pt idx="3">
                  <c:v>1.4650780608052592</c:v>
                </c:pt>
                <c:pt idx="4">
                  <c:v>2.4511092851273624</c:v>
                </c:pt>
                <c:pt idx="5">
                  <c:v>3.9301561216105179</c:v>
                </c:pt>
                <c:pt idx="6">
                  <c:v>4.9161873459326202</c:v>
                </c:pt>
                <c:pt idx="7">
                  <c:v>5.4092029580936725</c:v>
                </c:pt>
                <c:pt idx="8">
                  <c:v>5.9022185702547247</c:v>
                </c:pt>
                <c:pt idx="9">
                  <c:v>7.3812654067378798</c:v>
                </c:pt>
                <c:pt idx="10">
                  <c:v>8.8603122432210366</c:v>
                </c:pt>
                <c:pt idx="11">
                  <c:v>9.3533278553820871</c:v>
                </c:pt>
                <c:pt idx="12">
                  <c:v>10.339359079704192</c:v>
                </c:pt>
                <c:pt idx="13">
                  <c:v>10.832374691865242</c:v>
                </c:pt>
                <c:pt idx="14">
                  <c:v>11.325390304026294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69024"/>
        <c:axId val="22774912"/>
      </c:scatterChart>
      <c:scatterChart>
        <c:scatterStyle val="smoothMarker"/>
        <c:varyColors val="0"/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Sheet1!$A$1:$A$17</c:f>
              <c:numCache>
                <c:formatCode>General</c:formatCode>
                <c:ptCount val="17"/>
                <c:pt idx="1">
                  <c:v>2.5000000000000001E-2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</c:v>
                </c:pt>
                <c:pt idx="6">
                  <c:v>0.12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</c:v>
                </c:pt>
                <c:pt idx="11">
                  <c:v>0.21</c:v>
                </c:pt>
                <c:pt idx="12">
                  <c:v>0.23</c:v>
                </c:pt>
                <c:pt idx="13">
                  <c:v>0.24</c:v>
                </c:pt>
                <c:pt idx="14">
                  <c:v>0.25</c:v>
                </c:pt>
              </c:numCache>
            </c:numRef>
          </c:xVal>
          <c:yVal>
            <c:numRef>
              <c:f>Sheet1!$D$1:$D$17</c:f>
              <c:numCache>
                <c:formatCode>General</c:formatCode>
                <c:ptCount val="17"/>
                <c:pt idx="1">
                  <c:v>0.20608219208922665</c:v>
                </c:pt>
                <c:pt idx="2">
                  <c:v>0.37256467734457022</c:v>
                </c:pt>
                <c:pt idx="3">
                  <c:v>0.71737879527594894</c:v>
                </c:pt>
                <c:pt idx="4">
                  <c:v>0.84508319583680613</c:v>
                </c:pt>
                <c:pt idx="5">
                  <c:v>0.92096873172495064</c:v>
                </c:pt>
                <c:pt idx="6">
                  <c:v>0.944446408437007</c:v>
                </c:pt>
                <c:pt idx="7">
                  <c:v>0.95246909116109957</c:v>
                </c:pt>
                <c:pt idx="8">
                  <c:v>0.95888210407258001</c:v>
                </c:pt>
                <c:pt idx="9">
                  <c:v>0.97192809486642051</c:v>
                </c:pt>
                <c:pt idx="10">
                  <c:v>0.97963874191235945</c:v>
                </c:pt>
                <c:pt idx="11">
                  <c:v>0.98151424195575709</c:v>
                </c:pt>
                <c:pt idx="12">
                  <c:v>0.98456564614428588</c:v>
                </c:pt>
                <c:pt idx="13">
                  <c:v>0.98581611495044441</c:v>
                </c:pt>
                <c:pt idx="14">
                  <c:v>0.98692085942769381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78240"/>
        <c:axId val="22776448"/>
      </c:scatterChart>
      <c:valAx>
        <c:axId val="22769024"/>
        <c:scaling>
          <c:orientation val="minMax"/>
          <c:max val="0.25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774912"/>
        <c:crosses val="autoZero"/>
        <c:crossBetween val="midCat"/>
        <c:minorUnit val="2.5000000000000005E-2"/>
      </c:valAx>
      <c:valAx>
        <c:axId val="227749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769024"/>
        <c:crosses val="autoZero"/>
        <c:crossBetween val="midCat"/>
        <c:majorUnit val="2"/>
        <c:minorUnit val="1"/>
      </c:valAx>
      <c:valAx>
        <c:axId val="22776448"/>
        <c:scaling>
          <c:orientation val="minMax"/>
        </c:scaling>
        <c:delete val="0"/>
        <c:axPos val="r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778240"/>
        <c:crosses val="max"/>
        <c:crossBetween val="midCat"/>
        <c:minorUnit val="0.1"/>
      </c:valAx>
      <c:valAx>
        <c:axId val="22778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7764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0.33625</cdr:x>
      <cdr:y>0.30092</cdr:y>
    </cdr:from>
    <cdr:to>
      <cdr:x>0.46032</cdr:x>
      <cdr:y>0.41001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2488" y="1020675"/>
          <a:ext cx="698312" cy="37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300 K</a:t>
          </a:r>
        </a:p>
      </cdr:txBody>
    </cdr:sp>
  </cdr:relSizeAnchor>
  <cdr:relSizeAnchor xmlns:cdr="http://schemas.openxmlformats.org/drawingml/2006/chartDrawing">
    <cdr:from>
      <cdr:x>0.76612</cdr:x>
      <cdr:y>0.5901</cdr:y>
    </cdr:from>
    <cdr:to>
      <cdr:x>0.95919</cdr:x>
      <cdr:y>0.72768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2966" y="1158619"/>
          <a:ext cx="630774" cy="270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2.7 K</a:t>
          </a:r>
        </a:p>
      </cdr:txBody>
    </cdr:sp>
  </cdr:relSizeAnchor>
  <cdr:relSizeAnchor xmlns:cdr="http://schemas.openxmlformats.org/drawingml/2006/chartDrawing">
    <cdr:from>
      <cdr:x>0.23613</cdr:x>
      <cdr:y>0.86459</cdr:y>
    </cdr:from>
    <cdr:to>
      <cdr:x>0.96126</cdr:x>
      <cdr:y>0.99924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328984" y="2932557"/>
          <a:ext cx="4081216" cy="45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EM Confinement Wavelength - 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  <a:sym typeface="Symbol"/>
            </a:rPr>
            <a:t> - microns</a:t>
          </a:r>
          <a:endParaRPr lang="en-US" sz="16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0.06769</cdr:x>
      <cdr:y>0.07303</cdr:y>
    </cdr:from>
    <cdr:to>
      <cdr:x>0.12185</cdr:x>
      <cdr:y>0.747</cdr:y>
    </cdr:to>
    <cdr:sp macro="" textlink="">
      <cdr:nvSpPr>
        <cdr:cNvPr id="9" name="Text Box 8"/>
        <cdr:cNvSpPr txBox="1"/>
      </cdr:nvSpPr>
      <cdr:spPr>
        <a:xfrm xmlns:a="http://schemas.openxmlformats.org/drawingml/2006/main" rot="16200000">
          <a:off x="-609588" y="1238300"/>
          <a:ext cx="2285999" cy="304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Planck energy - </a:t>
          </a:r>
          <a:r>
            <a:rPr lang="en-US" sz="1600" i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eV</a:t>
          </a:r>
        </a:p>
      </cdr:txBody>
    </cdr:sp>
  </cdr:relSizeAnchor>
  <cdr:relSizeAnchor xmlns:cdr="http://schemas.openxmlformats.org/drawingml/2006/chartDrawing">
    <cdr:from>
      <cdr:x>0.23615</cdr:x>
      <cdr:y>0.17464</cdr:y>
    </cdr:from>
    <cdr:to>
      <cdr:x>0.63848</cdr:x>
      <cdr:y>0.17464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771525" y="342900"/>
          <a:ext cx="13144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0.23616</cdr:x>
      <cdr:y>0.52879</cdr:y>
    </cdr:from>
    <cdr:to>
      <cdr:x>0.83382</cdr:x>
      <cdr:y>0.53364</cdr:y>
    </cdr:to>
    <cdr:cxnSp macro="">
      <cdr:nvCxnSpPr>
        <cdr:cNvPr id="11" name="Straight Connector 10"/>
        <cdr:cNvCxnSpPr/>
      </cdr:nvCxnSpPr>
      <cdr:spPr>
        <a:xfrm xmlns:a="http://schemas.openxmlformats.org/drawingml/2006/main" flipH="1">
          <a:off x="771538" y="1038234"/>
          <a:ext cx="1952600" cy="952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0.90711</cdr:x>
      <cdr:y>0.12177</cdr:y>
    </cdr:from>
    <cdr:to>
      <cdr:x>1</cdr:x>
      <cdr:y>0.25276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105411" y="413025"/>
          <a:ext cx="522805" cy="44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 kT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0.41783</cdr:x>
      <cdr:y>0.0955</cdr:y>
    </cdr:from>
    <cdr:to>
      <cdr:x>1</cdr:x>
      <cdr:y>0.6796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0800" y="323911"/>
          <a:ext cx="32766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0.56863</cdr:x>
      <cdr:y>0.0955</cdr:y>
    </cdr:from>
    <cdr:to>
      <cdr:x>0.96126</cdr:x>
      <cdr:y>0.65714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0400" y="323911"/>
          <a:ext cx="2209800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0.24508</cdr:x>
      <cdr:y>0.87847</cdr:y>
    </cdr:from>
    <cdr:to>
      <cdr:x>0.83257</cdr:x>
      <cdr:y>0.98054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9828" y="1634158"/>
          <a:ext cx="1821448" cy="189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Cosmic Dust NP radius - </a:t>
          </a:r>
          <a:r>
            <a:rPr lang="en-US" sz="1600" dirty="0" smtClean="0">
              <a:solidFill>
                <a:schemeClr val="tx1"/>
              </a:solidFill>
            </a:rPr>
            <a:t>d/2 </a:t>
          </a:r>
          <a:r>
            <a:rPr lang="en-US" sz="1600" dirty="0">
              <a:solidFill>
                <a:schemeClr val="tx1"/>
              </a:solidFill>
            </a:rPr>
            <a:t>- microns</a:t>
          </a:r>
        </a:p>
      </cdr:txBody>
    </cdr:sp>
  </cdr:relSizeAnchor>
  <cdr:relSizeAnchor xmlns:cdr="http://schemas.openxmlformats.org/drawingml/2006/chartDrawing">
    <cdr:from>
      <cdr:x>0.06667</cdr:x>
      <cdr:y>0.17882</cdr:y>
    </cdr:from>
    <cdr:to>
      <cdr:x>0.11458</cdr:x>
      <cdr:y>0.75174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490538"/>
          <a:ext cx="219075" cy="1571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0.03021</cdr:x>
      <cdr:y>0.10786</cdr:y>
    </cdr:from>
    <cdr:to>
      <cdr:x>0.09639</cdr:x>
      <cdr:y>0.63021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90764" y="1191133"/>
          <a:ext cx="1982193" cy="418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QED Redshift</a:t>
          </a:r>
          <a:r>
            <a:rPr lang="en-US" sz="1600" baseline="0" dirty="0">
              <a:solidFill>
                <a:schemeClr val="tx1"/>
              </a:solidFill>
            </a:rPr>
            <a:t> - </a:t>
          </a:r>
          <a:r>
            <a:rPr lang="en-US" sz="1600" baseline="0" dirty="0" smtClean="0">
              <a:solidFill>
                <a:schemeClr val="tx1"/>
              </a:solidFill>
            </a:rPr>
            <a:t>Z</a:t>
          </a:r>
          <a:r>
            <a:rPr lang="en-US" sz="1200" baseline="0" dirty="0" smtClean="0">
              <a:solidFill>
                <a:schemeClr val="tx1"/>
              </a:solidFill>
            </a:rPr>
            <a:t>D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0.91771</cdr:x>
      <cdr:y>0.0816</cdr:y>
    </cdr:from>
    <cdr:to>
      <cdr:x>0.98438</cdr:x>
      <cdr:y>0.81771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3338513" y="1081088"/>
          <a:ext cx="20193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chemeClr val="tx1"/>
              </a:solidFill>
            </a:rPr>
            <a:t>Galaxy velocity  ratio -  V/c</a:t>
          </a:r>
        </a:p>
      </cdr:txBody>
    </cdr:sp>
  </cdr:relSizeAnchor>
  <cdr:relSizeAnchor xmlns:cdr="http://schemas.openxmlformats.org/drawingml/2006/chartDrawing">
    <cdr:from>
      <cdr:x>0.44578</cdr:x>
      <cdr:y>0.1004</cdr:y>
    </cdr:from>
    <cdr:to>
      <cdr:x>0.57026</cdr:x>
      <cdr:y>0.22529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19400" y="381000"/>
          <a:ext cx="787287" cy="473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V/c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 smtClean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 dirty="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23</a:t>
            </a:fld>
            <a:endParaRPr lang="en-US" altLang="zh-TW" sz="13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24th World  Nano Conference  – Rome, Italy, May 7-8, 2018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45024" y="3505200"/>
            <a:ext cx="77724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915400" cy="914400"/>
          </a:xfrm>
        </p:spPr>
        <p:txBody>
          <a:bodyPr/>
          <a:lstStyle/>
          <a:p>
            <a:r>
              <a:rPr lang="en-US" dirty="0" smtClean="0"/>
              <a:t>Nanoparticles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Dark </a:t>
            </a:r>
            <a:r>
              <a:rPr lang="en-US" dirty="0"/>
              <a:t>M</a:t>
            </a:r>
            <a:r>
              <a:rPr lang="en-US" dirty="0" smtClean="0"/>
              <a:t>atter</a:t>
            </a:r>
            <a:br>
              <a:rPr lang="en-US" dirty="0" smtClean="0"/>
            </a:br>
            <a:endParaRPr lang="en-US" altLang="zh-TW" sz="32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5029200" cy="61226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dirty="0" smtClean="0">
                <a:solidFill>
                  <a:schemeClr val="tx2"/>
                </a:solidFill>
              </a:rPr>
              <a:t>24th World  Nano Conference </a:t>
            </a:r>
            <a:r>
              <a:rPr lang="en-US" altLang="zh-TW" sz="1400" b="0" dirty="0" smtClean="0">
                <a:solidFill>
                  <a:schemeClr val="tx2"/>
                </a:solidFill>
              </a:rPr>
              <a:t> – Rome</a:t>
            </a:r>
            <a:r>
              <a:rPr lang="en-US" altLang="zh-TW" sz="1400" b="0" dirty="0">
                <a:solidFill>
                  <a:schemeClr val="tx2"/>
                </a:solidFill>
              </a:rPr>
              <a:t>,</a:t>
            </a:r>
            <a:r>
              <a:rPr lang="en-US" altLang="zh-TW" sz="1400" b="0" dirty="0" smtClean="0">
                <a:solidFill>
                  <a:schemeClr val="tx2"/>
                </a:solidFill>
              </a:rPr>
              <a:t> Italy, May 7-8, 2018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Heat Capacity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10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668" y="4744342"/>
            <a:ext cx="83058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600" b="0" dirty="0">
                <a:solidFill>
                  <a:schemeClr val="tx2"/>
                </a:solidFill>
              </a:rPr>
              <a:t>Classical physics </a:t>
            </a:r>
            <a:r>
              <a:rPr lang="en-GB" sz="1600" b="0" dirty="0" smtClean="0"/>
              <a:t>(dotted </a:t>
            </a:r>
            <a:r>
              <a:rPr lang="en-GB" sz="1600" b="0" dirty="0"/>
              <a:t>lines) allows NP atoms </a:t>
            </a:r>
            <a:r>
              <a:rPr lang="en-GB" sz="1600" b="0" dirty="0" smtClean="0"/>
              <a:t>for any EM </a:t>
            </a:r>
            <a:r>
              <a:rPr lang="en-GB" sz="1600" b="0" dirty="0"/>
              <a:t>confinement </a:t>
            </a:r>
            <a:r>
              <a:rPr lang="en-GB" sz="1600" b="0" dirty="0" smtClean="0"/>
              <a:t>                         to </a:t>
            </a:r>
            <a:r>
              <a:rPr lang="en-GB" sz="1600" b="0" dirty="0">
                <a:solidFill>
                  <a:schemeClr val="tx2"/>
                </a:solidFill>
              </a:rPr>
              <a:t>always</a:t>
            </a:r>
            <a:r>
              <a:rPr lang="en-GB" sz="1600" b="0" dirty="0"/>
              <a:t> have </a:t>
            </a:r>
            <a:r>
              <a:rPr lang="en-GB" sz="1600" b="0" dirty="0" err="1"/>
              <a:t>kT</a:t>
            </a:r>
            <a:r>
              <a:rPr lang="en-GB" sz="1600" b="0" dirty="0"/>
              <a:t> heat capacity. </a:t>
            </a:r>
            <a:endParaRPr lang="en-GB" sz="1600" b="0" dirty="0" smtClean="0"/>
          </a:p>
          <a:p>
            <a:pPr algn="ctr">
              <a:buNone/>
            </a:pPr>
            <a:r>
              <a:rPr lang="en-GB" sz="1600" b="0" dirty="0" smtClean="0">
                <a:solidFill>
                  <a:schemeClr val="tx2"/>
                </a:solidFill>
              </a:rPr>
              <a:t>QM </a:t>
            </a:r>
            <a:r>
              <a:rPr lang="en-GB" sz="1600" b="0" dirty="0">
                <a:solidFill>
                  <a:schemeClr val="tx2"/>
                </a:solidFill>
              </a:rPr>
              <a:t>differs </a:t>
            </a:r>
            <a:r>
              <a:rPr lang="en-GB" sz="1600" b="0" dirty="0" smtClean="0"/>
              <a:t>by</a:t>
            </a:r>
            <a:r>
              <a:rPr lang="en-GB" sz="1600" b="0" dirty="0" smtClean="0">
                <a:solidFill>
                  <a:schemeClr val="tx2"/>
                </a:solidFill>
              </a:rPr>
              <a:t> </a:t>
            </a:r>
            <a:r>
              <a:rPr lang="en-GB" sz="1600" b="0" dirty="0">
                <a:solidFill>
                  <a:schemeClr val="tx2"/>
                </a:solidFill>
              </a:rPr>
              <a:t>only </a:t>
            </a:r>
            <a:r>
              <a:rPr lang="en-GB" sz="1600" b="0" dirty="0" smtClean="0"/>
              <a:t>allowing </a:t>
            </a:r>
            <a:r>
              <a:rPr lang="en-GB" sz="1600" b="0" dirty="0" err="1"/>
              <a:t>kT</a:t>
            </a:r>
            <a:r>
              <a:rPr lang="en-GB" sz="1600" b="0" dirty="0"/>
              <a:t> heat capacity at </a:t>
            </a:r>
            <a:r>
              <a:rPr lang="en-GB" sz="1600" b="0" dirty="0" smtClean="0"/>
              <a:t> macro scale                                           </a:t>
            </a:r>
            <a:endParaRPr lang="en-GB" sz="16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1600" b="0" dirty="0" smtClean="0">
                <a:solidFill>
                  <a:schemeClr val="tx2"/>
                </a:solidFill>
              </a:rPr>
              <a:t>How do NPs provide EM confinement &lt; 0.1 microns? </a:t>
            </a:r>
            <a:endParaRPr lang="en-US" sz="1600" b="0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5000" y="1352489"/>
            <a:ext cx="5628216" cy="3391853"/>
            <a:chOff x="1905000" y="1352489"/>
            <a:chExt cx="5628216" cy="339185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1"/>
                <p:cNvSpPr txBox="1"/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b="0" i="0">
                            <a:latin typeface="Cambria Math"/>
                          </a:rPr>
                          <m:t>E</m:t>
                        </m:r>
                        <m:r>
                          <a:rPr lang="en-US" sz="1600" b="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600" b="0" i="0">
                                    <a:latin typeface="Cambria Math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sz="1600" b="0" i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1600" b="0" i="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600" b="0" i="0">
                                <a:latin typeface="Cambria Math"/>
                              </a:rPr>
                              <m:t> −1</m:t>
                            </m:r>
                          </m:den>
                        </m:f>
                      </m:oMath>
                    </m:oMathPara>
                  </a14:m>
                  <a:endParaRPr lang="en-US" sz="1600" i="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 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0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22" y="533400"/>
            <a:ext cx="7772400" cy="1143000"/>
          </a:xfrm>
        </p:spPr>
        <p:txBody>
          <a:bodyPr/>
          <a:lstStyle/>
          <a:p>
            <a:r>
              <a:rPr lang="en-US" dirty="0" smtClean="0"/>
              <a:t>EM Confinement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4758"/>
            <a:ext cx="8534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11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66978"/>
            <a:ext cx="801528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EM confinement </a:t>
            </a:r>
            <a:r>
              <a:rPr lang="en-US" sz="2400" b="0" dirty="0" smtClean="0"/>
              <a:t>of atoms in cosmic dust is a natural consequence of </a:t>
            </a:r>
            <a:r>
              <a:rPr lang="en-US" sz="2400" b="0" dirty="0" smtClean="0">
                <a:solidFill>
                  <a:schemeClr val="tx2"/>
                </a:solidFill>
              </a:rPr>
              <a:t>high S/V ratios of NPs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S/V</a:t>
            </a:r>
            <a:r>
              <a:rPr lang="en-US" sz="2400" b="0" dirty="0" smtClean="0"/>
              <a:t> = surface-to-volume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   </a:t>
            </a:r>
            <a:r>
              <a:rPr lang="en-US" sz="2400" b="0" dirty="0" smtClean="0"/>
              <a:t>Upon </a:t>
            </a:r>
            <a:r>
              <a:rPr lang="en-US" sz="2400" b="0" dirty="0"/>
              <a:t>absorption of galaxy light, </a:t>
            </a:r>
            <a:r>
              <a:rPr lang="en-US" sz="2400" b="0" dirty="0">
                <a:solidFill>
                  <a:schemeClr val="tx2"/>
                </a:solidFill>
              </a:rPr>
              <a:t>almost all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photon energy </a:t>
            </a:r>
            <a:r>
              <a:rPr lang="en-US" sz="2400" b="0" dirty="0"/>
              <a:t>is </a:t>
            </a:r>
            <a:r>
              <a:rPr lang="en-US" sz="2400" b="0" dirty="0" smtClean="0">
                <a:solidFill>
                  <a:schemeClr val="tx2"/>
                </a:solidFill>
              </a:rPr>
              <a:t>deposited</a:t>
            </a:r>
            <a:r>
              <a:rPr lang="en-US" sz="2400" b="0" dirty="0" smtClean="0"/>
              <a:t> </a:t>
            </a:r>
            <a:r>
              <a:rPr lang="en-US" sz="2400" b="0" dirty="0"/>
              <a:t>in the </a:t>
            </a:r>
            <a:r>
              <a:rPr lang="en-US" sz="2400" b="0" dirty="0">
                <a:solidFill>
                  <a:schemeClr val="tx2"/>
                </a:solidFill>
              </a:rPr>
              <a:t>NP </a:t>
            </a:r>
            <a:r>
              <a:rPr lang="en-US" sz="2400" b="0" dirty="0" smtClean="0">
                <a:solidFill>
                  <a:schemeClr val="tx2"/>
                </a:solidFill>
              </a:rPr>
              <a:t>surface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EM confinement</a:t>
            </a:r>
            <a:r>
              <a:rPr lang="en-US" sz="2400" b="0" dirty="0" smtClean="0"/>
              <a:t> occurs as the </a:t>
            </a:r>
            <a:r>
              <a:rPr lang="en-US" sz="2400" b="0" dirty="0" smtClean="0">
                <a:solidFill>
                  <a:schemeClr val="tx2"/>
                </a:solidFill>
              </a:rPr>
              <a:t>NP temperature </a:t>
            </a:r>
            <a:r>
              <a:rPr lang="en-US" sz="2400" b="0" dirty="0" smtClean="0"/>
              <a:t>cannot increase to relieve the </a:t>
            </a:r>
            <a:r>
              <a:rPr lang="en-US" sz="2400" b="0" dirty="0" smtClean="0">
                <a:solidFill>
                  <a:schemeClr val="tx2"/>
                </a:solidFill>
              </a:rPr>
              <a:t>surface heat</a:t>
            </a:r>
            <a:r>
              <a:rPr lang="en-US" sz="2400" b="0" dirty="0" smtClean="0"/>
              <a:t> by </a:t>
            </a:r>
            <a:r>
              <a:rPr lang="en-US" sz="2400" b="0" dirty="0" smtClean="0">
                <a:solidFill>
                  <a:schemeClr val="tx2"/>
                </a:solidFill>
              </a:rPr>
              <a:t>thermal</a:t>
            </a:r>
            <a:r>
              <a:rPr lang="en-US" sz="2400" b="0" dirty="0" smtClean="0"/>
              <a:t> expansion.</a:t>
            </a:r>
          </a:p>
          <a:p>
            <a:pPr algn="ctr">
              <a:buNone/>
            </a:pPr>
            <a:endParaRPr lang="en-US" sz="800" b="0" dirty="0" smtClean="0"/>
          </a:p>
        </p:txBody>
      </p:sp>
    </p:spTree>
    <p:extLst>
      <p:ext uri="{BB962C8B-B14F-4D97-AF65-F5344CB8AC3E}">
        <p14:creationId xmlns:p14="http://schemas.microsoft.com/office/powerpoint/2010/main" val="41612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381000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291" y="6446003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12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820" y="1677402"/>
            <a:ext cx="8351044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QED</a:t>
            </a:r>
            <a:r>
              <a:rPr lang="en-US" sz="2400" b="0" dirty="0"/>
              <a:t> of light-matter interaction </a:t>
            </a:r>
            <a:r>
              <a:rPr lang="en-US" sz="2400" b="0" dirty="0" smtClean="0"/>
              <a:t>is </a:t>
            </a:r>
            <a:r>
              <a:rPr lang="en-US" sz="2400" b="0" dirty="0"/>
              <a:t>usually thought to proceed by the complex </a:t>
            </a:r>
            <a:r>
              <a:rPr lang="en-US" sz="2400" b="0" dirty="0">
                <a:solidFill>
                  <a:schemeClr val="tx2"/>
                </a:solidFill>
              </a:rPr>
              <a:t>relativistic theory </a:t>
            </a:r>
            <a:r>
              <a:rPr lang="en-US" sz="2400" b="0" dirty="0" smtClean="0"/>
              <a:t>based on      </a:t>
            </a:r>
            <a:r>
              <a:rPr lang="en-US" sz="2400" b="0" dirty="0" smtClean="0">
                <a:solidFill>
                  <a:schemeClr val="tx2"/>
                </a:solidFill>
              </a:rPr>
              <a:t>virtual photons</a:t>
            </a:r>
            <a:r>
              <a:rPr lang="en-US" sz="2400" b="0" dirty="0" smtClean="0"/>
              <a:t> advanced </a:t>
            </a:r>
            <a:r>
              <a:rPr lang="en-US" sz="2400" b="0" dirty="0"/>
              <a:t>by </a:t>
            </a:r>
            <a:r>
              <a:rPr lang="en-US" sz="2400" b="0" dirty="0">
                <a:solidFill>
                  <a:schemeClr val="tx2"/>
                </a:solidFill>
              </a:rPr>
              <a:t>Feynman</a:t>
            </a:r>
            <a:r>
              <a:rPr lang="en-US" sz="2400" b="0" dirty="0"/>
              <a:t> and </a:t>
            </a:r>
            <a:r>
              <a:rPr lang="en-US" sz="2400" b="0" dirty="0" smtClean="0"/>
              <a:t>others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</a:t>
            </a:r>
            <a:r>
              <a:rPr lang="en-US" sz="2400" b="0" dirty="0" smtClean="0">
                <a:solidFill>
                  <a:schemeClr val="tx2"/>
                </a:solidFill>
              </a:rPr>
              <a:t>imple </a:t>
            </a:r>
            <a:r>
              <a:rPr lang="en-US" sz="2400" b="0" dirty="0">
                <a:solidFill>
                  <a:schemeClr val="tx2"/>
                </a:solidFill>
              </a:rPr>
              <a:t>QED </a:t>
            </a:r>
            <a:r>
              <a:rPr lang="en-US" sz="2400" b="0" dirty="0" smtClean="0"/>
              <a:t>differs:  A </a:t>
            </a:r>
            <a:r>
              <a:rPr lang="en-US" sz="2400" b="0" dirty="0">
                <a:solidFill>
                  <a:schemeClr val="tx2"/>
                </a:solidFill>
              </a:rPr>
              <a:t>r</a:t>
            </a:r>
            <a:r>
              <a:rPr lang="en-US" sz="2400" b="0" dirty="0" smtClean="0">
                <a:solidFill>
                  <a:schemeClr val="tx2"/>
                </a:solidFill>
              </a:rPr>
              <a:t>eal</a:t>
            </a:r>
            <a:r>
              <a:rPr lang="en-US" sz="2400" b="0" dirty="0" smtClean="0"/>
              <a:t> photon </a:t>
            </a:r>
            <a:r>
              <a:rPr lang="en-US" sz="2400" b="0" dirty="0" smtClean="0">
                <a:solidFill>
                  <a:schemeClr val="tx2"/>
                </a:solidFill>
              </a:rPr>
              <a:t>conserves</a:t>
            </a:r>
            <a:r>
              <a:rPr lang="en-US" sz="2400" b="0" dirty="0" smtClean="0"/>
              <a:t>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heat</a:t>
            </a:r>
            <a:r>
              <a:rPr lang="en-US" sz="2400" b="0" dirty="0"/>
              <a:t> from absorbed galaxy </a:t>
            </a:r>
            <a:r>
              <a:rPr lang="en-US" sz="2400" b="0" dirty="0" smtClean="0"/>
              <a:t>light </a:t>
            </a:r>
            <a:r>
              <a:rPr lang="en-US" sz="2400" b="0" dirty="0" smtClean="0">
                <a:solidFill>
                  <a:schemeClr val="tx2"/>
                </a:solidFill>
              </a:rPr>
              <a:t>and is verifiable</a:t>
            </a:r>
            <a:r>
              <a:rPr lang="en-US" sz="2400" b="0" dirty="0" smtClean="0"/>
              <a:t> 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Briefly </a:t>
            </a:r>
            <a:r>
              <a:rPr lang="en-US" sz="2400" b="0" dirty="0"/>
              <a:t>stated</a:t>
            </a:r>
            <a:r>
              <a:rPr lang="en-US" sz="2400" b="0" dirty="0" smtClean="0"/>
              <a:t>: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000" b="0" dirty="0"/>
              <a:t>Under the</a:t>
            </a:r>
            <a:r>
              <a:rPr lang="en-US" sz="2000" b="0" dirty="0">
                <a:solidFill>
                  <a:schemeClr val="tx2"/>
                </a:solidFill>
              </a:rPr>
              <a:t> QM restriction </a:t>
            </a:r>
            <a:r>
              <a:rPr lang="en-US" sz="2000" b="0" dirty="0"/>
              <a:t>that the</a:t>
            </a:r>
            <a:r>
              <a:rPr lang="en-US" sz="2000" b="0" dirty="0">
                <a:solidFill>
                  <a:schemeClr val="tx2"/>
                </a:solidFill>
              </a:rPr>
              <a:t> heat capacity o</a:t>
            </a:r>
            <a:r>
              <a:rPr lang="en-US" sz="2000" b="0" dirty="0"/>
              <a:t>f the </a:t>
            </a:r>
            <a:r>
              <a:rPr lang="en-US" sz="2000" b="0" dirty="0" smtClean="0"/>
              <a:t>atom vanishes</a:t>
            </a:r>
            <a:r>
              <a:rPr lang="en-US" sz="2000" b="0" dirty="0"/>
              <a:t>, </a:t>
            </a:r>
            <a:r>
              <a:rPr lang="en-US" sz="2000" b="0" dirty="0" smtClean="0"/>
              <a:t>the </a:t>
            </a:r>
            <a:r>
              <a:rPr lang="en-US" sz="2000" b="0" dirty="0"/>
              <a:t>heat of</a:t>
            </a:r>
            <a:r>
              <a:rPr lang="en-US" sz="2000" b="0" dirty="0">
                <a:solidFill>
                  <a:schemeClr val="tx2"/>
                </a:solidFill>
              </a:rPr>
              <a:t> galaxy </a:t>
            </a:r>
            <a:r>
              <a:rPr lang="en-US" sz="2000" b="0" dirty="0" smtClean="0">
                <a:solidFill>
                  <a:schemeClr val="tx2"/>
                </a:solidFill>
              </a:rPr>
              <a:t>photon </a:t>
            </a:r>
            <a:r>
              <a:rPr lang="en-US" sz="2000" b="0" dirty="0" smtClean="0"/>
              <a:t>absorbed </a:t>
            </a:r>
            <a:r>
              <a:rPr lang="en-US" sz="2000" b="0" dirty="0"/>
              <a:t>in  a</a:t>
            </a:r>
            <a:r>
              <a:rPr lang="en-US" sz="2000" b="0" dirty="0">
                <a:solidFill>
                  <a:schemeClr val="tx2"/>
                </a:solidFill>
              </a:rPr>
              <a:t> </a:t>
            </a:r>
            <a:r>
              <a:rPr lang="en-US" sz="2000" b="0" dirty="0" smtClean="0">
                <a:solidFill>
                  <a:schemeClr val="tx2"/>
                </a:solidFill>
              </a:rPr>
              <a:t>NP </a:t>
            </a:r>
            <a:r>
              <a:rPr lang="en-US" sz="2000" b="0" dirty="0">
                <a:solidFill>
                  <a:schemeClr val="tx2"/>
                </a:solidFill>
              </a:rPr>
              <a:t>surface </a:t>
            </a:r>
            <a:r>
              <a:rPr lang="en-US" sz="2000" b="0" dirty="0" smtClean="0"/>
              <a:t>creates standing</a:t>
            </a:r>
            <a:r>
              <a:rPr lang="en-US" sz="2000" b="0" dirty="0" smtClean="0">
                <a:solidFill>
                  <a:schemeClr val="tx2"/>
                </a:solidFill>
              </a:rPr>
              <a:t> </a:t>
            </a:r>
            <a:r>
              <a:rPr lang="en-US" sz="2000" b="0" dirty="0">
                <a:solidFill>
                  <a:schemeClr val="tx2"/>
                </a:solidFill>
              </a:rPr>
              <a:t>EM radiation </a:t>
            </a:r>
            <a:r>
              <a:rPr lang="en-US" sz="2000" b="0" dirty="0"/>
              <a:t>inside the </a:t>
            </a:r>
            <a:r>
              <a:rPr lang="en-US" sz="2000" b="0" dirty="0">
                <a:solidFill>
                  <a:schemeClr val="tx2"/>
                </a:solidFill>
              </a:rPr>
              <a:t>NP</a:t>
            </a:r>
            <a:r>
              <a:rPr lang="en-US" sz="2000" b="0" dirty="0"/>
              <a:t> having</a:t>
            </a:r>
            <a:r>
              <a:rPr lang="en-US" sz="2000" b="0" dirty="0">
                <a:solidFill>
                  <a:schemeClr val="tx2"/>
                </a:solidFill>
              </a:rPr>
              <a:t> </a:t>
            </a:r>
            <a:r>
              <a:rPr lang="en-US" sz="2000" b="0" dirty="0" smtClean="0">
                <a:solidFill>
                  <a:schemeClr val="tx2"/>
                </a:solidFill>
              </a:rPr>
              <a:t> half </a:t>
            </a:r>
            <a:r>
              <a:rPr lang="en-US" sz="2000" b="0" dirty="0">
                <a:solidFill>
                  <a:schemeClr val="tx2"/>
                </a:solidFill>
              </a:rPr>
              <a:t>wavelength </a:t>
            </a:r>
            <a:r>
              <a:rPr lang="en-US" sz="2000" b="0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000" b="0" dirty="0">
                <a:solidFill>
                  <a:schemeClr val="tx2"/>
                </a:solidFill>
              </a:rPr>
              <a:t>/2 = </a:t>
            </a:r>
            <a:r>
              <a:rPr lang="en-US" sz="2000" b="0" dirty="0" smtClean="0">
                <a:solidFill>
                  <a:schemeClr val="tx2"/>
                </a:solidFill>
              </a:rPr>
              <a:t>d</a:t>
            </a:r>
          </a:p>
          <a:p>
            <a:pPr algn="ctr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In simple QED, photons are real !!!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44" y="381000"/>
            <a:ext cx="7772400" cy="1143000"/>
          </a:xfrm>
        </p:spPr>
        <p:txBody>
          <a:bodyPr/>
          <a:lstStyle/>
          <a:p>
            <a:r>
              <a:rPr lang="en-US" dirty="0" smtClean="0"/>
              <a:t>Simple QED(Cont’d)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0283" y="6382149"/>
            <a:ext cx="8134027" cy="476706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41410" y="60198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13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4452" y="1756453"/>
                <a:ext cx="8022310" cy="4153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Planck energy E </a:t>
                </a:r>
                <a:r>
                  <a:rPr lang="en-US" sz="2400" b="0" dirty="0"/>
                  <a:t>of the standing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radiation</a:t>
                </a:r>
                <a:r>
                  <a:rPr lang="en-US" sz="2400" b="0" dirty="0"/>
                  <a:t> is</a:t>
                </a:r>
                <a:r>
                  <a:rPr lang="en-US" sz="2400" b="0" dirty="0" smtClean="0"/>
                  <a:t>,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>
                        <a:latin typeface="Cambria Math"/>
                      </a:rPr>
                      <m:t>E</m:t>
                    </m:r>
                    <m:r>
                      <a:rPr lang="en-US" sz="2400" b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c</m:t>
                            </m:r>
                            <m:r>
                              <a:rPr lang="en-US" sz="2400" b="0" i="0" smtClean="0">
                                <a:latin typeface="Cambria Math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n</m:t>
                            </m:r>
                          </m:e>
                        </m:d>
                      </m:num>
                      <m:den>
                        <m:r>
                          <a:rPr lang="en-US" sz="2400" b="0"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  <m:r>
                      <a:rPr lang="en-US" sz="2400" b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>
                            <a:latin typeface="Cambria Math"/>
                          </a:rPr>
                          <m:t>hc</m:t>
                        </m:r>
                      </m:num>
                      <m:den>
                        <m:r>
                          <a:rPr lang="en-US" sz="2400" b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>
                            <a:latin typeface="Cambria Math"/>
                          </a:rPr>
                          <m:t>nd</m:t>
                        </m:r>
                      </m:den>
                    </m:f>
                    <m:r>
                      <a:rPr lang="en-US" sz="2400" b="0" i="1">
                        <a:latin typeface="Cambria Math"/>
                      </a:rPr>
                      <m:t>     </m:t>
                    </m:r>
                  </m:oMath>
                </a14:m>
                <a:r>
                  <a:rPr lang="en-US" sz="2400" b="0" dirty="0" smtClean="0"/>
                  <a:t> </a:t>
                </a:r>
                <a:r>
                  <a:rPr lang="en-US" sz="2400" b="0" dirty="0"/>
                  <a:t> </a:t>
                </a:r>
                <a:endParaRPr lang="en-US" sz="2400" b="0" dirty="0" smtClean="0"/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where</a:t>
                </a:r>
                <a:r>
                  <a:rPr lang="en-US" sz="2400" b="0" dirty="0"/>
                  <a:t>,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velocity of light c </a:t>
                </a:r>
                <a:r>
                  <a:rPr lang="en-US" sz="2400" b="0" dirty="0"/>
                  <a:t>is corrected for the slower speed in the solid state by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refractive index n </a:t>
                </a:r>
                <a:r>
                  <a:rPr lang="en-US" sz="2400" b="0" dirty="0"/>
                  <a:t>of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NP</a:t>
                </a:r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Once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EM confinement is depleted </a:t>
                </a:r>
                <a:r>
                  <a:rPr lang="en-US" sz="2400" b="0" dirty="0" smtClean="0"/>
                  <a:t>in creating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standing wave photon</a:t>
                </a:r>
                <a:r>
                  <a:rPr lang="en-US" sz="2400" b="0" dirty="0" smtClean="0"/>
                  <a:t>,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EM confinement vanishes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400" b="0" dirty="0" smtClean="0"/>
                  <a:t> </a:t>
                </a:r>
                <a:r>
                  <a:rPr lang="en-US" sz="2400" b="0" dirty="0"/>
                  <a:t>T</a:t>
                </a:r>
                <a:r>
                  <a:rPr lang="en-US" sz="2400" b="0" dirty="0" smtClean="0"/>
                  <a:t>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standing wave photon </a:t>
                </a:r>
                <a:r>
                  <a:rPr lang="en-US" sz="2400" b="0" dirty="0" smtClean="0"/>
                  <a:t>then escapes the NP as a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redshifted photon with wavelength 2nd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52" y="1756453"/>
                <a:ext cx="8022310" cy="4153125"/>
              </a:xfrm>
              <a:prstGeom prst="rect">
                <a:avLst/>
              </a:prstGeom>
              <a:blipFill rotWithShape="1">
                <a:blip r:embed="rId2"/>
                <a:stretch>
                  <a:fillRect l="-836" t="-1028" r="-912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1" y="381000"/>
            <a:ext cx="7772400" cy="1143000"/>
          </a:xfrm>
        </p:spPr>
        <p:txBody>
          <a:bodyPr/>
          <a:lstStyle/>
          <a:p>
            <a:r>
              <a:rPr lang="en-US" dirty="0" smtClean="0"/>
              <a:t>Valid Redshift?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8586" y="6477000"/>
            <a:ext cx="8194729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5" name="Text Box 82"/>
          <p:cNvSpPr txBox="1"/>
          <p:nvPr/>
        </p:nvSpPr>
        <p:spPr>
          <a:xfrm>
            <a:off x="3009252" y="2285999"/>
            <a:ext cx="2953398" cy="10218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</a:rPr>
              <a:t>Ly-</a:t>
            </a: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  <a:sym typeface="Symbol"/>
              </a:rPr>
              <a:t>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>
                <a:solidFill>
                  <a:schemeClr val="tx1"/>
                </a:solidFill>
                <a:effectLst/>
                <a:latin typeface="+mn-lt"/>
                <a:ea typeface="PMingLiU"/>
                <a:sym typeface="Symbol"/>
              </a:rPr>
              <a:t></a:t>
            </a:r>
            <a:r>
              <a:rPr lang="en-US" sz="1600" b="0" dirty="0" smtClean="0">
                <a:solidFill>
                  <a:schemeClr val="tx1"/>
                </a:solidFill>
                <a:effectLst/>
                <a:latin typeface="+mn-lt"/>
                <a:ea typeface="PMingLiU"/>
              </a:rPr>
              <a:t> </a:t>
            </a: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</a:rPr>
              <a:t>= 0.1217 micron</a:t>
            </a:r>
            <a:endParaRPr lang="en-US" sz="1600" b="0" dirty="0">
              <a:solidFill>
                <a:schemeClr val="tx1"/>
              </a:solidFill>
              <a:effectLst/>
              <a:latin typeface="+mn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chemeClr val="tx1"/>
              </a:solidFill>
              <a:effectLst/>
              <a:latin typeface="+mn-lt"/>
              <a:ea typeface="MS Mincho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387452"/>
              </p:ext>
            </p:extLst>
          </p:nvPr>
        </p:nvGraphicFramePr>
        <p:xfrm>
          <a:off x="1676400" y="1311932"/>
          <a:ext cx="63246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68969" y="3603096"/>
            <a:ext cx="2247900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 smtClean="0"/>
              <a:t>H-</a:t>
            </a:r>
            <a:r>
              <a:rPr lang="en-US" sz="1600" b="0" dirty="0" smtClean="0">
                <a:sym typeface="Symbol"/>
              </a:rPr>
              <a:t></a:t>
            </a:r>
          </a:p>
          <a:p>
            <a:pPr algn="ctr">
              <a:buNone/>
            </a:pPr>
            <a:r>
              <a:rPr lang="en-US" sz="1600" b="0" dirty="0">
                <a:ea typeface="PMingLiU"/>
                <a:sym typeface="Symbol"/>
              </a:rPr>
              <a:t></a:t>
            </a:r>
            <a:r>
              <a:rPr lang="en-US" sz="1600" b="0" dirty="0">
                <a:ea typeface="PMingLiU"/>
              </a:rPr>
              <a:t> = </a:t>
            </a:r>
            <a:r>
              <a:rPr lang="en-US" sz="1600" b="0" dirty="0" smtClean="0">
                <a:ea typeface="PMingLiU"/>
              </a:rPr>
              <a:t>0.656 </a:t>
            </a:r>
            <a:r>
              <a:rPr lang="en-US" sz="1600" b="0" dirty="0">
                <a:ea typeface="PMingLiU"/>
              </a:rPr>
              <a:t>micron</a:t>
            </a:r>
            <a:endParaRPr lang="en-US" sz="1600" b="0" dirty="0">
              <a:ea typeface="MS Mincho"/>
            </a:endParaRPr>
          </a:p>
          <a:p>
            <a:pPr>
              <a:buNone/>
            </a:pPr>
            <a:r>
              <a:rPr lang="en-US" b="0" dirty="0" smtClean="0">
                <a:sym typeface="Symbol"/>
              </a:rPr>
              <a:t> </a:t>
            </a: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057775" y="4178638"/>
            <a:ext cx="1809750" cy="1741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932042" y="5105400"/>
                <a:ext cx="3857466" cy="428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Propose</m:t>
                      </m:r>
                      <m: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Measure</m:t>
                      </m:r>
                      <m: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Z</m:t>
                      </m:r>
                      <m: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>
                          <a:solidFill>
                            <a:schemeClr val="tx2"/>
                          </a:solidFill>
                          <a:latin typeface="Cambria Math"/>
                        </a:rPr>
                        <m:t>Z</m:t>
                      </m:r>
                      <m:sSub>
                        <m:sSubPr>
                          <m:ctrlPr>
                            <a:rPr lang="en-US" sz="20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y</m:t>
                          </m:r>
                          <m:r>
                            <a:rPr lang="en-US" sz="2000" b="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</m:t>
                          </m:r>
                        </m:sub>
                      </m:sSub>
                      <m:r>
                        <a:rPr lang="en-US" sz="2000" b="0" i="1">
                          <a:solidFill>
                            <a:schemeClr val="tx2"/>
                          </a:solidFill>
                          <a:latin typeface="Cambria Math"/>
                          <a:sym typeface="Symbol"/>
                        </a:rPr>
                        <m:t> ,</m:t>
                      </m:r>
                      <m:r>
                        <m:rPr>
                          <m:sty m:val="p"/>
                        </m:rPr>
                        <a:rPr lang="en-US" sz="2000" b="0">
                          <a:solidFill>
                            <a:schemeClr val="tx2"/>
                          </a:solidFill>
                          <a:latin typeface="Cambria Math"/>
                        </a:rPr>
                        <m:t>Z</m:t>
                      </m:r>
                      <m:sSub>
                        <m:sSubPr>
                          <m:ctrlPr>
                            <a:rPr lang="en-US" sz="2000" b="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2000" b="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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042" y="5105400"/>
                <a:ext cx="3857466" cy="428322"/>
              </a:xfrm>
              <a:prstGeom prst="rect">
                <a:avLst/>
              </a:prstGeom>
              <a:blipFill rotWithShape="1"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8441410" y="60198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14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43200" y="5486400"/>
                <a:ext cx="4585447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800" b="0" dirty="0" smtClean="0"/>
                  <a:t>If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smtClean="0">
                        <a:solidFill>
                          <a:schemeClr val="tx1"/>
                        </a:solidFill>
                        <a:latin typeface="Cambria Math"/>
                      </a:rPr>
                      <m:t>Z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  <m:t>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Z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  <m:t></m:t>
                        </m:r>
                      </m:sub>
                    </m:sSub>
                  </m:oMath>
                </a14:m>
                <a:r>
                  <a:rPr lang="en-US" sz="1800" dirty="0" smtClean="0"/>
                  <a:t> ,  </a:t>
                </a:r>
                <a:r>
                  <a:rPr lang="en-US" sz="1800" b="0" dirty="0"/>
                  <a:t>N</a:t>
                </a:r>
                <a:r>
                  <a:rPr lang="en-US" sz="1800" b="0" dirty="0" smtClean="0"/>
                  <a:t>o cosmic dust </a:t>
                </a:r>
                <a:r>
                  <a:rPr lang="en-US" sz="1800" b="0" dirty="0" smtClean="0">
                    <a:sym typeface="Symbol"/>
                  </a:rPr>
                  <a:t> </a:t>
                </a:r>
                <a:r>
                  <a:rPr lang="en-US" sz="1800" b="0" dirty="0" smtClean="0">
                    <a:solidFill>
                      <a:schemeClr val="tx2"/>
                    </a:solidFill>
                    <a:sym typeface="Symbol"/>
                  </a:rPr>
                  <a:t>valid</a:t>
                </a:r>
                <a:r>
                  <a:rPr lang="en-US" sz="1800" b="0" dirty="0" smtClean="0">
                    <a:sym typeface="Symbol"/>
                  </a:rPr>
                  <a:t> Z</a:t>
                </a:r>
                <a:endParaRPr lang="en-US" sz="1800" b="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486400"/>
                <a:ext cx="4585447" cy="394852"/>
              </a:xfrm>
              <a:prstGeom prst="rect">
                <a:avLst/>
              </a:prstGeom>
              <a:blipFill rotWithShape="1">
                <a:blip r:embed="rId4"/>
                <a:stretch>
                  <a:fillRect l="-1064" t="-9231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01153" y="5843528"/>
            <a:ext cx="534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 smtClean="0"/>
              <a:t>Problem is Z is </a:t>
            </a:r>
            <a:r>
              <a:rPr lang="en-US" sz="1800" b="0" dirty="0" smtClean="0">
                <a:solidFill>
                  <a:schemeClr val="tx2"/>
                </a:solidFill>
              </a:rPr>
              <a:t>usually</a:t>
            </a:r>
            <a:r>
              <a:rPr lang="en-US" sz="1800" b="0" dirty="0" smtClean="0"/>
              <a:t> only measured for 1 line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4731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392675"/>
            <a:ext cx="838200" cy="1304672"/>
            <a:chOff x="2743200" y="4107450"/>
            <a:chExt cx="838200" cy="1304672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4107450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Summary 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458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dirty="0" smtClean="0">
                <a:solidFill>
                  <a:srgbClr val="FFFF00"/>
                </a:solidFill>
                <a:ea typeface="新細明體" charset="-120"/>
              </a:rPr>
              <a:t>24th World  Nano Conference  – Rome, Italy, May 7-8, 2018</a:t>
            </a: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  <a:cs typeface="Arial" charset="0"/>
              </a:rPr>
              <a:t>15</a:t>
            </a:r>
            <a:endParaRPr lang="en-US" altLang="zh-TW" sz="2800" dirty="0">
              <a:solidFill>
                <a:srgbClr val="FFFFFF"/>
              </a:solidFill>
              <a:ea typeface="新細明體" charset="-120"/>
              <a:cs typeface="Arial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072052" y="3662516"/>
            <a:ext cx="2083722" cy="923330"/>
            <a:chOff x="5207651" y="4497586"/>
            <a:chExt cx="2083308" cy="922735"/>
          </a:xfrm>
        </p:grpSpPr>
        <p:grpSp>
          <p:nvGrpSpPr>
            <p:cNvPr id="43022" name="Group 10"/>
            <p:cNvGrpSpPr>
              <a:grpSpLocks/>
            </p:cNvGrpSpPr>
            <p:nvPr/>
          </p:nvGrpSpPr>
          <p:grpSpPr bwMode="auto">
            <a:xfrm rot="4178089">
              <a:off x="5356207" y="4511255"/>
              <a:ext cx="493735" cy="790847"/>
              <a:chOff x="5315524" y="4443305"/>
              <a:chExt cx="535151" cy="88289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315524" y="4601487"/>
                <a:ext cx="490074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738905" y="4443305"/>
                <a:ext cx="111770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5953988" y="4497586"/>
              <a:ext cx="1336971" cy="92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  <a:cs typeface="Arial" charset="0"/>
                </a:rPr>
                <a:t>Redshift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  <a:cs typeface="Arial" charset="0"/>
                </a:rPr>
                <a:t>Photon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cs typeface="Arial" charset="0"/>
                  <a:sym typeface="Symbol" pitchFamily="18" charset="2"/>
                </a:rPr>
                <a:t>(2nd)</a:t>
              </a:r>
              <a:endParaRPr lang="en-US" altLang="en-US" sz="1800" b="0" dirty="0"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52986" y="1098480"/>
            <a:ext cx="9091014" cy="7255683"/>
          </a:xfrm>
        </p:spPr>
        <p:txBody>
          <a:bodyPr/>
          <a:lstStyle/>
          <a:p>
            <a:r>
              <a:rPr lang="en-US" altLang="en-US" sz="2400" b="0" dirty="0" smtClean="0"/>
              <a:t>In </a:t>
            </a:r>
            <a:r>
              <a:rPr lang="en-US" altLang="en-US" sz="2400" b="0" dirty="0">
                <a:solidFill>
                  <a:schemeClr val="tx2"/>
                </a:solidFill>
              </a:rPr>
              <a:t>c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osmic dust</a:t>
            </a:r>
            <a:r>
              <a:rPr lang="en-US" altLang="en-US" sz="2400" b="0" dirty="0" smtClean="0"/>
              <a:t>,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simple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redshifts the galaxy photon because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QM</a:t>
            </a:r>
            <a:r>
              <a:rPr lang="en-US" altLang="en-US" sz="2400" b="0" dirty="0" smtClean="0"/>
              <a:t> precludes conservation by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temperature</a:t>
            </a:r>
            <a:r>
              <a:rPr lang="en-US" altLang="en-US" sz="2400" b="0" dirty="0" smtClean="0"/>
              <a:t>.</a:t>
            </a:r>
          </a:p>
          <a:p>
            <a:endParaRPr lang="en-US" altLang="en-US" sz="800" b="0" dirty="0" smtClean="0"/>
          </a:p>
          <a:p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QED </a:t>
            </a:r>
            <a:r>
              <a:rPr lang="en-US" altLang="en-US" sz="2400" b="0" dirty="0" smtClean="0">
                <a:sym typeface="Symbol" pitchFamily="18" charset="2"/>
              </a:rPr>
              <a:t>is a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simple</a:t>
            </a:r>
            <a:r>
              <a:rPr lang="en-US" altLang="en-US" sz="2400" b="0" dirty="0" smtClean="0">
                <a:sym typeface="Symbol" pitchFamily="18" charset="2"/>
              </a:rPr>
              <a:t> form of the complex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light </a:t>
            </a:r>
            <a:r>
              <a:rPr lang="en-US" altLang="en-US" sz="2400" b="0" dirty="0" smtClean="0">
                <a:sym typeface="Symbol" pitchFamily="18" charset="2"/>
              </a:rPr>
              <a:t>and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matter</a:t>
            </a:r>
            <a:r>
              <a:rPr lang="en-US" altLang="en-US" sz="2400" b="0" dirty="0" smtClean="0">
                <a:sym typeface="Symbol" pitchFamily="18" charset="2"/>
              </a:rPr>
              <a:t> interaction advanced by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Feynman  </a:t>
            </a:r>
            <a:r>
              <a:rPr lang="en-US" altLang="en-US" sz="2400" b="0" dirty="0" smtClean="0">
                <a:sym typeface="Symbol" pitchFamily="18" charset="2"/>
              </a:rPr>
              <a:t>and others</a:t>
            </a:r>
          </a:p>
          <a:p>
            <a:endParaRPr lang="en-US" altLang="en-US" sz="800" b="0" dirty="0" smtClean="0"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00"/>
                </a:solidFill>
                <a:sym typeface="Symbol" pitchFamily="18" charset="2"/>
              </a:rPr>
              <a:t>Galaxy Photon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 smtClean="0">
                <a:solidFill>
                  <a:srgbClr val="FFFF00"/>
                </a:solidFill>
                <a:sym typeface="Symbol" pitchFamily="18" charset="2"/>
              </a:rPr>
              <a:t>NP</a:t>
            </a:r>
            <a:r>
              <a:rPr lang="en-US" altLang="en-US" sz="2400" b="0" dirty="0" smtClean="0">
                <a:sym typeface="Symbol" pitchFamily="18" charset="2"/>
              </a:rPr>
              <a:t> w/o heat capacity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Redshift Photon </a:t>
            </a:r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 </a:t>
            </a: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f = (c/n)/   / 2 = d    E = h f   </a:t>
            </a:r>
            <a:endParaRPr lang="zh-HK" altLang="en-US" sz="2400" b="0" i="1" dirty="0" smtClean="0">
              <a:ea typeface="新細明體" charset="-12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08824" y="4551741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High S/V ratios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24146" y="3672993"/>
            <a:ext cx="1803770" cy="923330"/>
            <a:chOff x="1624146" y="3672993"/>
            <a:chExt cx="1803770" cy="923330"/>
          </a:xfrm>
        </p:grpSpPr>
        <p:sp>
          <p:nvSpPr>
            <p:cNvPr id="43018" name="TextBox 11"/>
            <p:cNvSpPr txBox="1">
              <a:spLocks noChangeArrowheads="1"/>
            </p:cNvSpPr>
            <p:nvPr/>
          </p:nvSpPr>
          <p:spPr bwMode="auto">
            <a:xfrm>
              <a:off x="1624146" y="3672993"/>
              <a:ext cx="97821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  <a:cs typeface="Arial" charset="0"/>
                </a:rPr>
                <a:t>Galaxy  Photon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cs typeface="Arial" charset="0"/>
                  <a:sym typeface="Symbol"/>
                </a:rPr>
                <a:t>()</a:t>
              </a:r>
              <a:endParaRPr lang="en-US" altLang="en-US" sz="1800" b="0" dirty="0">
                <a:cs typeface="Arial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14442469" flipH="1" flipV="1">
              <a:off x="2683380" y="3810016"/>
              <a:ext cx="452437" cy="649287"/>
            </a:xfrm>
            <a:custGeom>
              <a:avLst/>
              <a:gdLst>
                <a:gd name="T0" fmla="*/ 74612 w 293687"/>
                <a:gd name="T1" fmla="*/ 466725 h 466725"/>
                <a:gd name="T2" fmla="*/ 26987 w 293687"/>
                <a:gd name="T3" fmla="*/ 304800 h 466725"/>
                <a:gd name="T4" fmla="*/ 236537 w 293687"/>
                <a:gd name="T5" fmla="*/ 276225 h 466725"/>
                <a:gd name="T6" fmla="*/ 131762 w 293687"/>
                <a:gd name="T7" fmla="*/ 114300 h 466725"/>
                <a:gd name="T8" fmla="*/ 255587 w 293687"/>
                <a:gd name="T9" fmla="*/ 95250 h 466725"/>
                <a:gd name="T10" fmla="*/ 293687 w 293687"/>
                <a:gd name="T11" fmla="*/ 0 h 466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687" h="466725">
                  <a:moveTo>
                    <a:pt x="74612" y="466725"/>
                  </a:moveTo>
                  <a:cubicBezTo>
                    <a:pt x="37306" y="401637"/>
                    <a:pt x="0" y="336550"/>
                    <a:pt x="26987" y="304800"/>
                  </a:cubicBezTo>
                  <a:cubicBezTo>
                    <a:pt x="53974" y="273050"/>
                    <a:pt x="219075" y="307975"/>
                    <a:pt x="236537" y="276225"/>
                  </a:cubicBezTo>
                  <a:cubicBezTo>
                    <a:pt x="253999" y="244475"/>
                    <a:pt x="128587" y="144463"/>
                    <a:pt x="131762" y="114300"/>
                  </a:cubicBezTo>
                  <a:cubicBezTo>
                    <a:pt x="134937" y="84137"/>
                    <a:pt x="228600" y="114300"/>
                    <a:pt x="255587" y="95250"/>
                  </a:cubicBezTo>
                  <a:cubicBezTo>
                    <a:pt x="282574" y="76200"/>
                    <a:pt x="288130" y="38100"/>
                    <a:pt x="293687" y="0"/>
                  </a:cubicBezTo>
                </a:path>
              </a:pathLst>
            </a:custGeom>
            <a:noFill/>
            <a:ln w="1905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kern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41140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783496" y="4741259"/>
                <a:ext cx="2032031" cy="690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D</m:t>
                          </m:r>
                        </m:sub>
                      </m:sSub>
                      <m:r>
                        <a:rPr lang="en-US" sz="200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nd</m:t>
                              </m:r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</m:d>
                        </m:num>
                        <m:den>
                          <m:r>
                            <a:rPr lang="en-US" sz="200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200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496" y="4741259"/>
                <a:ext cx="2032031" cy="6901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9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533400"/>
            <a:ext cx="7772400" cy="11430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044" y="6477000"/>
            <a:ext cx="8077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5" name="Rectangle 4"/>
          <p:cNvSpPr/>
          <p:nvPr/>
        </p:nvSpPr>
        <p:spPr>
          <a:xfrm>
            <a:off x="2104104" y="1710909"/>
            <a:ext cx="52048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 smtClean="0"/>
              <a:t>Radio Redshift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/>
              <a:t>Accelerating Universe Expansion</a:t>
            </a:r>
          </a:p>
          <a:p>
            <a:pPr algn="ctr">
              <a:buNone/>
            </a:pPr>
            <a:endParaRPr lang="en-US" altLang="en-US" sz="2400" b="0" dirty="0" smtClean="0"/>
          </a:p>
          <a:p>
            <a:pPr algn="ctr">
              <a:buNone/>
            </a:pPr>
            <a:r>
              <a:rPr lang="en-US" altLang="en-US" sz="2400" b="0" dirty="0" smtClean="0"/>
              <a:t>Dark Matter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 smtClean="0"/>
              <a:t>Ghost Galaxy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 smtClean="0"/>
              <a:t>Wave-Particle Duality</a:t>
            </a:r>
            <a:endParaRPr lang="en-US" altLang="en-US" sz="800" b="0" dirty="0"/>
          </a:p>
          <a:p>
            <a:pPr algn="ctr">
              <a:buNone/>
            </a:pPr>
            <a:endParaRPr lang="en-US" altLang="en-US" sz="2000" b="0" dirty="0"/>
          </a:p>
          <a:p>
            <a:pPr algn="ctr">
              <a:buNone/>
            </a:pPr>
            <a:endParaRPr lang="en-US" altLang="en-US" sz="2000" b="0" dirty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16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454" y="381000"/>
            <a:ext cx="7772400" cy="1143000"/>
          </a:xfrm>
        </p:spPr>
        <p:txBody>
          <a:bodyPr/>
          <a:lstStyle/>
          <a:p>
            <a:r>
              <a:rPr lang="en-US" dirty="0" smtClean="0"/>
              <a:t>Radio Redshift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6106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570854" y="1905000"/>
            <a:ext cx="82296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Wouthuysen-Field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 (W-F)</a:t>
            </a:r>
            <a:r>
              <a:rPr lang="en-US" sz="2400" b="0" dirty="0" smtClean="0"/>
              <a:t> effect couples the </a:t>
            </a:r>
            <a:r>
              <a:rPr lang="en-US" sz="2400" b="0" dirty="0" smtClean="0">
                <a:solidFill>
                  <a:schemeClr val="tx2"/>
                </a:solidFill>
              </a:rPr>
              <a:t>spin temperature Ts </a:t>
            </a:r>
            <a:r>
              <a:rPr lang="en-US" sz="2400" b="0" dirty="0" smtClean="0"/>
              <a:t>of the </a:t>
            </a:r>
            <a:r>
              <a:rPr lang="en-US" sz="2400" b="0" dirty="0" smtClean="0">
                <a:solidFill>
                  <a:schemeClr val="tx2"/>
                </a:solidFill>
              </a:rPr>
              <a:t>21 cm line </a:t>
            </a:r>
            <a:r>
              <a:rPr lang="en-US" sz="2400" b="0" dirty="0" smtClean="0"/>
              <a:t>of neutral hydrogen at </a:t>
            </a:r>
            <a:r>
              <a:rPr lang="en-US" sz="2400" b="0" dirty="0" smtClean="0">
                <a:solidFill>
                  <a:schemeClr val="tx2"/>
                </a:solidFill>
              </a:rPr>
              <a:t>1420 MHz </a:t>
            </a:r>
            <a:r>
              <a:rPr lang="en-US" sz="2400" b="0" dirty="0" smtClean="0"/>
              <a:t>to the </a:t>
            </a:r>
            <a:r>
              <a:rPr lang="en-US" sz="2400" b="0" dirty="0" smtClean="0">
                <a:solidFill>
                  <a:schemeClr val="tx2"/>
                </a:solidFill>
              </a:rPr>
              <a:t>kinetic temperature Tk  </a:t>
            </a:r>
          </a:p>
          <a:p>
            <a:pPr algn="ctr">
              <a:buNone/>
            </a:pPr>
            <a:endParaRPr lang="en-US" sz="2400" b="0" dirty="0"/>
          </a:p>
        </p:txBody>
      </p:sp>
      <p:sp>
        <p:nvSpPr>
          <p:cNvPr id="5" name="Rectangle 4"/>
          <p:cNvSpPr/>
          <p:nvPr/>
        </p:nvSpPr>
        <p:spPr>
          <a:xfrm>
            <a:off x="430508" y="3392498"/>
            <a:ext cx="8419454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The </a:t>
            </a:r>
            <a:r>
              <a:rPr lang="en-US" sz="2400" b="0" dirty="0"/>
              <a:t>Planck law </a:t>
            </a:r>
            <a:r>
              <a:rPr lang="en-US" sz="2400" b="0" dirty="0" smtClean="0">
                <a:solidFill>
                  <a:schemeClr val="tx2"/>
                </a:solidFill>
              </a:rPr>
              <a:t>invalidates</a:t>
            </a:r>
            <a:r>
              <a:rPr lang="en-US" sz="2400" b="0" dirty="0" smtClean="0"/>
              <a:t>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W-F</a:t>
            </a:r>
            <a:r>
              <a:rPr lang="en-US" sz="2400" b="0" dirty="0"/>
              <a:t> effect </a:t>
            </a:r>
            <a:r>
              <a:rPr lang="en-US" sz="2400" b="0" dirty="0" smtClean="0"/>
              <a:t>as the              </a:t>
            </a:r>
            <a:r>
              <a:rPr lang="en-US" sz="2400" b="0" dirty="0" smtClean="0">
                <a:solidFill>
                  <a:schemeClr val="tx2"/>
                </a:solidFill>
              </a:rPr>
              <a:t>kinetic </a:t>
            </a:r>
            <a:r>
              <a:rPr lang="en-US" sz="2400" b="0" dirty="0">
                <a:solidFill>
                  <a:schemeClr val="tx2"/>
                </a:solidFill>
              </a:rPr>
              <a:t>temperature T</a:t>
            </a:r>
            <a:r>
              <a:rPr lang="en-US" sz="2400" b="0" baseline="-25000" dirty="0">
                <a:solidFill>
                  <a:schemeClr val="tx2"/>
                </a:solidFill>
              </a:rPr>
              <a:t>k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cannot fluctuate by </a:t>
            </a: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</a:t>
            </a:r>
          </a:p>
          <a:p>
            <a:pPr algn="ctr"/>
            <a:endParaRPr lang="en-US" sz="800" b="0" dirty="0"/>
          </a:p>
          <a:p>
            <a:pPr algn="ctr">
              <a:buNone/>
            </a:pPr>
            <a:r>
              <a:rPr lang="en-US" sz="2400" b="0" dirty="0"/>
              <a:t>T</a:t>
            </a:r>
            <a:r>
              <a:rPr lang="en-US" sz="2400" b="0" dirty="0" smtClean="0"/>
              <a:t>he </a:t>
            </a:r>
            <a:r>
              <a:rPr lang="en-US" sz="2400" b="0" dirty="0">
                <a:solidFill>
                  <a:schemeClr val="tx2"/>
                </a:solidFill>
              </a:rPr>
              <a:t>21 cm hydrogen </a:t>
            </a:r>
            <a:r>
              <a:rPr lang="en-US" sz="2400" b="0" dirty="0" smtClean="0">
                <a:solidFill>
                  <a:schemeClr val="tx2"/>
                </a:solidFill>
              </a:rPr>
              <a:t>line</a:t>
            </a:r>
            <a:r>
              <a:rPr lang="en-US" sz="2400" b="0" dirty="0" smtClean="0"/>
              <a:t> </a:t>
            </a:r>
            <a:r>
              <a:rPr lang="en-US" sz="2400" b="0" dirty="0"/>
              <a:t>can only have a </a:t>
            </a:r>
            <a:r>
              <a:rPr lang="en-US" sz="2400" b="0" dirty="0">
                <a:solidFill>
                  <a:schemeClr val="tx2"/>
                </a:solidFill>
              </a:rPr>
              <a:t>non-thermal </a:t>
            </a:r>
            <a:r>
              <a:rPr lang="en-US" sz="2400" b="0" dirty="0"/>
              <a:t>origin and </a:t>
            </a:r>
            <a:r>
              <a:rPr lang="en-US" sz="2400" b="0" dirty="0" smtClean="0"/>
              <a:t>therefore</a:t>
            </a:r>
            <a:r>
              <a:rPr lang="en-US" sz="2400" b="0" dirty="0" smtClean="0">
                <a:solidFill>
                  <a:schemeClr val="tx2"/>
                </a:solidFill>
              </a:rPr>
              <a:t> radio redshift </a:t>
            </a:r>
            <a:r>
              <a:rPr lang="en-US" sz="2400" b="0" dirty="0" smtClean="0"/>
              <a:t>has </a:t>
            </a:r>
            <a:r>
              <a:rPr lang="en-US" sz="2400" b="0" dirty="0" smtClean="0">
                <a:solidFill>
                  <a:schemeClr val="tx2"/>
                </a:solidFill>
              </a:rPr>
              <a:t>no meaning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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Cosmology </a:t>
            </a:r>
            <a:r>
              <a:rPr lang="en-US" sz="2400" b="0" dirty="0" smtClean="0"/>
              <a:t>must rely on </a:t>
            </a:r>
            <a:r>
              <a:rPr lang="en-US" sz="2400" b="0" dirty="0" smtClean="0">
                <a:solidFill>
                  <a:schemeClr val="tx2"/>
                </a:solidFill>
              </a:rPr>
              <a:t>optical redshift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  <a:cs typeface="Arial" charset="0"/>
              </a:rPr>
              <a:t>17</a:t>
            </a:r>
            <a:endParaRPr lang="en-US" altLang="zh-TW" sz="2800" dirty="0">
              <a:solidFill>
                <a:srgbClr val="FFFFFF"/>
              </a:solidFill>
              <a:ea typeface="新細明體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961" y="457200"/>
            <a:ext cx="7772400" cy="1143000"/>
          </a:xfrm>
        </p:spPr>
        <p:txBody>
          <a:bodyPr/>
          <a:lstStyle/>
          <a:p>
            <a:r>
              <a:rPr lang="en-US" dirty="0" smtClean="0"/>
              <a:t>Accelerated Expansion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251" y="6474758"/>
            <a:ext cx="8427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18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44340"/>
            <a:ext cx="8484153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2001, </a:t>
            </a:r>
            <a:r>
              <a:rPr lang="en-US" sz="2400" b="0" dirty="0" smtClean="0">
                <a:solidFill>
                  <a:schemeClr val="tx2"/>
                </a:solidFill>
              </a:rPr>
              <a:t>SN was </a:t>
            </a:r>
            <a:r>
              <a:rPr lang="en-US" sz="2400" b="0" dirty="0">
                <a:solidFill>
                  <a:schemeClr val="tx2"/>
                </a:solidFill>
              </a:rPr>
              <a:t>found </a:t>
            </a:r>
            <a:r>
              <a:rPr lang="en-US" sz="2400" b="0" dirty="0" smtClean="0"/>
              <a:t>brighter </a:t>
            </a:r>
            <a:r>
              <a:rPr lang="en-US" sz="2400" b="0" dirty="0"/>
              <a:t>than </a:t>
            </a:r>
            <a:r>
              <a:rPr lang="en-US" sz="2400" b="0" dirty="0" smtClean="0"/>
              <a:t>it should have been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</a:rPr>
              <a:t>accelerated </a:t>
            </a:r>
            <a:r>
              <a:rPr lang="en-US" sz="2400" b="0" dirty="0">
                <a:solidFill>
                  <a:schemeClr val="tx2"/>
                </a:solidFill>
              </a:rPr>
              <a:t>Universe expansion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r>
              <a:rPr lang="en-GB" sz="2400" b="0" dirty="0"/>
              <a:t> </a:t>
            </a:r>
            <a:endParaRPr lang="en-US" sz="2400" b="0" dirty="0" smtClean="0"/>
          </a:p>
          <a:p>
            <a:pPr algn="ctr"/>
            <a:endParaRPr lang="en-US" sz="800" b="0" dirty="0" smtClean="0"/>
          </a:p>
          <a:p>
            <a:pPr algn="ctr">
              <a:buNone/>
            </a:pPr>
            <a:endParaRPr lang="en-GB" sz="2400" b="0" dirty="0" smtClean="0"/>
          </a:p>
          <a:p>
            <a:pPr algn="ctr">
              <a:buNone/>
            </a:pPr>
            <a:endParaRPr lang="en-GB" sz="2400" b="0" dirty="0" smtClean="0"/>
          </a:p>
          <a:p>
            <a:pPr algn="ctr">
              <a:buNone/>
            </a:pPr>
            <a:endParaRPr lang="en-GB" sz="2400" b="0" dirty="0"/>
          </a:p>
          <a:p>
            <a:pPr algn="ctr">
              <a:buNone/>
            </a:pPr>
            <a:r>
              <a:rPr lang="en-GB" sz="2400" b="0" dirty="0" smtClean="0"/>
              <a:t>Redshift </a:t>
            </a:r>
            <a:r>
              <a:rPr lang="en-GB" sz="2400" b="0" dirty="0" smtClean="0">
                <a:solidFill>
                  <a:schemeClr val="tx2"/>
                </a:solidFill>
              </a:rPr>
              <a:t>Z</a:t>
            </a:r>
            <a:r>
              <a:rPr lang="en-GB" sz="2400" b="0" baseline="-25000" dirty="0" smtClean="0">
                <a:solidFill>
                  <a:schemeClr val="tx2"/>
                </a:solidFill>
              </a:rPr>
              <a:t>D</a:t>
            </a:r>
            <a:r>
              <a:rPr lang="en-GB" sz="2400" b="0" dirty="0" smtClean="0">
                <a:solidFill>
                  <a:schemeClr val="tx2"/>
                </a:solidFill>
              </a:rPr>
              <a:t> &gt; 0 </a:t>
            </a:r>
            <a:r>
              <a:rPr lang="en-GB" sz="2400" b="0" dirty="0" smtClean="0">
                <a:sym typeface="Symbol"/>
              </a:rPr>
              <a:t></a:t>
            </a:r>
            <a:r>
              <a:rPr lang="en-GB" sz="2400" b="0" dirty="0" smtClean="0">
                <a:solidFill>
                  <a:schemeClr val="tx2"/>
                </a:solidFill>
              </a:rPr>
              <a:t> SN appears further away</a:t>
            </a:r>
            <a:r>
              <a:rPr lang="en-GB" sz="2400" b="0" dirty="0" smtClean="0"/>
              <a:t>, </a:t>
            </a:r>
            <a:r>
              <a:rPr lang="en-GB" sz="2400" b="0" dirty="0" err="1" smtClean="0"/>
              <a:t>Z</a:t>
            </a:r>
            <a:r>
              <a:rPr lang="en-GB" sz="2400" b="0" baseline="-25000" dirty="0" err="1" smtClean="0"/>
              <a:t>meas</a:t>
            </a:r>
            <a:r>
              <a:rPr lang="en-GB" sz="2400" b="0" dirty="0" smtClean="0"/>
              <a:t> </a:t>
            </a:r>
            <a:r>
              <a:rPr lang="en-GB" sz="2400" b="0" dirty="0"/>
              <a:t>= Z</a:t>
            </a:r>
            <a:r>
              <a:rPr lang="en-GB" sz="2400" b="0" baseline="-25000" dirty="0"/>
              <a:t>V</a:t>
            </a:r>
            <a:r>
              <a:rPr lang="en-GB" sz="2400" b="0" dirty="0"/>
              <a:t> + </a:t>
            </a:r>
            <a:r>
              <a:rPr lang="en-GB" sz="2400" b="0" dirty="0" smtClean="0"/>
              <a:t>Z</a:t>
            </a:r>
            <a:r>
              <a:rPr lang="en-GB" sz="2400" b="0" baseline="-25000" dirty="0" smtClean="0"/>
              <a:t>D</a:t>
            </a:r>
            <a:r>
              <a:rPr lang="en-GB" sz="2400" b="0" dirty="0" smtClean="0"/>
              <a:t>,  </a:t>
            </a:r>
          </a:p>
          <a:p>
            <a:pPr algn="ctr">
              <a:buNone/>
            </a:pPr>
            <a:r>
              <a:rPr lang="en-GB" sz="2400" b="0" dirty="0" smtClean="0"/>
              <a:t>But Brighter</a:t>
            </a:r>
            <a:r>
              <a:rPr lang="en-GB" sz="2400" b="0" dirty="0" smtClean="0">
                <a:solidFill>
                  <a:schemeClr val="tx2"/>
                </a:solidFill>
              </a:rPr>
              <a:t> </a:t>
            </a:r>
            <a:r>
              <a:rPr lang="en-GB" sz="2400" b="0" dirty="0" smtClean="0"/>
              <a:t>because the </a:t>
            </a:r>
            <a:r>
              <a:rPr lang="en-GB" sz="2400" b="0" dirty="0" smtClean="0">
                <a:solidFill>
                  <a:schemeClr val="tx2"/>
                </a:solidFill>
              </a:rPr>
              <a:t>SN is actually at </a:t>
            </a:r>
            <a:r>
              <a:rPr lang="en-GB" sz="2400" b="0" dirty="0" smtClean="0"/>
              <a:t>Z</a:t>
            </a:r>
            <a:r>
              <a:rPr lang="en-GB" sz="2400" b="0" baseline="-25000" dirty="0" smtClean="0"/>
              <a:t>V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Accelerating Universe is not real</a:t>
            </a:r>
            <a:r>
              <a:rPr lang="en-GB" sz="2400" b="0" dirty="0" smtClean="0"/>
              <a:t>, but rather an illusion caused by cosmic dust. </a:t>
            </a:r>
            <a:endParaRPr lang="en-US" sz="24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600200" y="3124200"/>
            <a:ext cx="228600" cy="76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03712" y="3501006"/>
            <a:ext cx="6115552" cy="609600"/>
            <a:chOff x="1803712" y="3381829"/>
            <a:chExt cx="6115552" cy="609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803712" y="3381829"/>
              <a:ext cx="6115552" cy="609600"/>
              <a:chOff x="1803712" y="3381829"/>
              <a:chExt cx="6115552" cy="6096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876800" y="3428996"/>
                <a:ext cx="3042464" cy="516245"/>
                <a:chOff x="4971414" y="3099292"/>
                <a:chExt cx="2802738" cy="468286"/>
              </a:xfrm>
            </p:grpSpPr>
            <p:sp>
              <p:nvSpPr>
                <p:cNvPr id="25" name="Oval 24"/>
                <p:cNvSpPr/>
                <p:nvPr/>
              </p:nvSpPr>
              <p:spPr bwMode="auto">
                <a:xfrm>
                  <a:off x="6793884" y="3215123"/>
                  <a:ext cx="304800" cy="304800"/>
                </a:xfrm>
                <a:prstGeom prst="ellipse">
                  <a:avLst/>
                </a:prstGeom>
                <a:solidFill>
                  <a:schemeClr val="tx1">
                    <a:lumMod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971414" y="3099292"/>
                  <a:ext cx="1379766" cy="362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+     Z</a:t>
                  </a:r>
                  <a:r>
                    <a:rPr lang="en-GB" sz="2000" b="0" baseline="-25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098684" y="3167468"/>
                  <a:ext cx="6754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None/>
                  </a:pPr>
                  <a:r>
                    <a:rPr lang="en-GB" sz="2000" b="0" dirty="0" smtClean="0"/>
                    <a:t>SN</a:t>
                  </a:r>
                  <a:endParaRPr lang="en-US" sz="2000" dirty="0"/>
                </a:p>
              </p:txBody>
            </p:sp>
          </p:grpSp>
          <p:sp>
            <p:nvSpPr>
              <p:cNvPr id="22" name="Oval 21"/>
              <p:cNvSpPr/>
              <p:nvPr/>
            </p:nvSpPr>
            <p:spPr bwMode="auto">
              <a:xfrm>
                <a:off x="3204148" y="3381829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62646" y="3457898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803712" y="3519454"/>
                <a:ext cx="1155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Redshift</a:t>
                </a:r>
                <a:endParaRPr lang="en-US" sz="1600" b="0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276600" y="3505200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81135" y="2590800"/>
            <a:ext cx="4931180" cy="609600"/>
            <a:chOff x="1781135" y="2471623"/>
            <a:chExt cx="4931180" cy="609600"/>
          </a:xfrm>
        </p:grpSpPr>
        <p:grpSp>
          <p:nvGrpSpPr>
            <p:cNvPr id="29" name="Group 28"/>
            <p:cNvGrpSpPr/>
            <p:nvPr/>
          </p:nvGrpSpPr>
          <p:grpSpPr>
            <a:xfrm>
              <a:off x="1781135" y="2471623"/>
              <a:ext cx="4931180" cy="609600"/>
              <a:chOff x="1461246" y="3023094"/>
              <a:chExt cx="4931180" cy="609600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2861682" y="3023094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5166511" y="31406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020180" y="3099163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/>
                  <a:t>Z</a:t>
                </a:r>
                <a:r>
                  <a:rPr lang="en-GB" sz="2000" b="0" baseline="-25000" dirty="0"/>
                  <a:t>V</a:t>
                </a:r>
                <a:endParaRPr lang="en-US" sz="2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461246" y="3160719"/>
                <a:ext cx="14004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b="0" dirty="0" smtClean="0"/>
                  <a:t>Brightness</a:t>
                </a:r>
                <a:endParaRPr lang="en-US" sz="1600" b="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16958" y="3122019"/>
                <a:ext cx="6754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2000" b="0" dirty="0" smtClean="0"/>
                  <a:t>SN</a:t>
                </a:r>
                <a:endParaRPr lang="en-US" sz="2000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229157" y="2609248"/>
              <a:ext cx="733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>
                  <a:solidFill>
                    <a:schemeClr val="bg2"/>
                  </a:solidFill>
                </a:rPr>
                <a:t> </a:t>
              </a:r>
              <a:r>
                <a:rPr lang="en-GB" sz="2000" b="0" dirty="0" smtClean="0">
                  <a:solidFill>
                    <a:schemeClr val="bg2"/>
                  </a:solidFill>
                </a:rPr>
                <a:t>O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91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4" y="152400"/>
            <a:ext cx="7772400" cy="1143000"/>
          </a:xfrm>
        </p:spPr>
        <p:txBody>
          <a:bodyPr/>
          <a:lstStyle/>
          <a:p>
            <a:r>
              <a:rPr lang="en-US" dirty="0" smtClean="0"/>
              <a:t>Dark Matter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4823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19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77" y="2133600"/>
            <a:ext cx="8033934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14" name="Arc 13"/>
          <p:cNvSpPr/>
          <p:nvPr/>
        </p:nvSpPr>
        <p:spPr bwMode="auto">
          <a:xfrm>
            <a:off x="6096000" y="2438400"/>
            <a:ext cx="45719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7162800" y="2819403"/>
            <a:ext cx="228600" cy="76197"/>
          </a:xfrm>
          <a:prstGeom prst="curv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01532" y="2438402"/>
            <a:ext cx="4180668" cy="751504"/>
            <a:chOff x="3335740" y="2484120"/>
            <a:chExt cx="4180668" cy="487680"/>
          </a:xfrm>
        </p:grpSpPr>
        <p:grpSp>
          <p:nvGrpSpPr>
            <p:cNvPr id="50" name="Group 49"/>
            <p:cNvGrpSpPr/>
            <p:nvPr/>
          </p:nvGrpSpPr>
          <p:grpSpPr>
            <a:xfrm>
              <a:off x="3335740" y="2484120"/>
              <a:ext cx="4180668" cy="487680"/>
              <a:chOff x="3434166" y="2484120"/>
              <a:chExt cx="4180668" cy="487680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655876" y="2484120"/>
                <a:ext cx="705124" cy="1799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34166" y="2664023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Z</a:t>
                </a:r>
                <a:r>
                  <a:rPr lang="en-GB" sz="1400" b="0" baseline="-25000" dirty="0"/>
                  <a:t>D</a:t>
                </a:r>
                <a:endParaRPr lang="en-US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939366" y="2608881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3824180" y="2656805"/>
              <a:ext cx="747819" cy="173458"/>
            </a:xfrm>
            <a:prstGeom prst="rect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257" y="1423390"/>
            <a:ext cx="44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0" dirty="0" smtClean="0"/>
              <a:t>In 1970’s, Spiral </a:t>
            </a:r>
            <a:r>
              <a:rPr lang="en-US" sz="2400" b="0" dirty="0"/>
              <a:t>galaxy M31 </a:t>
            </a:r>
            <a:r>
              <a:rPr lang="en-US" sz="2400" b="0" dirty="0" smtClean="0"/>
              <a:t>has a </a:t>
            </a:r>
            <a:r>
              <a:rPr lang="en-US" sz="2400" b="0" dirty="0" smtClean="0">
                <a:solidFill>
                  <a:schemeClr val="tx2"/>
                </a:solidFill>
              </a:rPr>
              <a:t>flat </a:t>
            </a:r>
            <a:r>
              <a:rPr lang="en-US" sz="2400" b="0" dirty="0">
                <a:solidFill>
                  <a:schemeClr val="tx2"/>
                </a:solidFill>
              </a:rPr>
              <a:t>velocity </a:t>
            </a:r>
            <a:r>
              <a:rPr lang="en-US" sz="2400" b="0" dirty="0" smtClean="0"/>
              <a:t>curve with a </a:t>
            </a:r>
            <a:r>
              <a:rPr lang="en-US" sz="2400" b="0" dirty="0" smtClean="0">
                <a:solidFill>
                  <a:schemeClr val="tx2"/>
                </a:solidFill>
              </a:rPr>
              <a:t>decreasing</a:t>
            </a:r>
            <a:r>
              <a:rPr lang="en-US" sz="2400" b="0" dirty="0" smtClean="0"/>
              <a:t> N</a:t>
            </a:r>
            <a:r>
              <a:rPr lang="en-US" sz="1200" b="0" dirty="0" smtClean="0"/>
              <a:t>II</a:t>
            </a:r>
            <a:r>
              <a:rPr lang="en-US" sz="2400" b="0" dirty="0" smtClean="0"/>
              <a:t> line intensity</a:t>
            </a:r>
            <a:endParaRPr lang="en-US" sz="2400" b="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89973" y="1199519"/>
            <a:ext cx="1438393" cy="1805965"/>
            <a:chOff x="6289973" y="1199519"/>
            <a:chExt cx="1438393" cy="1805965"/>
          </a:xfrm>
        </p:grpSpPr>
        <p:grpSp>
          <p:nvGrpSpPr>
            <p:cNvPr id="51" name="Group 50"/>
            <p:cNvGrpSpPr/>
            <p:nvPr/>
          </p:nvGrpSpPr>
          <p:grpSpPr>
            <a:xfrm>
              <a:off x="6289973" y="2133600"/>
              <a:ext cx="1438393" cy="871884"/>
              <a:chOff x="6220169" y="177033"/>
              <a:chExt cx="1438393" cy="871884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6220169" y="310823"/>
                <a:ext cx="1438393" cy="738094"/>
                <a:chOff x="6018625" y="191428"/>
                <a:chExt cx="1438393" cy="738094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 flipH="1">
                  <a:off x="6746336" y="191428"/>
                  <a:ext cx="9306" cy="7380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>
                  <a:off x="6018625" y="633506"/>
                  <a:ext cx="1438393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Freeform 56"/>
                <p:cNvSpPr/>
                <p:nvPr/>
              </p:nvSpPr>
              <p:spPr bwMode="auto">
                <a:xfrm>
                  <a:off x="6755642" y="411244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 flipH="1" flipV="1">
                  <a:off x="6172200" y="638538"/>
                  <a:ext cx="559558" cy="180097"/>
                </a:xfrm>
                <a:custGeom>
                  <a:avLst/>
                  <a:gdLst>
                    <a:gd name="connsiteX0" fmla="*/ 0 w 559558"/>
                    <a:gd name="connsiteY0" fmla="*/ 180097 h 180097"/>
                    <a:gd name="connsiteX1" fmla="*/ 54591 w 559558"/>
                    <a:gd name="connsiteY1" fmla="*/ 57268 h 180097"/>
                    <a:gd name="connsiteX2" fmla="*/ 122829 w 559558"/>
                    <a:gd name="connsiteY2" fmla="*/ 2677 h 180097"/>
                    <a:gd name="connsiteX3" fmla="*/ 232011 w 559558"/>
                    <a:gd name="connsiteY3" fmla="*/ 16324 h 180097"/>
                    <a:gd name="connsiteX4" fmla="*/ 409432 w 559558"/>
                    <a:gd name="connsiteY4" fmla="*/ 84563 h 180097"/>
                    <a:gd name="connsiteX5" fmla="*/ 559558 w 559558"/>
                    <a:gd name="connsiteY5" fmla="*/ 139154 h 180097"/>
                    <a:gd name="connsiteX6" fmla="*/ 559558 w 559558"/>
                    <a:gd name="connsiteY6" fmla="*/ 139154 h 18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558" h="180097">
                      <a:moveTo>
                        <a:pt x="0" y="180097"/>
                      </a:moveTo>
                      <a:cubicBezTo>
                        <a:pt x="17060" y="133467"/>
                        <a:pt x="34120" y="86838"/>
                        <a:pt x="54591" y="57268"/>
                      </a:cubicBezTo>
                      <a:cubicBezTo>
                        <a:pt x="75062" y="27698"/>
                        <a:pt x="93259" y="9501"/>
                        <a:pt x="122829" y="2677"/>
                      </a:cubicBezTo>
                      <a:cubicBezTo>
                        <a:pt x="152399" y="-4147"/>
                        <a:pt x="184244" y="2676"/>
                        <a:pt x="232011" y="16324"/>
                      </a:cubicBezTo>
                      <a:cubicBezTo>
                        <a:pt x="279778" y="29972"/>
                        <a:pt x="354841" y="64091"/>
                        <a:pt x="409432" y="84563"/>
                      </a:cubicBezTo>
                      <a:cubicBezTo>
                        <a:pt x="464023" y="105035"/>
                        <a:pt x="559558" y="139154"/>
                        <a:pt x="559558" y="139154"/>
                      </a:cubicBezTo>
                      <a:lnTo>
                        <a:pt x="559558" y="139154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705600" y="177033"/>
                <a:ext cx="4896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V</a:t>
                </a:r>
                <a:endParaRPr lang="en-US" sz="1400" dirty="0"/>
              </a:p>
            </p:txBody>
          </p:sp>
        </p:grpSp>
        <p:pic>
          <p:nvPicPr>
            <p:cNvPr id="1026" name="Picture 2" descr="C:\Users\Acer\Documents\2018\GHOST\Genzel\spir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1199519"/>
              <a:ext cx="1192444" cy="934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Acer\Documents\2018\GHOST\Genzel\Cosm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3161534" cy="24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45009" y="3199078"/>
                <a:ext cx="4437743" cy="171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i="0" dirty="0" smtClean="0">
                    <a:latin typeface="Cambria Math"/>
                  </a:rPr>
                  <a:t>Velocity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sin</m:t>
                      </m:r>
                      <m:r>
                        <a:rPr lang="en-US" sz="2400" b="0" i="0" smtClean="0"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V(y)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cZ</m:t>
                    </m:r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nd</m:t>
                        </m:r>
                        <m:r>
                          <a:rPr lang="en-US" sz="24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</m:t>
                        </m:r>
                      </m:e>
                    </m:d>
                  </m:oMath>
                </a14:m>
                <a:r>
                  <a:rPr lang="en-US" sz="2400" b="0" dirty="0" smtClean="0"/>
                  <a:t>/</a:t>
                </a:r>
                <a14:m>
                  <m:oMath xmlns:m="http://schemas.openxmlformats.org/officeDocument/2006/math">
                    <m:r>
                      <a:rPr lang="en-US" sz="2400" b="0" i="0">
                        <a:latin typeface="Cambria Math"/>
                        <a:sym typeface="Symbol"/>
                      </a:rPr>
                      <m:t></m:t>
                    </m:r>
                  </m:oMath>
                </a14:m>
                <a:endParaRPr lang="en-US" sz="2400" b="0" dirty="0" smtClean="0"/>
              </a:p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Flat curve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9" y="3199078"/>
                <a:ext cx="4437743" cy="1717393"/>
              </a:xfrm>
              <a:prstGeom prst="rect">
                <a:avLst/>
              </a:prstGeom>
              <a:blipFill rotWithShape="1">
                <a:blip r:embed="rId4"/>
                <a:stretch>
                  <a:fillRect t="-2837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77657" y="4898005"/>
                <a:ext cx="4437743" cy="1274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/>
                  <a:t>Line Intensity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Ao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cos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sym typeface="Symbol"/>
                        </a:rPr>
                        <m:t>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2"/>
                  </a:solidFill>
                </a:endParaRPr>
              </a:p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Decreasing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657" y="4898005"/>
                <a:ext cx="4437743" cy="1274195"/>
              </a:xfrm>
              <a:prstGeom prst="rect">
                <a:avLst/>
              </a:prstGeom>
              <a:blipFill rotWithShape="1">
                <a:blip r:embed="rId5"/>
                <a:stretch>
                  <a:fillRect t="-33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10457" y="5553568"/>
            <a:ext cx="46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 smtClean="0"/>
              <a:t>Flat curve caused by dust, not dark matter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47007"/>
            <a:ext cx="7772400" cy="1143000"/>
          </a:xfrm>
        </p:spPr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2661" y="6477000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Nanotechnology</a:t>
            </a:r>
            <a:r>
              <a:rPr lang="en-US" sz="2400" b="0" dirty="0"/>
              <a:t> </a:t>
            </a:r>
            <a:r>
              <a:rPr lang="en-US" sz="2400" b="0" dirty="0" smtClean="0"/>
              <a:t>as </a:t>
            </a:r>
            <a:r>
              <a:rPr lang="en-US" sz="2400" b="0" dirty="0"/>
              <a:t>the science of the </a:t>
            </a:r>
            <a:r>
              <a:rPr lang="en-US" sz="2400" b="0" dirty="0">
                <a:solidFill>
                  <a:schemeClr val="tx2"/>
                </a:solidFill>
              </a:rPr>
              <a:t>very small</a:t>
            </a:r>
            <a:r>
              <a:rPr lang="en-US" sz="2400" b="0" dirty="0"/>
              <a:t> and the search for </a:t>
            </a: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in the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may appear to be unrelated, but </a:t>
            </a:r>
            <a:r>
              <a:rPr lang="en-US" sz="2400" b="0" dirty="0" smtClean="0">
                <a:solidFill>
                  <a:schemeClr val="tx2"/>
                </a:solidFill>
              </a:rPr>
              <a:t>find </a:t>
            </a:r>
            <a:r>
              <a:rPr lang="en-US" sz="2400" b="0" dirty="0">
                <a:solidFill>
                  <a:schemeClr val="tx2"/>
                </a:solidFill>
              </a:rPr>
              <a:t>commonality in </a:t>
            </a:r>
            <a:r>
              <a:rPr lang="en-US" sz="2400" b="0" dirty="0" smtClean="0">
                <a:solidFill>
                  <a:schemeClr val="tx2"/>
                </a:solidFill>
              </a:rPr>
              <a:t>NPs </a:t>
            </a: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NPs</a:t>
            </a:r>
            <a:r>
              <a:rPr lang="en-US" sz="2400" b="0" dirty="0" smtClean="0"/>
              <a:t> = nanoparticles 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In nanotechnology,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are </a:t>
            </a:r>
            <a:r>
              <a:rPr lang="en-US" sz="2400" b="0" dirty="0" smtClean="0"/>
              <a:t>thought to </a:t>
            </a:r>
            <a:r>
              <a:rPr lang="en-US" sz="2400" b="0" dirty="0">
                <a:solidFill>
                  <a:schemeClr val="tx2"/>
                </a:solidFill>
              </a:rPr>
              <a:t>conserve heat</a:t>
            </a:r>
            <a:r>
              <a:rPr lang="en-US" sz="2400" b="0" dirty="0"/>
              <a:t> by </a:t>
            </a:r>
            <a:r>
              <a:rPr lang="en-US" sz="2400" b="0" dirty="0" smtClean="0"/>
              <a:t>increasing </a:t>
            </a:r>
            <a:r>
              <a:rPr lang="en-US" sz="2400" b="0" dirty="0"/>
              <a:t>in </a:t>
            </a:r>
            <a:r>
              <a:rPr lang="en-US" sz="2400" b="0" dirty="0" smtClean="0">
                <a:solidFill>
                  <a:schemeClr val="tx2"/>
                </a:solidFill>
              </a:rPr>
              <a:t>temperature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/>
              <a:t> But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Planck law</a:t>
            </a:r>
            <a:r>
              <a:rPr lang="en-US" sz="2400" b="0" dirty="0"/>
              <a:t> of </a:t>
            </a:r>
            <a:r>
              <a:rPr lang="en-US" sz="2400" b="0" dirty="0">
                <a:solidFill>
                  <a:schemeClr val="tx2"/>
                </a:solidFill>
              </a:rPr>
              <a:t>QM</a:t>
            </a:r>
            <a:r>
              <a:rPr lang="en-US" sz="2400" b="0" dirty="0"/>
              <a:t> requires </a:t>
            </a:r>
            <a:r>
              <a:rPr lang="en-US" sz="2400" b="0" dirty="0" smtClean="0"/>
              <a:t>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heat capacity</a:t>
            </a:r>
            <a:r>
              <a:rPr lang="en-US" sz="2400" b="0" dirty="0"/>
              <a:t> of the quantum sized </a:t>
            </a:r>
            <a:r>
              <a:rPr lang="en-US" sz="2400" b="0" dirty="0" smtClean="0">
                <a:solidFill>
                  <a:schemeClr val="tx2"/>
                </a:solidFill>
              </a:rPr>
              <a:t>NPs</a:t>
            </a:r>
            <a:r>
              <a:rPr lang="en-US" sz="2400" b="0" dirty="0" smtClean="0"/>
              <a:t> </a:t>
            </a:r>
            <a:r>
              <a:rPr lang="en-US" sz="2400" b="0" dirty="0"/>
              <a:t>to </a:t>
            </a:r>
            <a:r>
              <a:rPr lang="en-US" sz="2400" b="0" dirty="0" smtClean="0">
                <a:solidFill>
                  <a:schemeClr val="tx2"/>
                </a:solidFill>
              </a:rPr>
              <a:t>vanish</a:t>
            </a:r>
            <a:r>
              <a:rPr lang="en-US" sz="2400" b="0" dirty="0"/>
              <a:t> </a:t>
            </a:r>
            <a:r>
              <a:rPr lang="en-US" sz="2400" b="0" dirty="0" smtClean="0"/>
              <a:t>?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= quantum </a:t>
            </a:r>
            <a:r>
              <a:rPr lang="en-US" sz="2400" b="0" dirty="0"/>
              <a:t>mechanics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13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Ghost Galaxy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20</a:t>
            </a:r>
            <a:endParaRPr lang="en-US" altLang="zh-TW" sz="2800" dirty="0">
              <a:ea typeface="新細明體" charset="-120"/>
            </a:endParaRPr>
          </a:p>
        </p:txBody>
      </p:sp>
      <p:pic>
        <p:nvPicPr>
          <p:cNvPr id="1026" name="Picture 2" descr="C:\Users\Acer\Documents\2018\GHOST\DF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95" y="2127997"/>
            <a:ext cx="5105469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163321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353431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 dirty="0" smtClean="0"/>
              <a:t>DF2 Galaxy – No Dark matter</a:t>
            </a:r>
            <a:endParaRPr lang="en-US" b="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864469"/>
            <a:ext cx="4495800" cy="248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0" dirty="0" smtClean="0"/>
              <a:t>Questions </a:t>
            </a:r>
          </a:p>
          <a:p>
            <a:pPr algn="ctr">
              <a:buNone/>
            </a:pPr>
            <a:r>
              <a:rPr lang="en-US" sz="1800" b="0" dirty="0" smtClean="0"/>
              <a:t> No dark matter?</a:t>
            </a:r>
          </a:p>
          <a:p>
            <a:pPr algn="ctr">
              <a:buNone/>
            </a:pPr>
            <a:r>
              <a:rPr lang="en-US" sz="1800" b="0" dirty="0" smtClean="0"/>
              <a:t>Transparent </a:t>
            </a:r>
          </a:p>
          <a:p>
            <a:pPr algn="ctr">
              <a:buNone/>
            </a:pPr>
            <a:r>
              <a:rPr lang="en-US" sz="1800" b="0" dirty="0" smtClean="0"/>
              <a:t>Can the audience explain? </a:t>
            </a:r>
          </a:p>
          <a:p>
            <a:pPr algn="ctr">
              <a:buNone/>
            </a:pPr>
            <a:r>
              <a:rPr lang="en-US" sz="1800" b="0" dirty="0" smtClean="0"/>
              <a:t>???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1800" b="0" dirty="0" smtClean="0"/>
              <a:t>No dark matter because no cosmic dust !!!</a:t>
            </a:r>
          </a:p>
          <a:p>
            <a:pPr algn="ctr">
              <a:buNone/>
            </a:pPr>
            <a:endParaRPr lang="en-US" sz="800" b="0" dirty="0" smtClean="0"/>
          </a:p>
        </p:txBody>
      </p:sp>
    </p:spTree>
    <p:extLst>
      <p:ext uri="{BB962C8B-B14F-4D97-AF65-F5344CB8AC3E}">
        <p14:creationId xmlns:p14="http://schemas.microsoft.com/office/powerpoint/2010/main" val="4204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68740" y="5334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Wave-Particle Duality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839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smtClean="0">
                <a:solidFill>
                  <a:srgbClr val="FFFF00"/>
                </a:solidFill>
                <a:ea typeface="新細明體" charset="-120"/>
              </a:rPr>
              <a:t>24th World  Nano Conference  – Rome, Italy, May 7-8, 2018</a:t>
            </a:r>
            <a:endParaRPr lang="en-US" altLang="zh-TW" sz="1400" b="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  <a:cs typeface="Arial" charset="0"/>
              </a:rPr>
              <a:t>21</a:t>
            </a:r>
            <a:endParaRPr lang="en-US" altLang="zh-TW" sz="2800" dirty="0">
              <a:solidFill>
                <a:srgbClr val="FFFFFF"/>
              </a:solidFill>
              <a:ea typeface="新細明體" charset="-120"/>
              <a:cs typeface="Arial" charset="0"/>
            </a:endParaRP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27296" y="1828800"/>
            <a:ext cx="9091014" cy="1143000"/>
          </a:xfrm>
        </p:spPr>
        <p:txBody>
          <a:bodyPr/>
          <a:lstStyle/>
          <a:p>
            <a:r>
              <a:rPr lang="en-US" altLang="en-US" sz="2400" b="0" dirty="0">
                <a:solidFill>
                  <a:schemeClr val="tx2"/>
                </a:solidFill>
              </a:rPr>
              <a:t>S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imple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is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mechanism</a:t>
            </a:r>
            <a:r>
              <a:rPr lang="en-US" altLang="en-US" sz="2400" b="0" dirty="0" smtClean="0"/>
              <a:t> by which 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photon</a:t>
            </a:r>
            <a:r>
              <a:rPr lang="en-US" altLang="en-US" sz="2400" b="0" dirty="0" smtClean="0"/>
              <a:t> as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particle</a:t>
            </a:r>
            <a:r>
              <a:rPr lang="en-US" altLang="en-US" sz="2400" b="0" dirty="0" smtClean="0"/>
              <a:t> becomes a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wave</a:t>
            </a:r>
            <a:r>
              <a:rPr lang="en-US" altLang="en-US" sz="2400" b="0" dirty="0" smtClean="0"/>
              <a:t> </a:t>
            </a:r>
            <a:r>
              <a:rPr lang="en-US" altLang="en-US" sz="2400" b="0" dirty="0"/>
              <a:t>d</a:t>
            </a:r>
            <a:r>
              <a:rPr lang="en-US" altLang="en-US" sz="2400" b="0" dirty="0" smtClean="0"/>
              <a:t>epending on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interaction</a:t>
            </a:r>
            <a:r>
              <a:rPr lang="en-US" altLang="en-US" sz="2400" b="0" dirty="0" smtClean="0"/>
              <a:t> with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matter</a:t>
            </a:r>
            <a:endParaRPr lang="en-US" altLang="en-US" sz="800" b="0" dirty="0" smtClean="0">
              <a:solidFill>
                <a:schemeClr val="tx2"/>
              </a:solidFill>
            </a:endParaRPr>
          </a:p>
          <a:p>
            <a:endParaRPr lang="en-US" altLang="en-US" sz="800" b="0" dirty="0" smtClean="0">
              <a:sym typeface="Symbol" pitchFamily="18" charset="2"/>
            </a:endParaRPr>
          </a:p>
          <a:p>
            <a:endParaRPr lang="zh-HK" altLang="en-US" sz="2400" b="0" i="1" dirty="0" smtClean="0">
              <a:ea typeface="新細明體" charset="-120"/>
            </a:endParaRPr>
          </a:p>
        </p:txBody>
      </p:sp>
      <p:grpSp>
        <p:nvGrpSpPr>
          <p:cNvPr id="43009" name="Group 43008"/>
          <p:cNvGrpSpPr/>
          <p:nvPr/>
        </p:nvGrpSpPr>
        <p:grpSpPr>
          <a:xfrm>
            <a:off x="3949812" y="3354523"/>
            <a:ext cx="926987" cy="847472"/>
            <a:chOff x="3949812" y="3354523"/>
            <a:chExt cx="926987" cy="847472"/>
          </a:xfrm>
        </p:grpSpPr>
        <p:sp>
          <p:nvSpPr>
            <p:cNvPr id="2" name="Oval 1"/>
            <p:cNvSpPr/>
            <p:nvPr/>
          </p:nvSpPr>
          <p:spPr bwMode="auto">
            <a:xfrm>
              <a:off x="3949812" y="3361873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962400" y="3354523"/>
              <a:ext cx="914399" cy="840122"/>
              <a:chOff x="3962400" y="3316475"/>
              <a:chExt cx="914399" cy="840122"/>
            </a:xfrm>
          </p:grpSpPr>
          <p:sp>
            <p:nvSpPr>
              <p:cNvPr id="25" name="Oval 24"/>
              <p:cNvSpPr/>
              <p:nvPr/>
            </p:nvSpPr>
            <p:spPr bwMode="auto">
              <a:xfrm>
                <a:off x="3962400" y="3316475"/>
                <a:ext cx="838200" cy="840122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081842" y="3569596"/>
                <a:ext cx="794957" cy="441324"/>
                <a:chOff x="2062106" y="4018695"/>
                <a:chExt cx="794957" cy="441324"/>
              </a:xfrm>
            </p:grpSpPr>
            <p:sp>
              <p:nvSpPr>
                <p:cNvPr id="15" name="Arc 14"/>
                <p:cNvSpPr/>
                <p:nvPr/>
              </p:nvSpPr>
              <p:spPr bwMode="auto">
                <a:xfrm>
                  <a:off x="2092639" y="4018695"/>
                  <a:ext cx="533400" cy="441324"/>
                </a:xfrm>
                <a:prstGeom prst="arc">
                  <a:avLst>
                    <a:gd name="adj1" fmla="val 10696734"/>
                    <a:gd name="adj2" fmla="val 0"/>
                  </a:avLst>
                </a:prstGeom>
                <a:noFill/>
                <a:ln w="285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342900" indent="-342900" algn="ctr">
                    <a:defRPr/>
                  </a:pPr>
                  <a:endParaRPr lang="en-US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43021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062106" y="4090232"/>
                  <a:ext cx="794957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b="0" dirty="0" smtClean="0">
                      <a:solidFill>
                        <a:schemeClr val="bg2"/>
                      </a:solidFill>
                      <a:cs typeface="Arial" charset="0"/>
                      <a:sym typeface="Symbol" pitchFamily="18" charset="2"/>
                    </a:rPr>
                    <a:t>Wave</a:t>
                  </a:r>
                  <a:endParaRPr lang="en-US" altLang="en-US" sz="1400" b="0" dirty="0">
                    <a:solidFill>
                      <a:schemeClr val="bg2"/>
                    </a:solidFill>
                    <a:cs typeface="Arial" charset="0"/>
                  </a:endParaRPr>
                </a:p>
              </p:txBody>
            </p:sp>
          </p:grpSp>
        </p:grpSp>
      </p:grpSp>
      <p:sp>
        <p:nvSpPr>
          <p:cNvPr id="43018" name="TextBox 11"/>
          <p:cNvSpPr txBox="1">
            <a:spLocks noChangeArrowheads="1"/>
          </p:cNvSpPr>
          <p:nvPr/>
        </p:nvSpPr>
        <p:spPr bwMode="auto">
          <a:xfrm>
            <a:off x="1624146" y="3177641"/>
            <a:ext cx="9782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solidFill>
                  <a:srgbClr val="FFFF00"/>
                </a:solidFill>
                <a:cs typeface="Arial" charset="0"/>
              </a:rPr>
              <a:t>Galaxy  Photon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cs typeface="Arial" charset="0"/>
                <a:sym typeface="Symbol"/>
              </a:rPr>
              <a:t>E = h</a:t>
            </a:r>
            <a:endParaRPr lang="en-US" altLang="en-US" sz="1800" b="0" dirty="0">
              <a:cs typeface="Arial" charset="0"/>
            </a:endParaRPr>
          </a:p>
        </p:txBody>
      </p:sp>
      <p:sp>
        <p:nvSpPr>
          <p:cNvPr id="43023" name="TextBox 18"/>
          <p:cNvSpPr txBox="1">
            <a:spLocks noChangeArrowheads="1"/>
          </p:cNvSpPr>
          <p:nvPr/>
        </p:nvSpPr>
        <p:spPr bwMode="auto">
          <a:xfrm>
            <a:off x="6172200" y="3334789"/>
            <a:ext cx="13372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solidFill>
                  <a:srgbClr val="FFFF00"/>
                </a:solidFill>
                <a:cs typeface="Arial" charset="0"/>
              </a:rPr>
              <a:t>Redshift</a:t>
            </a:r>
            <a:endParaRPr lang="en-US" altLang="en-US" sz="1800" b="0" dirty="0">
              <a:solidFill>
                <a:srgbClr val="FFFF00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solidFill>
                  <a:srgbClr val="FFFF00"/>
                </a:solidFill>
                <a:cs typeface="Arial" charset="0"/>
              </a:rPr>
              <a:t>Photon</a:t>
            </a:r>
            <a:endParaRPr lang="en-US" altLang="en-US" sz="1800" b="0" dirty="0">
              <a:solidFill>
                <a:srgbClr val="FFFF00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cs typeface="Arial" charset="0"/>
                <a:sym typeface="Symbol" pitchFamily="18" charset="2"/>
              </a:rPr>
              <a:t>E = h</a:t>
            </a:r>
            <a:r>
              <a:rPr lang="en-US" altLang="en-US" sz="1800" b="0" dirty="0" smtClean="0">
                <a:cs typeface="Arial" charset="0"/>
                <a:sym typeface="Symbol"/>
              </a:rPr>
              <a:t>’</a:t>
            </a:r>
            <a:endParaRPr lang="en-US" altLang="en-US" sz="1800" b="0" dirty="0"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99238" y="3662065"/>
            <a:ext cx="825553" cy="103187"/>
            <a:chOff x="2602363" y="3622690"/>
            <a:chExt cx="825553" cy="103187"/>
          </a:xfrm>
        </p:grpSpPr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35806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H="1" flipV="1">
              <a:off x="2602363" y="36473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8"/>
          <p:cNvSpPr/>
          <p:nvPr/>
        </p:nvSpPr>
        <p:spPr>
          <a:xfrm>
            <a:off x="2207375" y="5327302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endParaRPr lang="zh-HK" altLang="en-US" sz="2400" b="0" i="1" dirty="0">
              <a:ea typeface="新細明體" charset="-12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-157954" y="4755802"/>
            <a:ext cx="909101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b="0" kern="0" dirty="0">
                <a:solidFill>
                  <a:schemeClr val="tx2"/>
                </a:solidFill>
              </a:rPr>
              <a:t>I</a:t>
            </a:r>
            <a:r>
              <a:rPr lang="en-US" altLang="en-US" sz="2400" b="0" kern="0" dirty="0" smtClean="0">
                <a:solidFill>
                  <a:schemeClr val="tx2"/>
                </a:solidFill>
              </a:rPr>
              <a:t>n vacuum, </a:t>
            </a:r>
            <a:r>
              <a:rPr lang="en-US" altLang="en-US" sz="2400" b="0" kern="0" dirty="0">
                <a:solidFill>
                  <a:schemeClr val="tx2"/>
                </a:solidFill>
              </a:rPr>
              <a:t>p</a:t>
            </a:r>
            <a:r>
              <a:rPr lang="en-US" altLang="en-US" sz="2400" b="0" kern="0" dirty="0" smtClean="0">
                <a:solidFill>
                  <a:schemeClr val="tx2"/>
                </a:solidFill>
              </a:rPr>
              <a:t>hoton is a particle, not a wave</a:t>
            </a:r>
            <a:endParaRPr lang="en-US" altLang="en-US" sz="800" b="0" kern="0" dirty="0" smtClean="0">
              <a:solidFill>
                <a:schemeClr val="tx2"/>
              </a:solidFill>
            </a:endParaRPr>
          </a:p>
          <a:p>
            <a:endParaRPr lang="en-US" altLang="en-US" sz="800" b="0" kern="0" dirty="0" smtClean="0">
              <a:sym typeface="Symbol" pitchFamily="18" charset="2"/>
            </a:endParaRPr>
          </a:p>
          <a:p>
            <a:r>
              <a:rPr lang="en-US" altLang="en-US" sz="2400" b="0" kern="0" dirty="0" smtClean="0">
                <a:solidFill>
                  <a:schemeClr val="tx2"/>
                </a:solidFill>
                <a:sym typeface="Symbol" pitchFamily="18" charset="2"/>
              </a:rPr>
              <a:t>In matter, photon is a wave, not a particle</a:t>
            </a:r>
            <a:endParaRPr lang="en-US" altLang="en-US" sz="2400" b="0" kern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kern="0" dirty="0" smtClean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kern="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endParaRPr lang="zh-HK" altLang="en-US" sz="2400" b="0" i="1" kern="0" dirty="0" smtClean="0">
              <a:ea typeface="新細明體" charset="-12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218375" y="3456637"/>
            <a:ext cx="842961" cy="452437"/>
            <a:chOff x="2584955" y="3908441"/>
            <a:chExt cx="842961" cy="452437"/>
          </a:xfrm>
        </p:grpSpPr>
        <p:sp>
          <p:nvSpPr>
            <p:cNvPr id="36" name="Freeform 35"/>
            <p:cNvSpPr>
              <a:spLocks/>
            </p:cNvSpPr>
            <p:nvPr/>
          </p:nvSpPr>
          <p:spPr bwMode="auto">
            <a:xfrm rot="14442469" flipH="1" flipV="1">
              <a:off x="2683380" y="3810016"/>
              <a:ext cx="452437" cy="649287"/>
            </a:xfrm>
            <a:custGeom>
              <a:avLst/>
              <a:gdLst>
                <a:gd name="T0" fmla="*/ 74612 w 293687"/>
                <a:gd name="T1" fmla="*/ 466725 h 466725"/>
                <a:gd name="T2" fmla="*/ 26987 w 293687"/>
                <a:gd name="T3" fmla="*/ 304800 h 466725"/>
                <a:gd name="T4" fmla="*/ 236537 w 293687"/>
                <a:gd name="T5" fmla="*/ 276225 h 466725"/>
                <a:gd name="T6" fmla="*/ 131762 w 293687"/>
                <a:gd name="T7" fmla="*/ 114300 h 466725"/>
                <a:gd name="T8" fmla="*/ 255587 w 293687"/>
                <a:gd name="T9" fmla="*/ 95250 h 466725"/>
                <a:gd name="T10" fmla="*/ 293687 w 293687"/>
                <a:gd name="T11" fmla="*/ 0 h 466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687" h="466725">
                  <a:moveTo>
                    <a:pt x="74612" y="466725"/>
                  </a:moveTo>
                  <a:cubicBezTo>
                    <a:pt x="37306" y="401637"/>
                    <a:pt x="0" y="336550"/>
                    <a:pt x="26987" y="304800"/>
                  </a:cubicBezTo>
                  <a:cubicBezTo>
                    <a:pt x="53974" y="273050"/>
                    <a:pt x="219075" y="307975"/>
                    <a:pt x="236537" y="276225"/>
                  </a:cubicBezTo>
                  <a:cubicBezTo>
                    <a:pt x="253999" y="244475"/>
                    <a:pt x="128587" y="144463"/>
                    <a:pt x="131762" y="114300"/>
                  </a:cubicBezTo>
                  <a:cubicBezTo>
                    <a:pt x="134937" y="84137"/>
                    <a:pt x="228600" y="114300"/>
                    <a:pt x="255587" y="95250"/>
                  </a:cubicBezTo>
                  <a:cubicBezTo>
                    <a:pt x="282574" y="76200"/>
                    <a:pt x="288130" y="38100"/>
                    <a:pt x="293687" y="0"/>
                  </a:cubicBezTo>
                </a:path>
              </a:pathLst>
            </a:custGeom>
            <a:noFill/>
            <a:ln w="1905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kern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7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41140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50535" y="3733800"/>
            <a:ext cx="825553" cy="103187"/>
            <a:chOff x="2602363" y="3622690"/>
            <a:chExt cx="825553" cy="103187"/>
          </a:xfrm>
        </p:grpSpPr>
        <p:sp>
          <p:nvSpPr>
            <p:cNvPr id="38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35806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 flipH="1" flipV="1">
              <a:off x="2602363" y="3647372"/>
              <a:ext cx="645340" cy="102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529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60" y="1295400"/>
            <a:ext cx="7772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942" y="6477000"/>
            <a:ext cx="8046244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22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560" y="2590800"/>
            <a:ext cx="8305800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By </a:t>
            </a:r>
            <a:r>
              <a:rPr lang="en-GB" sz="2400" b="0" dirty="0" smtClean="0">
                <a:solidFill>
                  <a:schemeClr val="tx2"/>
                </a:solidFill>
              </a:rPr>
              <a:t>refuting </a:t>
            </a:r>
            <a:r>
              <a:rPr lang="en-GB" sz="2400" b="0" dirty="0">
                <a:solidFill>
                  <a:schemeClr val="tx2"/>
                </a:solidFill>
              </a:rPr>
              <a:t>current </a:t>
            </a:r>
            <a:r>
              <a:rPr lang="en-GB" sz="2400" b="0" dirty="0"/>
              <a:t>cosmological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/>
              <a:t>theories for </a:t>
            </a:r>
            <a:r>
              <a:rPr lang="en-GB" sz="2400" b="0" dirty="0">
                <a:solidFill>
                  <a:schemeClr val="tx2"/>
                </a:solidFill>
              </a:rPr>
              <a:t>dark matter</a:t>
            </a:r>
            <a:r>
              <a:rPr lang="en-GB" sz="2400" b="0" dirty="0"/>
              <a:t> and </a:t>
            </a:r>
            <a:r>
              <a:rPr lang="en-GB" sz="2400" b="0" dirty="0">
                <a:solidFill>
                  <a:schemeClr val="tx2"/>
                </a:solidFill>
              </a:rPr>
              <a:t>Universe expansion</a:t>
            </a:r>
            <a:r>
              <a:rPr lang="en-GB" sz="2400" b="0" dirty="0"/>
              <a:t>, perhaps</a:t>
            </a:r>
            <a:r>
              <a:rPr lang="en-GB" sz="2400" b="0" dirty="0">
                <a:solidFill>
                  <a:schemeClr val="tx2"/>
                </a:solidFill>
              </a:rPr>
              <a:t> cosmology </a:t>
            </a:r>
            <a:r>
              <a:rPr lang="en-GB" sz="2400" b="0" dirty="0" smtClean="0"/>
              <a:t>may </a:t>
            </a:r>
            <a:r>
              <a:rPr lang="en-GB" sz="2400" b="0" dirty="0"/>
              <a:t>return to Einstein’s </a:t>
            </a:r>
            <a:r>
              <a:rPr lang="en-GB" sz="2400" b="0" dirty="0">
                <a:solidFill>
                  <a:schemeClr val="tx2"/>
                </a:solidFill>
              </a:rPr>
              <a:t>once upon a time </a:t>
            </a:r>
            <a:r>
              <a:rPr lang="en-GB" sz="2400" b="0" dirty="0" smtClean="0"/>
              <a:t>static </a:t>
            </a:r>
            <a:r>
              <a:rPr lang="en-GB" sz="2400" b="0" dirty="0"/>
              <a:t>and dynamic Universe.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ea typeface="宋体" pitchFamily="2" charset="-122"/>
              </a:rPr>
              <a:t>     </a:t>
            </a: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 smtClean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99" y="6477000"/>
            <a:ext cx="8117237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smtClean="0">
                <a:solidFill>
                  <a:srgbClr val="FFFF00"/>
                </a:solidFill>
              </a:rPr>
              <a:t>24th World  Nano Conference  – Rome, Italy, May 7-8, 2018</a:t>
            </a:r>
            <a:endParaRPr lang="en-US" altLang="zh-TW" sz="1400" b="0" dirty="0" smtClean="0">
              <a:solidFill>
                <a:srgbClr val="FFFF00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0" y="6019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23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94" y="495886"/>
            <a:ext cx="7772400" cy="11430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 dirty="0" smtClean="0"/>
              <a:t>24th World  Nano Conference  – Rome, Italy, May 7-8, 2018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90025" y="1712881"/>
            <a:ext cx="82296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1926, </a:t>
            </a:r>
            <a:r>
              <a:rPr lang="en-US" sz="2400" b="0" dirty="0">
                <a:solidFill>
                  <a:schemeClr val="tx2"/>
                </a:solidFill>
              </a:rPr>
              <a:t>Hubble</a:t>
            </a:r>
            <a:r>
              <a:rPr lang="en-US" sz="2400" b="0" dirty="0"/>
              <a:t> discovered </a:t>
            </a:r>
            <a:r>
              <a:rPr lang="en-US" sz="2400" b="0" dirty="0" smtClean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was </a:t>
            </a:r>
            <a:r>
              <a:rPr lang="en-US" sz="2400" b="0" dirty="0" smtClean="0">
                <a:solidFill>
                  <a:schemeClr val="tx2"/>
                </a:solidFill>
              </a:rPr>
              <a:t>expanding</a:t>
            </a:r>
            <a:r>
              <a:rPr lang="en-US" sz="2400" b="0" dirty="0" smtClean="0"/>
              <a:t> based </a:t>
            </a:r>
            <a:r>
              <a:rPr lang="en-US" sz="2400" b="0" dirty="0"/>
              <a:t>on </a:t>
            </a:r>
            <a:r>
              <a:rPr lang="en-US" sz="2400" b="0" dirty="0" smtClean="0">
                <a:solidFill>
                  <a:schemeClr val="tx2"/>
                </a:solidFill>
              </a:rPr>
              <a:t>velocity</a:t>
            </a:r>
            <a:r>
              <a:rPr lang="en-US" sz="2400" b="0" dirty="0" smtClean="0"/>
              <a:t> measurements inferred from Doppler </a:t>
            </a:r>
            <a:r>
              <a:rPr lang="en-US" sz="2400" b="0" dirty="0" smtClean="0">
                <a:solidFill>
                  <a:schemeClr val="tx2"/>
                </a:solidFill>
              </a:rPr>
              <a:t>redshifts</a:t>
            </a:r>
            <a:r>
              <a:rPr lang="en-US" sz="2400" b="0" dirty="0" smtClean="0"/>
              <a:t> of </a:t>
            </a:r>
            <a:r>
              <a:rPr lang="en-US" sz="2400" b="0" dirty="0">
                <a:solidFill>
                  <a:schemeClr val="tx2"/>
                </a:solidFill>
              </a:rPr>
              <a:t>light</a:t>
            </a:r>
            <a:r>
              <a:rPr lang="en-US" sz="2400" b="0" dirty="0"/>
              <a:t> from recessing </a:t>
            </a:r>
            <a:r>
              <a:rPr lang="en-US" sz="2400" b="0" dirty="0">
                <a:solidFill>
                  <a:schemeClr val="tx2"/>
                </a:solidFill>
              </a:rPr>
              <a:t>galaxies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As </a:t>
            </a:r>
            <a:r>
              <a:rPr lang="en-GB" sz="2400" b="0" dirty="0"/>
              <a:t>the </a:t>
            </a:r>
            <a:r>
              <a:rPr lang="en-GB" sz="2400" b="0" dirty="0">
                <a:solidFill>
                  <a:schemeClr val="tx2"/>
                </a:solidFill>
              </a:rPr>
              <a:t>galaxy light </a:t>
            </a:r>
            <a:r>
              <a:rPr lang="en-GB" sz="2400" b="0" dirty="0" smtClean="0"/>
              <a:t>travels to the Earth </a:t>
            </a:r>
            <a:r>
              <a:rPr lang="en-GB" sz="2400" b="0" dirty="0"/>
              <a:t>especially </a:t>
            </a:r>
            <a:r>
              <a:rPr lang="en-GB" sz="2400" b="0" dirty="0">
                <a:solidFill>
                  <a:schemeClr val="tx2"/>
                </a:solidFill>
              </a:rPr>
              <a:t>surrounding</a:t>
            </a:r>
            <a:r>
              <a:rPr lang="en-GB" sz="2400" b="0" dirty="0"/>
              <a:t> </a:t>
            </a:r>
            <a:r>
              <a:rPr lang="en-GB" sz="2400" b="0" dirty="0" smtClean="0"/>
              <a:t>galaxies, it </a:t>
            </a:r>
            <a:r>
              <a:rPr lang="en-GB" sz="2400" b="0" dirty="0" smtClean="0">
                <a:solidFill>
                  <a:schemeClr val="tx2"/>
                </a:solidFill>
              </a:rPr>
              <a:t>interacts </a:t>
            </a:r>
            <a:r>
              <a:rPr lang="en-GB" sz="2400" b="0" dirty="0" smtClean="0"/>
              <a:t>with </a:t>
            </a:r>
            <a:r>
              <a:rPr lang="en-GB" sz="2400" b="0" dirty="0" smtClean="0">
                <a:solidFill>
                  <a:schemeClr val="tx2"/>
                </a:solidFill>
              </a:rPr>
              <a:t>cosmic </a:t>
            </a:r>
            <a:r>
              <a:rPr lang="en-GB" sz="2400" b="0" dirty="0" smtClean="0">
                <a:solidFill>
                  <a:schemeClr val="tx2"/>
                </a:solidFill>
              </a:rPr>
              <a:t>dust </a:t>
            </a:r>
            <a:r>
              <a:rPr lang="en-GB" sz="2400" b="0" dirty="0" smtClean="0"/>
              <a:t>NPs</a:t>
            </a:r>
          </a:p>
          <a:p>
            <a:pPr algn="ctr">
              <a:buNone/>
            </a:pPr>
            <a:endParaRPr lang="en-GB" sz="800" b="0" dirty="0" smtClean="0"/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Astronomers</a:t>
            </a:r>
            <a:r>
              <a:rPr lang="en-GB" sz="2400" b="0" dirty="0" smtClean="0"/>
              <a:t> assumed the</a:t>
            </a:r>
            <a:r>
              <a:rPr lang="en-GB" sz="2400" b="0" dirty="0" smtClean="0">
                <a:solidFill>
                  <a:schemeClr val="tx2"/>
                </a:solidFill>
              </a:rPr>
              <a:t> light-matter </a:t>
            </a:r>
            <a:r>
              <a:rPr lang="en-GB" sz="2400" b="0" dirty="0" smtClean="0"/>
              <a:t>interaction followed </a:t>
            </a:r>
            <a:r>
              <a:rPr lang="en-GB" sz="2400" b="0" dirty="0" smtClean="0">
                <a:solidFill>
                  <a:schemeClr val="tx2"/>
                </a:solidFill>
              </a:rPr>
              <a:t>classical physics </a:t>
            </a:r>
            <a:r>
              <a:rPr lang="en-GB" sz="2400" b="0" dirty="0" smtClean="0"/>
              <a:t>causing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  <a:r>
              <a:rPr lang="en-GB" sz="2400" b="0" dirty="0" smtClean="0"/>
              <a:t> changes                   that today has </a:t>
            </a:r>
            <a:r>
              <a:rPr lang="en-GB" sz="2400" b="0" dirty="0" smtClean="0">
                <a:solidFill>
                  <a:schemeClr val="tx2"/>
                </a:solidFill>
              </a:rPr>
              <a:t>indirectly</a:t>
            </a:r>
            <a:r>
              <a:rPr lang="en-GB" sz="2400" b="0" dirty="0" smtClean="0"/>
              <a:t> led to </a:t>
            </a:r>
            <a:r>
              <a:rPr lang="en-GB" sz="2400" b="0" dirty="0" smtClean="0">
                <a:solidFill>
                  <a:schemeClr val="tx2"/>
                </a:solidFill>
              </a:rPr>
              <a:t>dark matter</a:t>
            </a:r>
          </a:p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But if </a:t>
            </a:r>
            <a:r>
              <a:rPr lang="en-GB" sz="2400" b="0" dirty="0" smtClean="0">
                <a:solidFill>
                  <a:schemeClr val="tx2"/>
                </a:solidFill>
              </a:rPr>
              <a:t>QM</a:t>
            </a:r>
            <a:r>
              <a:rPr lang="en-GB" sz="2400" b="0" dirty="0" smtClean="0"/>
              <a:t> is assumed, </a:t>
            </a:r>
            <a:r>
              <a:rPr lang="en-GB" sz="2400" b="0" dirty="0" smtClean="0">
                <a:solidFill>
                  <a:schemeClr val="tx2"/>
                </a:solidFill>
              </a:rPr>
              <a:t>no dark matter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4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has a </a:t>
            </a:r>
            <a:r>
              <a:rPr lang="en-US" sz="2400" b="0" dirty="0">
                <a:solidFill>
                  <a:schemeClr val="tx2"/>
                </a:solidFill>
              </a:rPr>
              <a:t>long </a:t>
            </a:r>
            <a:r>
              <a:rPr lang="en-US" sz="2400" b="0" dirty="0" smtClean="0">
                <a:solidFill>
                  <a:schemeClr val="tx2"/>
                </a:solidFill>
              </a:rPr>
              <a:t>history</a:t>
            </a:r>
            <a:endParaRPr lang="en-US" sz="2400" b="0" dirty="0"/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 smtClean="0"/>
              <a:t>In the </a:t>
            </a:r>
            <a:r>
              <a:rPr lang="en-US" sz="2400" b="0" dirty="0" err="1" smtClean="0"/>
              <a:t>1930’s</a:t>
            </a:r>
            <a:r>
              <a:rPr lang="en-US" sz="2400" b="0" dirty="0" smtClean="0"/>
              <a:t>,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1. The </a:t>
            </a:r>
            <a:r>
              <a:rPr lang="en-US" sz="2400" b="0" dirty="0">
                <a:solidFill>
                  <a:schemeClr val="tx2"/>
                </a:solidFill>
              </a:rPr>
              <a:t>Milky Way </a:t>
            </a:r>
            <a:r>
              <a:rPr lang="en-US" sz="2400" b="0" dirty="0" smtClean="0"/>
              <a:t>was found to </a:t>
            </a:r>
            <a:r>
              <a:rPr lang="en-US" sz="2400" b="0" dirty="0" smtClean="0">
                <a:solidFill>
                  <a:schemeClr val="tx2"/>
                </a:solidFill>
              </a:rPr>
              <a:t>rotate faster </a:t>
            </a:r>
            <a:r>
              <a:rPr lang="en-US" sz="2400" b="0" dirty="0"/>
              <a:t>than expected suggesting </a:t>
            </a:r>
            <a:r>
              <a:rPr lang="en-US" sz="2400" b="0" dirty="0" smtClean="0">
                <a:solidFill>
                  <a:schemeClr val="tx2"/>
                </a:solidFill>
              </a:rPr>
              <a:t>dark matter </a:t>
            </a:r>
            <a:r>
              <a:rPr lang="en-US" sz="2400" b="0" dirty="0" smtClean="0"/>
              <a:t>was </a:t>
            </a:r>
            <a:r>
              <a:rPr lang="en-US" sz="2400" b="0" dirty="0"/>
              <a:t>present </a:t>
            </a:r>
            <a:r>
              <a:rPr lang="en-US" sz="2400" b="0" dirty="0" smtClean="0"/>
              <a:t>, and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GB" sz="2400" b="0" dirty="0" smtClean="0"/>
              <a:t>2. To </a:t>
            </a:r>
            <a:r>
              <a:rPr lang="en-GB" sz="2400" b="0" dirty="0"/>
              <a:t>keep the </a:t>
            </a:r>
            <a:r>
              <a:rPr lang="en-GB" sz="2400" b="0" dirty="0" smtClean="0">
                <a:solidFill>
                  <a:schemeClr val="tx2"/>
                </a:solidFill>
              </a:rPr>
              <a:t>Coma</a:t>
            </a:r>
            <a:r>
              <a:rPr lang="en-GB" sz="2400" b="0" dirty="0" smtClean="0"/>
              <a:t> </a:t>
            </a:r>
            <a:r>
              <a:rPr lang="en-GB" sz="2400" b="0" dirty="0"/>
              <a:t>cluster </a:t>
            </a:r>
            <a:r>
              <a:rPr lang="en-GB" sz="2400" b="0" dirty="0" smtClean="0"/>
              <a:t>of galaxies together, the mass           of </a:t>
            </a:r>
            <a:r>
              <a:rPr lang="en-GB" sz="2400" b="0" dirty="0" smtClean="0">
                <a:solidFill>
                  <a:schemeClr val="tx2"/>
                </a:solidFill>
              </a:rPr>
              <a:t>dark matter </a:t>
            </a:r>
            <a:r>
              <a:rPr lang="en-GB" sz="2400" b="0" dirty="0" smtClean="0"/>
              <a:t>would </a:t>
            </a:r>
            <a:r>
              <a:rPr lang="en-GB" sz="2400" b="0" dirty="0"/>
              <a:t>have to be much higher than </a:t>
            </a:r>
            <a:r>
              <a:rPr lang="en-GB" sz="2400" b="0" dirty="0" smtClean="0">
                <a:solidFill>
                  <a:schemeClr val="tx2"/>
                </a:solidFill>
              </a:rPr>
              <a:t>visible </a:t>
            </a:r>
            <a:r>
              <a:rPr lang="en-GB" sz="2400" b="0" dirty="0" smtClean="0"/>
              <a:t>matter</a:t>
            </a:r>
          </a:p>
          <a:p>
            <a:pPr marL="0" indent="0" algn="ctr">
              <a:buNone/>
            </a:pPr>
            <a:endParaRPr lang="en-GB" sz="800" b="0" dirty="0"/>
          </a:p>
          <a:p>
            <a:pPr marL="0" indent="0" algn="ctr">
              <a:buNone/>
            </a:pPr>
            <a:r>
              <a:rPr lang="en-GB" sz="2400" b="0" dirty="0" smtClean="0"/>
              <a:t>Similar </a:t>
            </a:r>
            <a:r>
              <a:rPr lang="en-GB" sz="2400" b="0" dirty="0"/>
              <a:t>to </a:t>
            </a:r>
            <a:r>
              <a:rPr lang="en-GB" sz="2400" b="0" dirty="0">
                <a:solidFill>
                  <a:schemeClr val="tx2"/>
                </a:solidFill>
              </a:rPr>
              <a:t>Hubble</a:t>
            </a:r>
            <a:r>
              <a:rPr lang="en-GB" sz="2400" b="0" dirty="0"/>
              <a:t>, early </a:t>
            </a:r>
            <a:r>
              <a:rPr lang="en-GB" sz="2400" b="0" dirty="0">
                <a:solidFill>
                  <a:schemeClr val="tx2"/>
                </a:solidFill>
              </a:rPr>
              <a:t>velocity</a:t>
            </a:r>
            <a:r>
              <a:rPr lang="en-GB" sz="2400" b="0" dirty="0"/>
              <a:t> measurements of galaxies </a:t>
            </a:r>
            <a:r>
              <a:rPr lang="en-GB" sz="2400" b="0" dirty="0" smtClean="0"/>
              <a:t>were based </a:t>
            </a:r>
            <a:r>
              <a:rPr lang="en-GB" sz="2400" b="0" dirty="0"/>
              <a:t>on</a:t>
            </a:r>
            <a:r>
              <a:rPr lang="en-GB" sz="2400" b="0" dirty="0">
                <a:solidFill>
                  <a:schemeClr val="tx2"/>
                </a:solidFill>
              </a:rPr>
              <a:t> redshift </a:t>
            </a:r>
            <a:r>
              <a:rPr lang="en-GB" sz="2400" b="0" dirty="0"/>
              <a:t>of optical </a:t>
            </a:r>
            <a:r>
              <a:rPr lang="en-GB" sz="2400" b="0" dirty="0" smtClean="0"/>
              <a:t>wavelengths </a:t>
            </a:r>
            <a:endParaRPr lang="en-US" sz="2400" b="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1915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chemeClr val="tx2"/>
                </a:solidFill>
              </a:rPr>
              <a:t>24th World  Nano Conference  – Rome, Italy, May 7-8, 2018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-990601" y="10439400"/>
            <a:ext cx="8369085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>
              <a:buNone/>
            </a:pPr>
            <a:r>
              <a:rPr lang="en-GB" sz="2400" dirty="0"/>
              <a:t>Since 1950, the computation of rotation curves became vogue after the radio astronomy discovery [4] of the 21 cm line of neutral hydrogen atoms. Unlike optical redshifts based on emission wavelengths, radio redshifts are determined from the frequencies of thermal emission. </a:t>
            </a:r>
            <a:endParaRPr lang="en-US" sz="2400" dirty="0"/>
          </a:p>
          <a:p>
            <a:r>
              <a:rPr lang="en-US" sz="2400" dirty="0"/>
              <a:t>In the 1970’s, rotation curves based on both optical and radio redshifts were resolved [5] for the M31 spiral galaxy by assuming the presence of invisible mass thereby marking the beginning of the modern search for dark matter. 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Today, scientists generally agree that dark matter is invisible having about 5-times the mass of ordinary matter, but what it is and how it was formed has remained a mystery. Many dark matter dark matter theories are proposed. dark matter may not exist.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04850" y="533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Introduction (cont’d)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506857"/>
            <a:ext cx="79629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24th World  Nano Conference  – Rome, Italy, May 7-8, 2018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458200" y="60198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981200"/>
            <a:ext cx="85725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>
                <a:latin typeface="+mn-lt"/>
              </a:rPr>
              <a:t>In </a:t>
            </a:r>
            <a:r>
              <a:rPr lang="en-GB" sz="2400" b="0" dirty="0">
                <a:latin typeface="+mn-lt"/>
              </a:rPr>
              <a:t>1950, the </a:t>
            </a:r>
            <a:r>
              <a:rPr lang="en-GB" sz="2400" b="0" dirty="0" smtClean="0">
                <a:solidFill>
                  <a:schemeClr val="tx2"/>
                </a:solidFill>
                <a:latin typeface="+mn-lt"/>
              </a:rPr>
              <a:t>radio astronomers </a:t>
            </a:r>
            <a:r>
              <a:rPr lang="en-GB" sz="2400" b="0" dirty="0" smtClean="0">
                <a:latin typeface="+mn-lt"/>
              </a:rPr>
              <a:t>discovered the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21 cm line </a:t>
            </a:r>
            <a:r>
              <a:rPr lang="en-GB" sz="2400" b="0" dirty="0">
                <a:latin typeface="+mn-lt"/>
              </a:rPr>
              <a:t>of neutral hydrogen </a:t>
            </a:r>
            <a:r>
              <a:rPr lang="en-GB" sz="2400" b="0" dirty="0" smtClean="0">
                <a:latin typeface="+mn-lt"/>
              </a:rPr>
              <a:t>atoms </a:t>
            </a:r>
            <a:r>
              <a:rPr lang="en-GB" sz="2400" b="0" dirty="0" smtClean="0">
                <a:solidFill>
                  <a:schemeClr val="tx2"/>
                </a:solidFill>
                <a:latin typeface="+mn-lt"/>
              </a:rPr>
              <a:t>supported dark matter </a:t>
            </a:r>
          </a:p>
          <a:p>
            <a:pPr algn="ctr">
              <a:buNone/>
            </a:pPr>
            <a:endParaRPr lang="en-US" sz="2400" b="0" dirty="0">
              <a:latin typeface="+mn-lt"/>
            </a:endParaRPr>
          </a:p>
          <a:p>
            <a:pPr algn="ctr">
              <a:buNone/>
            </a:pPr>
            <a:r>
              <a:rPr lang="en-US" sz="2400" b="0" dirty="0">
                <a:latin typeface="+mn-lt"/>
              </a:rPr>
              <a:t>In the 1970’s, </a:t>
            </a:r>
            <a:r>
              <a:rPr lang="en-US" sz="2400" b="0" dirty="0" smtClean="0">
                <a:latin typeface="+mn-lt"/>
              </a:rPr>
              <a:t>optical </a:t>
            </a:r>
            <a:r>
              <a:rPr lang="en-US" sz="2400" b="0" dirty="0">
                <a:latin typeface="+mn-lt"/>
              </a:rPr>
              <a:t>and radio redshifts were resolved </a:t>
            </a:r>
            <a:r>
              <a:rPr lang="en-US" sz="2400" b="0" dirty="0" smtClean="0">
                <a:latin typeface="+mn-lt"/>
              </a:rPr>
              <a:t>for </a:t>
            </a:r>
            <a:r>
              <a:rPr lang="en-US" sz="2400" b="0" dirty="0">
                <a:latin typeface="+mn-lt"/>
              </a:rPr>
              <a:t>the 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M31 spiral galaxy</a:t>
            </a:r>
            <a:r>
              <a:rPr lang="en-US" sz="2400" b="0" dirty="0">
                <a:latin typeface="+mn-lt"/>
              </a:rPr>
              <a:t> by assuming </a:t>
            </a:r>
            <a:r>
              <a:rPr lang="en-US" sz="2400" b="0" dirty="0" smtClean="0">
                <a:solidFill>
                  <a:schemeClr val="tx2"/>
                </a:solidFill>
                <a:latin typeface="+mn-lt"/>
              </a:rPr>
              <a:t>dark 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matter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pPr algn="ctr"/>
            <a:endParaRPr lang="en-GB" sz="2400" b="0" dirty="0" smtClean="0">
              <a:latin typeface="+mn-lt"/>
            </a:endParaRPr>
          </a:p>
          <a:p>
            <a:pPr algn="ctr">
              <a:buNone/>
            </a:pPr>
            <a:r>
              <a:rPr lang="en-GB" sz="2400" b="0" dirty="0">
                <a:latin typeface="+mn-lt"/>
              </a:rPr>
              <a:t>S</a:t>
            </a:r>
            <a:r>
              <a:rPr lang="en-GB" sz="2400" b="0" dirty="0" smtClean="0">
                <a:latin typeface="+mn-lt"/>
              </a:rPr>
              <a:t>cientists </a:t>
            </a:r>
            <a:r>
              <a:rPr lang="en-GB" sz="2400" b="0" dirty="0">
                <a:latin typeface="+mn-lt"/>
              </a:rPr>
              <a:t>generally agree that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dark matter is invisible</a:t>
            </a:r>
            <a:r>
              <a:rPr lang="en-GB" sz="2400" b="0" dirty="0">
                <a:latin typeface="+mn-lt"/>
              </a:rPr>
              <a:t> having about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5-times the mass</a:t>
            </a:r>
            <a:r>
              <a:rPr lang="en-GB" sz="2400" b="0" dirty="0">
                <a:latin typeface="+mn-lt"/>
              </a:rPr>
              <a:t> of ordinary matter, but what it is and how it was formed has remained a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mystery.</a:t>
            </a:r>
            <a:endParaRPr lang="en-US" sz="2400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9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QM v. Classical Physics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2736" y="6467799"/>
            <a:ext cx="7924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24th World  Nano Conference  – Rome, Italy, May 7-8, 2018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512736" y="990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C</a:t>
            </a:r>
            <a:r>
              <a:rPr lang="en-GB" sz="2400" b="0" dirty="0" smtClean="0">
                <a:solidFill>
                  <a:schemeClr val="tx2"/>
                </a:solidFill>
              </a:rPr>
              <a:t>lassical </a:t>
            </a:r>
            <a:r>
              <a:rPr lang="en-GB" sz="2400" b="0" dirty="0">
                <a:solidFill>
                  <a:schemeClr val="tx2"/>
                </a:solidFill>
              </a:rPr>
              <a:t>physics </a:t>
            </a:r>
            <a:r>
              <a:rPr lang="en-GB" sz="2400" b="0" dirty="0" smtClean="0"/>
              <a:t>allows </a:t>
            </a:r>
            <a:r>
              <a:rPr lang="en-GB" sz="2400" b="0" dirty="0" smtClean="0">
                <a:solidFill>
                  <a:schemeClr val="tx2"/>
                </a:solidFill>
              </a:rPr>
              <a:t>atoms</a:t>
            </a:r>
            <a:r>
              <a:rPr lang="en-GB" sz="2400" b="0" dirty="0" smtClean="0"/>
              <a:t> </a:t>
            </a:r>
            <a:r>
              <a:rPr lang="en-GB" sz="2400" b="0" dirty="0"/>
              <a:t>in quantum sized </a:t>
            </a:r>
            <a:r>
              <a:rPr lang="en-GB" sz="2400" b="0" dirty="0">
                <a:solidFill>
                  <a:schemeClr val="tx2"/>
                </a:solidFill>
              </a:rPr>
              <a:t>dust NPs</a:t>
            </a:r>
            <a:r>
              <a:rPr lang="en-GB" sz="2400" b="0" dirty="0"/>
              <a:t> and </a:t>
            </a:r>
            <a:r>
              <a:rPr lang="en-GB" sz="2400" b="0" dirty="0" smtClean="0">
                <a:solidFill>
                  <a:schemeClr val="tx2"/>
                </a:solidFill>
              </a:rPr>
              <a:t>hydrogen atoms </a:t>
            </a:r>
            <a:r>
              <a:rPr lang="en-GB" sz="2400" b="0" dirty="0"/>
              <a:t>to </a:t>
            </a:r>
            <a:r>
              <a:rPr lang="en-GB" sz="2400" b="0" dirty="0" smtClean="0"/>
              <a:t>fluctuate </a:t>
            </a:r>
            <a:r>
              <a:rPr lang="en-GB" sz="2400" b="0" dirty="0"/>
              <a:t>in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</a:p>
          <a:p>
            <a:pPr>
              <a:buNone/>
            </a:pPr>
            <a:endParaRPr lang="en-GB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 forbids temperature</a:t>
            </a:r>
            <a:r>
              <a:rPr lang="en-US" sz="2400" b="0" dirty="0" smtClean="0"/>
              <a:t> </a:t>
            </a:r>
            <a:r>
              <a:rPr lang="en-US" sz="2400" b="0" dirty="0"/>
              <a:t>fluctuations </a:t>
            </a:r>
            <a:r>
              <a:rPr lang="en-US" sz="2400" b="0" dirty="0" smtClean="0"/>
              <a:t>as the </a:t>
            </a:r>
            <a:r>
              <a:rPr lang="en-US" sz="2400" b="0" dirty="0" smtClean="0">
                <a:solidFill>
                  <a:schemeClr val="tx2"/>
                </a:solidFill>
              </a:rPr>
              <a:t>heat </a:t>
            </a:r>
            <a:r>
              <a:rPr lang="en-US" sz="2400" b="0" dirty="0">
                <a:solidFill>
                  <a:schemeClr val="tx2"/>
                </a:solidFill>
              </a:rPr>
              <a:t>capacities </a:t>
            </a:r>
            <a:r>
              <a:rPr lang="en-US" sz="2400" b="0" dirty="0" smtClean="0">
                <a:solidFill>
                  <a:schemeClr val="tx2"/>
                </a:solidFill>
              </a:rPr>
              <a:t>vanish</a:t>
            </a:r>
            <a:r>
              <a:rPr lang="en-US" sz="2400" b="0" dirty="0" smtClean="0"/>
              <a:t> which requires </a:t>
            </a:r>
            <a:r>
              <a:rPr lang="en-US" sz="2400" b="0" dirty="0" smtClean="0">
                <a:solidFill>
                  <a:schemeClr val="tx2"/>
                </a:solidFill>
              </a:rPr>
              <a:t>conservation</a:t>
            </a:r>
            <a:r>
              <a:rPr lang="en-US" sz="2400" b="0" dirty="0" smtClean="0"/>
              <a:t> of galaxy </a:t>
            </a:r>
            <a:r>
              <a:rPr lang="en-US" sz="2400" b="0" dirty="0"/>
              <a:t>photons by </a:t>
            </a:r>
            <a:r>
              <a:rPr lang="en-US" sz="2400" b="0" dirty="0">
                <a:solidFill>
                  <a:schemeClr val="tx2"/>
                </a:solidFill>
              </a:rPr>
              <a:t>non-thermal</a:t>
            </a:r>
            <a:r>
              <a:rPr lang="en-US" sz="2400" b="0" dirty="0"/>
              <a:t> </a:t>
            </a:r>
            <a:r>
              <a:rPr lang="en-US" sz="2400" b="0" dirty="0" smtClean="0"/>
              <a:t>mechanisms, e.g.,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1. </a:t>
            </a:r>
            <a:r>
              <a:rPr lang="en-US" sz="2400" b="0" dirty="0" smtClean="0">
                <a:solidFill>
                  <a:schemeClr val="tx2"/>
                </a:solidFill>
              </a:rPr>
              <a:t>Cosmic dust</a:t>
            </a:r>
            <a:r>
              <a:rPr lang="en-US" sz="2400" b="0" dirty="0" smtClean="0"/>
              <a:t> is conserved by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optical re-emission</a:t>
            </a:r>
            <a:r>
              <a:rPr lang="en-US" sz="2400" b="0" dirty="0"/>
              <a:t> of redshifted </a:t>
            </a:r>
            <a:r>
              <a:rPr lang="en-US" sz="2400" b="0" dirty="0">
                <a:solidFill>
                  <a:schemeClr val="tx2"/>
                </a:solidFill>
              </a:rPr>
              <a:t>galaxy photons </a:t>
            </a:r>
            <a:r>
              <a:rPr lang="en-US" sz="2400" b="0" dirty="0" smtClean="0"/>
              <a:t>by </a:t>
            </a:r>
            <a:r>
              <a:rPr lang="en-US" sz="2400" b="0" dirty="0" smtClean="0">
                <a:solidFill>
                  <a:schemeClr val="tx2"/>
                </a:solidFill>
              </a:rPr>
              <a:t>NPs</a:t>
            </a:r>
            <a:r>
              <a:rPr lang="en-US" sz="2400" b="0" dirty="0" smtClean="0"/>
              <a:t>,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2</a:t>
            </a:r>
            <a:r>
              <a:rPr lang="en-US" sz="2400" b="0" dirty="0"/>
              <a:t>.</a:t>
            </a:r>
            <a:r>
              <a:rPr lang="en-US" sz="2400" b="0" dirty="0" smtClean="0"/>
              <a:t> The </a:t>
            </a:r>
            <a:r>
              <a:rPr lang="en-US" sz="2400" b="0" dirty="0">
                <a:solidFill>
                  <a:schemeClr val="tx2"/>
                </a:solidFill>
              </a:rPr>
              <a:t>hydrogen </a:t>
            </a:r>
            <a:r>
              <a:rPr lang="en-US" sz="2400" b="0" dirty="0" smtClean="0">
                <a:solidFill>
                  <a:schemeClr val="tx2"/>
                </a:solidFill>
              </a:rPr>
              <a:t>atoms </a:t>
            </a:r>
            <a:r>
              <a:rPr lang="en-US" sz="2400" b="0" dirty="0" smtClean="0"/>
              <a:t>conserve by </a:t>
            </a:r>
            <a:r>
              <a:rPr lang="en-US" sz="2400" b="0" dirty="0">
                <a:solidFill>
                  <a:schemeClr val="tx2"/>
                </a:solidFill>
              </a:rPr>
              <a:t>optical emission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chemeClr val="tx2"/>
                </a:solidFill>
              </a:rPr>
              <a:t>21 cm hydrogen line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Both require </a:t>
            </a:r>
            <a:r>
              <a:rPr lang="en-US" sz="2400" b="0" dirty="0" smtClean="0">
                <a:solidFill>
                  <a:schemeClr val="tx2"/>
                </a:solidFill>
              </a:rPr>
              <a:t>optical </a:t>
            </a:r>
            <a:r>
              <a:rPr lang="en-US" sz="2400" b="0" dirty="0">
                <a:solidFill>
                  <a:schemeClr val="tx2"/>
                </a:solidFill>
              </a:rPr>
              <a:t>telescopes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Radio </a:t>
            </a:r>
            <a:r>
              <a:rPr lang="en-US" sz="2400" b="0" dirty="0">
                <a:solidFill>
                  <a:schemeClr val="tx2"/>
                </a:solidFill>
              </a:rPr>
              <a:t>telescopes</a:t>
            </a:r>
            <a:r>
              <a:rPr lang="en-US" sz="2400" b="0" dirty="0"/>
              <a:t> </a:t>
            </a:r>
            <a:r>
              <a:rPr lang="en-US" sz="2400" b="0" dirty="0" smtClean="0"/>
              <a:t>only measure </a:t>
            </a:r>
            <a:r>
              <a:rPr lang="en-GB" sz="2400" b="0" dirty="0" smtClean="0">
                <a:solidFill>
                  <a:schemeClr val="tx2"/>
                </a:solidFill>
              </a:rPr>
              <a:t>temperature </a:t>
            </a:r>
            <a:r>
              <a:rPr lang="en-GB" sz="2400" b="0" dirty="0" smtClean="0"/>
              <a:t>fluctuations!!!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48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0634" y="1066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Proposal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900" y="6442129"/>
            <a:ext cx="81534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24th World  Nano Conference  – Rome, Italy, May 7-8, 2018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234" y="2438400"/>
            <a:ext cx="80772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D</a:t>
            </a:r>
            <a:r>
              <a:rPr lang="en-GB" sz="2400" b="0" dirty="0" smtClean="0">
                <a:solidFill>
                  <a:schemeClr val="tx2"/>
                </a:solidFill>
              </a:rPr>
              <a:t>ark </a:t>
            </a:r>
            <a:r>
              <a:rPr lang="en-GB" sz="2400" b="0" dirty="0">
                <a:solidFill>
                  <a:schemeClr val="tx2"/>
                </a:solidFill>
              </a:rPr>
              <a:t>matter is not a physical property of the Universe </a:t>
            </a:r>
            <a:r>
              <a:rPr lang="en-GB" sz="2400" b="0" dirty="0"/>
              <a:t>that can be discovered by experiment and </a:t>
            </a:r>
            <a:r>
              <a:rPr lang="en-GB" sz="2400" b="0" dirty="0">
                <a:solidFill>
                  <a:schemeClr val="tx2"/>
                </a:solidFill>
              </a:rPr>
              <a:t>only exists </a:t>
            </a:r>
            <a:r>
              <a:rPr lang="en-GB" sz="2400" b="0" dirty="0"/>
              <a:t>because </a:t>
            </a:r>
            <a:r>
              <a:rPr lang="en-GB" sz="2400" b="0" dirty="0">
                <a:solidFill>
                  <a:schemeClr val="tx2"/>
                </a:solidFill>
              </a:rPr>
              <a:t>optical redshifts are not corrected for cosmic dust</a:t>
            </a:r>
            <a:r>
              <a:rPr lang="en-GB" sz="2400" b="0" dirty="0"/>
              <a:t>. </a:t>
            </a:r>
            <a:endParaRPr lang="en-GB" sz="2400" b="0" dirty="0" smtClean="0"/>
          </a:p>
          <a:p>
            <a:pPr algn="ctr"/>
            <a:endParaRPr lang="en-GB" sz="2400" b="0" dirty="0"/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Radio </a:t>
            </a:r>
            <a:r>
              <a:rPr lang="en-GB" sz="2400" b="0" dirty="0">
                <a:solidFill>
                  <a:schemeClr val="tx2"/>
                </a:solidFill>
              </a:rPr>
              <a:t>redshifts </a:t>
            </a:r>
            <a:r>
              <a:rPr lang="en-GB" sz="2400" b="0" dirty="0"/>
              <a:t>of the 21 cm hydrogen line are simply </a:t>
            </a:r>
            <a:r>
              <a:rPr lang="en-GB" sz="2400" b="0" dirty="0">
                <a:solidFill>
                  <a:schemeClr val="tx2"/>
                </a:solidFill>
              </a:rPr>
              <a:t>problematic</a:t>
            </a:r>
            <a:r>
              <a:rPr lang="en-GB" sz="2400" b="0" dirty="0"/>
              <a:t> </a:t>
            </a:r>
            <a:r>
              <a:rPr lang="en-GB" sz="2400" b="0" dirty="0" smtClean="0"/>
              <a:t>having </a:t>
            </a:r>
            <a:r>
              <a:rPr lang="en-GB" sz="2400" b="0" dirty="0" smtClean="0">
                <a:solidFill>
                  <a:schemeClr val="tx2"/>
                </a:solidFill>
              </a:rPr>
              <a:t>no meaning</a:t>
            </a:r>
            <a:r>
              <a:rPr lang="en-GB" sz="2400" b="0" dirty="0" smtClean="0"/>
              <a:t> in </a:t>
            </a:r>
            <a:r>
              <a:rPr lang="en-GB" sz="2400" b="0" dirty="0" smtClean="0">
                <a:solidFill>
                  <a:schemeClr val="tx2"/>
                </a:solidFill>
              </a:rPr>
              <a:t>cosmology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Optical Redshift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2553" y="6477000"/>
            <a:ext cx="8305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 dirty="0" smtClean="0">
                <a:solidFill>
                  <a:schemeClr val="tx2"/>
                </a:solidFill>
              </a:rPr>
              <a:t>24th World  Nano Conference  – Rome, Italy, May 7-8, 2018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8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99702" y="5321860"/>
                <a:ext cx="35341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V</m:t>
                          </m:r>
                        </m:sub>
                      </m:sSub>
                      <m:r>
                        <a:rPr lang="en-GB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400">
                              <a:latin typeface="Cambria Math"/>
                            </a:rPr>
                            <m:t>D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02" y="5321860"/>
                <a:ext cx="353419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428748" y="1367135"/>
            <a:ext cx="6876105" cy="2637972"/>
            <a:chOff x="1428748" y="1367135"/>
            <a:chExt cx="6876105" cy="2637972"/>
          </a:xfrm>
        </p:grpSpPr>
        <p:grpSp>
          <p:nvGrpSpPr>
            <p:cNvPr id="7" name="Group 6"/>
            <p:cNvGrpSpPr/>
            <p:nvPr/>
          </p:nvGrpSpPr>
          <p:grpSpPr>
            <a:xfrm>
              <a:off x="2743200" y="1367135"/>
              <a:ext cx="3890699" cy="1271374"/>
              <a:chOff x="2743200" y="1367135"/>
              <a:chExt cx="3890699" cy="12713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/>
                  <p:cNvSpPr/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meas</m:t>
                              </m:r>
                            </m:sub>
                          </m:sSub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</m:t>
                              </m:r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V</m:t>
                                      </m:r>
                                    </m:sub>
                                  </m:sSub>
                                  <m:r>
                                    <a:rPr lang="en-GB" sz="240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D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" name="Rectangle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3494786" y="1367135"/>
                <a:ext cx="28464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 smtClean="0">
                    <a:solidFill>
                      <a:schemeClr val="tx2"/>
                    </a:solidFill>
                  </a:rPr>
                  <a:t>Measured</a:t>
                </a:r>
                <a:r>
                  <a:rPr lang="en-GB" sz="2400" b="0" dirty="0" smtClean="0"/>
                  <a:t>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redshift 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428748" y="2967767"/>
              <a:ext cx="6876105" cy="1037340"/>
              <a:chOff x="1428748" y="2967767"/>
              <a:chExt cx="6876105" cy="10373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428748" y="2967767"/>
                <a:ext cx="687610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V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 = wavelength increment of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galaxy recession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51182" y="3543442"/>
                <a:ext cx="60869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D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= wavelength increment of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cosmic dust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2652501" y="4267200"/>
            <a:ext cx="478930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V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V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</a:t>
            </a:r>
            <a:r>
              <a:rPr lang="en-US" sz="2400" b="0" dirty="0"/>
              <a:t> </a:t>
            </a:r>
            <a:r>
              <a:rPr lang="en-US" sz="2400" b="0" dirty="0" smtClean="0"/>
              <a:t>   </a:t>
            </a:r>
            <a:r>
              <a:rPr lang="en-US" sz="2400" b="0" dirty="0" smtClean="0">
                <a:solidFill>
                  <a:schemeClr val="tx2"/>
                </a:solidFill>
              </a:rPr>
              <a:t>recession </a:t>
            </a:r>
            <a:r>
              <a:rPr lang="en-US" sz="2400" b="0" dirty="0">
                <a:solidFill>
                  <a:schemeClr val="tx2"/>
                </a:solidFill>
              </a:rPr>
              <a:t>redshift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D</a:t>
            </a:r>
            <a:r>
              <a:rPr lang="en-US" sz="2400" b="0" dirty="0"/>
              <a:t>/</a:t>
            </a:r>
            <a:r>
              <a:rPr lang="en-US" sz="2400" b="0" dirty="0" smtClean="0">
                <a:sym typeface="Symbol"/>
              </a:rPr>
              <a:t></a:t>
            </a:r>
            <a:r>
              <a:rPr lang="en-US" sz="2400" b="0" dirty="0">
                <a:sym typeface="Symbol"/>
              </a:rPr>
              <a:t> </a:t>
            </a:r>
            <a:r>
              <a:rPr lang="en-US" sz="2400" b="0" dirty="0" smtClean="0">
                <a:sym typeface="Symbol"/>
              </a:rPr>
              <a:t>   </a:t>
            </a:r>
            <a:r>
              <a:rPr lang="en-US" sz="2400" b="0" dirty="0" smtClean="0">
                <a:solidFill>
                  <a:schemeClr val="tx2"/>
                </a:solidFill>
              </a:rPr>
              <a:t>cosmic dust redshift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32"/>
            <a:ext cx="7772400" cy="1143000"/>
          </a:xfrm>
        </p:spPr>
        <p:txBody>
          <a:bodyPr/>
          <a:lstStyle/>
          <a:p>
            <a:r>
              <a:rPr lang="en-US" dirty="0" smtClean="0"/>
              <a:t>Doppler Shift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24th World  Nano Conference  – Rome, Italy, May 7-8, 2018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26077" y="3733800"/>
                <a:ext cx="2921121" cy="789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</m:t>
                        </m:r>
                      </m:den>
                    </m:f>
                    <m:r>
                      <a:rPr lang="en-US" b="0" i="0">
                        <a:latin typeface="Cambria Math"/>
                        <a:sym typeface="Symbol"/>
                      </a:rPr>
                      <m:t></m:t>
                    </m:r>
                    <m:r>
                      <a:rPr lang="en-US" b="0" i="0" smtClean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sym typeface="Symbol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sym typeface="Symbol"/>
                          </a:rPr>
                          <m:t>meas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n-US" b="0" i="0" smtClean="0">
                            <a:latin typeface="Cambria Math"/>
                            <a:sym typeface="Symbol"/>
                          </a:rPr>
                          <m:t>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 smtClean="0">
                    <a:sym typeface="Symbol"/>
                  </a:rPr>
                  <a:t> </a:t>
                </a:r>
                <a:r>
                  <a:rPr lang="en-US" sz="2400" b="0" dirty="0" smtClean="0"/>
                  <a:t> 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077" y="3733800"/>
                <a:ext cx="2921121" cy="789832"/>
              </a:xfrm>
              <a:prstGeom prst="rect">
                <a:avLst/>
              </a:prstGeom>
              <a:blipFill rotWithShape="1">
                <a:blip r:embed="rId2"/>
                <a:stretch>
                  <a:fillRect b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19156" y="2151797"/>
                <a:ext cx="3069494" cy="895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meas</m:t>
                                      </m:r>
                                    </m:sub>
                                  </m:sSub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Z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meas</m:t>
                                      </m:r>
                                    </m:sub>
                                  </m:sSub>
                                  <m:r>
                                    <a:rPr lang="en-US" sz="2400" b="0" i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156" y="2151797"/>
                <a:ext cx="3069494" cy="895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67283" y="3230972"/>
            <a:ext cx="255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For Z</a:t>
            </a:r>
            <a:r>
              <a:rPr lang="en-US" sz="1600" b="0" dirty="0" smtClean="0">
                <a:solidFill>
                  <a:schemeClr val="tx2"/>
                </a:solidFill>
              </a:rPr>
              <a:t>meas</a:t>
            </a:r>
            <a:r>
              <a:rPr lang="en-US" sz="2400" b="0" dirty="0" smtClean="0">
                <a:solidFill>
                  <a:schemeClr val="tx2"/>
                </a:solidFill>
              </a:rPr>
              <a:t>  &lt;&lt; 1,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1662709"/>
            <a:ext cx="453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Galaxy velocity measurement</a:t>
            </a:r>
            <a:endParaRPr lang="en-US" sz="2400" b="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6490" y="3897883"/>
                <a:ext cx="1765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sym typeface="Symbol"/>
                      </a:rPr>
                      <m:t>V</m:t>
                    </m:r>
                    <m:r>
                      <a:rPr lang="en-US" sz="2400" b="0" i="0" smtClean="0">
                        <a:latin typeface="Cambria Math"/>
                        <a:sym typeface="Symbol"/>
                      </a:rPr>
                      <m:t> 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sym typeface="Symbol"/>
                      </a:rPr>
                      <m:t>c</m:t>
                    </m:r>
                    <m:r>
                      <a:rPr lang="en-US" sz="2400" b="0" i="0" smtClean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sym typeface="Symbol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sym typeface="Symbol"/>
                          </a:rPr>
                          <m:t>meas</m:t>
                        </m:r>
                      </m:sub>
                    </m:sSub>
                  </m:oMath>
                </a14:m>
                <a:r>
                  <a:rPr lang="en-US" sz="2400" b="0" dirty="0" smtClean="0"/>
                  <a:t> 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490" y="3897883"/>
                <a:ext cx="176580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9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4702680"/>
                <a:ext cx="8229600" cy="11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>
                    <a:solidFill>
                      <a:schemeClr val="tx2"/>
                    </a:solidFill>
                  </a:rPr>
                  <a:t>In 1970, M31 redshift with NII line at 6583 Å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</m:t>
                        </m:r>
                      </m:num>
                      <m:den>
                        <m:r>
                          <a:rPr lang="en-US" sz="2400" b="0" i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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0.001= </m:t>
                    </m:r>
                    <m:f>
                      <m:fPr>
                        <m:ctrlPr>
                          <a:rPr lang="en-US" sz="2400" b="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6.583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6583</m:t>
                        </m:r>
                      </m:den>
                    </m:f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400" b="0" dirty="0" smtClean="0">
                    <a:solidFill>
                      <a:schemeClr val="tx2"/>
                    </a:solidFill>
                    <a:sym typeface="Symbol"/>
                  </a:rPr>
                  <a:t> V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3 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x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8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∗0.001=300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km</m:t>
                    </m:r>
                    <m: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/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s</m:t>
                    </m:r>
                  </m:oMath>
                </a14:m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02680"/>
                <a:ext cx="8229600" cy="1179234"/>
              </a:xfrm>
              <a:prstGeom prst="rect">
                <a:avLst/>
              </a:prstGeom>
              <a:blipFill rotWithShape="1">
                <a:blip r:embed="rId5"/>
                <a:stretch>
                  <a:fillRect t="-3608" b="-3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14948</TotalTime>
  <Words>1834</Words>
  <Application>Microsoft Office PowerPoint</Application>
  <PresentationFormat>Letter Paper (8.5x11 in)</PresentationFormat>
  <Paragraphs>287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2_Default Design</vt:lpstr>
      <vt:lpstr>Nanoparticles  and  Dark Matter </vt:lpstr>
      <vt:lpstr>Preface</vt:lpstr>
      <vt:lpstr>History</vt:lpstr>
      <vt:lpstr>Introduction</vt:lpstr>
      <vt:lpstr>Introduction (cont’d)</vt:lpstr>
      <vt:lpstr>QM v. Classical Physics</vt:lpstr>
      <vt:lpstr>Proposal </vt:lpstr>
      <vt:lpstr>Optical Redshift</vt:lpstr>
      <vt:lpstr>Doppler Shift</vt:lpstr>
      <vt:lpstr>Heat Capacity  </vt:lpstr>
      <vt:lpstr>EM Confinement </vt:lpstr>
      <vt:lpstr>Simple QED</vt:lpstr>
      <vt:lpstr>Simple QED(Cont’d)</vt:lpstr>
      <vt:lpstr>Valid Redshift?</vt:lpstr>
      <vt:lpstr>Summary </vt:lpstr>
      <vt:lpstr>Discussions</vt:lpstr>
      <vt:lpstr>Radio Redshift</vt:lpstr>
      <vt:lpstr>Accelerated Expansion </vt:lpstr>
      <vt:lpstr>Dark Matter</vt:lpstr>
      <vt:lpstr>Ghost Galaxy</vt:lpstr>
      <vt:lpstr>Wave-Particle Duality</vt:lpstr>
      <vt:lpstr>Conclusion</vt:lpstr>
      <vt:lpstr>      Questions &amp; Papers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Acer</cp:lastModifiedBy>
  <cp:revision>795</cp:revision>
  <dcterms:created xsi:type="dcterms:W3CDTF">2002-07-09T18:53:13Z</dcterms:created>
  <dcterms:modified xsi:type="dcterms:W3CDTF">2018-05-01T10:09:35Z</dcterms:modified>
</cp:coreProperties>
</file>