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0.xml" ContentType="application/vnd.openxmlformats-officedocument.drawingml.chart+xml"/>
  <Override PartName="/ppt/drawings/drawing10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32"/>
  </p:notesMasterIdLst>
  <p:handoutMasterIdLst>
    <p:handoutMasterId r:id="rId33"/>
  </p:handoutMasterIdLst>
  <p:sldIdLst>
    <p:sldId id="274" r:id="rId2"/>
    <p:sldId id="463" r:id="rId3"/>
    <p:sldId id="500" r:id="rId4"/>
    <p:sldId id="501" r:id="rId5"/>
    <p:sldId id="464" r:id="rId6"/>
    <p:sldId id="465" r:id="rId7"/>
    <p:sldId id="503" r:id="rId8"/>
    <p:sldId id="510" r:id="rId9"/>
    <p:sldId id="422" r:id="rId10"/>
    <p:sldId id="476" r:id="rId11"/>
    <p:sldId id="455" r:id="rId12"/>
    <p:sldId id="431" r:id="rId13"/>
    <p:sldId id="466" r:id="rId14"/>
    <p:sldId id="498" r:id="rId15"/>
    <p:sldId id="504" r:id="rId16"/>
    <p:sldId id="505" r:id="rId17"/>
    <p:sldId id="506" r:id="rId18"/>
    <p:sldId id="507" r:id="rId19"/>
    <p:sldId id="508" r:id="rId20"/>
    <p:sldId id="471" r:id="rId21"/>
    <p:sldId id="474" r:id="rId22"/>
    <p:sldId id="478" r:id="rId23"/>
    <p:sldId id="479" r:id="rId24"/>
    <p:sldId id="499" r:id="rId25"/>
    <p:sldId id="480" r:id="rId26"/>
    <p:sldId id="475" r:id="rId27"/>
    <p:sldId id="477" r:id="rId28"/>
    <p:sldId id="509" r:id="rId29"/>
    <p:sldId id="449" r:id="rId30"/>
    <p:sldId id="450" r:id="rId31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03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8" autoAdjust="0"/>
    <p:restoredTop sz="99717" autoAdjust="0"/>
  </p:normalViewPr>
  <p:slideViewPr>
    <p:cSldViewPr>
      <p:cViewPr>
        <p:scale>
          <a:sx n="60" d="100"/>
          <a:sy n="60" d="100"/>
        </p:scale>
        <p:origin x="-22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139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97226877252587"/>
          <c:y val="6.5289442986293383E-2"/>
          <c:w val="0.6695787516356374"/>
          <c:h val="0.69377570522131338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Sheet10!$A$1:$A$24</c:f>
              <c:numCache>
                <c:formatCode>General</c:formatCode>
                <c:ptCount val="24"/>
                <c:pt idx="0">
                  <c:v>0.3</c:v>
                </c:pt>
                <c:pt idx="1">
                  <c:v>0.5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30</c:v>
                </c:pt>
                <c:pt idx="10">
                  <c:v>50</c:v>
                </c:pt>
                <c:pt idx="11">
                  <c:v>100</c:v>
                </c:pt>
                <c:pt idx="12">
                  <c:v>200</c:v>
                </c:pt>
                <c:pt idx="13">
                  <c:v>500</c:v>
                </c:pt>
                <c:pt idx="14">
                  <c:v>700</c:v>
                </c:pt>
                <c:pt idx="15">
                  <c:v>1000</c:v>
                </c:pt>
                <c:pt idx="16">
                  <c:v>2000</c:v>
                </c:pt>
                <c:pt idx="17">
                  <c:v>3000</c:v>
                </c:pt>
                <c:pt idx="18">
                  <c:v>5000</c:v>
                </c:pt>
                <c:pt idx="19">
                  <c:v>7000</c:v>
                </c:pt>
                <c:pt idx="20">
                  <c:v>10000</c:v>
                </c:pt>
                <c:pt idx="21">
                  <c:v>20000</c:v>
                </c:pt>
                <c:pt idx="22">
                  <c:v>50000</c:v>
                </c:pt>
                <c:pt idx="23">
                  <c:v>100000</c:v>
                </c:pt>
              </c:numCache>
            </c:numRef>
          </c:xVal>
          <c:yVal>
            <c:numRef>
              <c:f>Sheet10!$B$1:$B$24</c:f>
              <c:numCache>
                <c:formatCode>General</c:formatCode>
                <c:ptCount val="24"/>
                <c:pt idx="0">
                  <c:v>1.3711594390404119E-69</c:v>
                </c:pt>
                <c:pt idx="1">
                  <c:v>5.0957036332685905E-42</c:v>
                </c:pt>
                <c:pt idx="2">
                  <c:v>1.7788850317712481E-21</c:v>
                </c:pt>
                <c:pt idx="3">
                  <c:v>4.6666921416364109E-8</c:v>
                </c:pt>
                <c:pt idx="4">
                  <c:v>1.6841714192322998E-5</c:v>
                </c:pt>
                <c:pt idx="5">
                  <c:v>1.8696935582722735E-4</c:v>
                </c:pt>
                <c:pt idx="6">
                  <c:v>1.0311336037545241E-3</c:v>
                </c:pt>
                <c:pt idx="7">
                  <c:v>1.9318527879027634E-3</c:v>
                </c:pt>
                <c:pt idx="8">
                  <c:v>3.5197509175350439E-3</c:v>
                </c:pt>
                <c:pt idx="9">
                  <c:v>1.0475149730031027E-2</c:v>
                </c:pt>
                <c:pt idx="10">
                  <c:v>1.5414817522314625E-2</c:v>
                </c:pt>
                <c:pt idx="11">
                  <c:v>2.0162534879552836E-2</c:v>
                </c:pt>
                <c:pt idx="12">
                  <c:v>2.2896751199405152E-2</c:v>
                </c:pt>
                <c:pt idx="13">
                  <c:v>2.4655549997575108E-2</c:v>
                </c:pt>
                <c:pt idx="14">
                  <c:v>2.5000677181632444E-2</c:v>
                </c:pt>
                <c:pt idx="15">
                  <c:v>2.5261650402904699E-2</c:v>
                </c:pt>
                <c:pt idx="16">
                  <c:v>2.5568424968014321E-2</c:v>
                </c:pt>
                <c:pt idx="17">
                  <c:v>2.5671235049121447E-2</c:v>
                </c:pt>
                <c:pt idx="18">
                  <c:v>2.5753681807800483E-2</c:v>
                </c:pt>
                <c:pt idx="19">
                  <c:v>2.5789070200159008E-2</c:v>
                </c:pt>
                <c:pt idx="20">
                  <c:v>2.5815632783539315E-2</c:v>
                </c:pt>
                <c:pt idx="21">
                  <c:v>2.584664552742098E-2</c:v>
                </c:pt>
                <c:pt idx="22">
                  <c:v>2.5865265095702361E-2</c:v>
                </c:pt>
                <c:pt idx="23">
                  <c:v>2.5871473605455574E-2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821-4F99-9CBA-3026F7B3AC24}"/>
            </c:ext>
          </c:extLst>
        </c:ser>
        <c:ser>
          <c:idx val="1"/>
          <c:order val="1"/>
          <c:spPr>
            <a:ln w="38100"/>
          </c:spPr>
          <c:marker>
            <c:symbol val="none"/>
          </c:marker>
          <c:xVal>
            <c:numRef>
              <c:f>Sheet10!$A$1:$A$24</c:f>
              <c:numCache>
                <c:formatCode>General</c:formatCode>
                <c:ptCount val="24"/>
                <c:pt idx="0">
                  <c:v>0.3</c:v>
                </c:pt>
                <c:pt idx="1">
                  <c:v>0.5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30</c:v>
                </c:pt>
                <c:pt idx="10">
                  <c:v>50</c:v>
                </c:pt>
                <c:pt idx="11">
                  <c:v>100</c:v>
                </c:pt>
                <c:pt idx="12">
                  <c:v>200</c:v>
                </c:pt>
                <c:pt idx="13">
                  <c:v>500</c:v>
                </c:pt>
                <c:pt idx="14">
                  <c:v>700</c:v>
                </c:pt>
                <c:pt idx="15">
                  <c:v>1000</c:v>
                </c:pt>
                <c:pt idx="16">
                  <c:v>2000</c:v>
                </c:pt>
                <c:pt idx="17">
                  <c:v>3000</c:v>
                </c:pt>
                <c:pt idx="18">
                  <c:v>5000</c:v>
                </c:pt>
                <c:pt idx="19">
                  <c:v>7000</c:v>
                </c:pt>
                <c:pt idx="20">
                  <c:v>10000</c:v>
                </c:pt>
                <c:pt idx="21">
                  <c:v>20000</c:v>
                </c:pt>
                <c:pt idx="22">
                  <c:v>50000</c:v>
                </c:pt>
                <c:pt idx="23">
                  <c:v>100000</c:v>
                </c:pt>
              </c:numCache>
            </c:numRef>
          </c:xVal>
          <c:yVal>
            <c:numRef>
              <c:f>Sheet10!$C$1:$C$24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3.2276663371819521E-233</c:v>
                </c:pt>
                <c:pt idx="7">
                  <c:v>1.064746482290319E-194</c:v>
                </c:pt>
                <c:pt idx="8">
                  <c:v>3.3719026534753423E-156</c:v>
                </c:pt>
                <c:pt idx="9">
                  <c:v>2.6419383968393281E-79</c:v>
                </c:pt>
                <c:pt idx="10">
                  <c:v>1.1970299009205236E-48</c:v>
                </c:pt>
                <c:pt idx="11">
                  <c:v>8.62180705230432E-26</c:v>
                </c:pt>
                <c:pt idx="12">
                  <c:v>1.6361757514871677E-14</c:v>
                </c:pt>
                <c:pt idx="13">
                  <c:v>5.8003883731801374E-8</c:v>
                </c:pt>
                <c:pt idx="14">
                  <c:v>8.7272345927137273E-7</c:v>
                </c:pt>
                <c:pt idx="15">
                  <c:v>6.0307727563906149E-6</c:v>
                </c:pt>
                <c:pt idx="16">
                  <c:v>4.6393347324614769E-5</c:v>
                </c:pt>
                <c:pt idx="17">
                  <c:v>8.4232870249295507E-5</c:v>
                </c:pt>
                <c:pt idx="18">
                  <c:v>1.3038256229673065E-4</c:v>
                </c:pt>
                <c:pt idx="19">
                  <c:v>1.5535539979720482E-4</c:v>
                </c:pt>
                <c:pt idx="20">
                  <c:v>1.7630680776995045E-4</c:v>
                </c:pt>
                <c:pt idx="21">
                  <c:v>2.0324184378127632E-4</c:v>
                </c:pt>
                <c:pt idx="22">
                  <c:v>2.2071442655487554E-4</c:v>
                </c:pt>
                <c:pt idx="23">
                  <c:v>2.2675889329653193E-4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821-4F99-9CBA-3026F7B3A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35712"/>
        <c:axId val="20837504"/>
      </c:scatterChart>
      <c:valAx>
        <c:axId val="20835712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837504"/>
        <c:crossesAt val="1.0000000000000004E-5"/>
        <c:crossBetween val="midCat"/>
      </c:valAx>
      <c:valAx>
        <c:axId val="20837504"/>
        <c:scaling>
          <c:logBase val="10"/>
          <c:orientation val="minMax"/>
          <c:max val="0.1"/>
          <c:min val="1.0000000000000004E-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35712"/>
        <c:crossesAt val="1.0000000000000004E-5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97226877252587"/>
          <c:y val="6.5289442986293383E-2"/>
          <c:w val="0.6695787516356374"/>
          <c:h val="0.69377570522131338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Sheet10!$A$1:$A$24</c:f>
              <c:numCache>
                <c:formatCode>General</c:formatCode>
                <c:ptCount val="24"/>
                <c:pt idx="0">
                  <c:v>0.3</c:v>
                </c:pt>
                <c:pt idx="1">
                  <c:v>0.5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30</c:v>
                </c:pt>
                <c:pt idx="10">
                  <c:v>50</c:v>
                </c:pt>
                <c:pt idx="11">
                  <c:v>100</c:v>
                </c:pt>
                <c:pt idx="12">
                  <c:v>200</c:v>
                </c:pt>
                <c:pt idx="13">
                  <c:v>500</c:v>
                </c:pt>
                <c:pt idx="14">
                  <c:v>700</c:v>
                </c:pt>
                <c:pt idx="15">
                  <c:v>1000</c:v>
                </c:pt>
                <c:pt idx="16">
                  <c:v>2000</c:v>
                </c:pt>
                <c:pt idx="17">
                  <c:v>3000</c:v>
                </c:pt>
                <c:pt idx="18">
                  <c:v>5000</c:v>
                </c:pt>
                <c:pt idx="19">
                  <c:v>7000</c:v>
                </c:pt>
                <c:pt idx="20">
                  <c:v>10000</c:v>
                </c:pt>
                <c:pt idx="21">
                  <c:v>20000</c:v>
                </c:pt>
                <c:pt idx="22">
                  <c:v>50000</c:v>
                </c:pt>
                <c:pt idx="23">
                  <c:v>100000</c:v>
                </c:pt>
              </c:numCache>
            </c:numRef>
          </c:xVal>
          <c:yVal>
            <c:numRef>
              <c:f>Sheet10!$B$1:$B$24</c:f>
              <c:numCache>
                <c:formatCode>General</c:formatCode>
                <c:ptCount val="24"/>
                <c:pt idx="0">
                  <c:v>1.3711594390404119E-69</c:v>
                </c:pt>
                <c:pt idx="1">
                  <c:v>5.0957036332685905E-42</c:v>
                </c:pt>
                <c:pt idx="2">
                  <c:v>1.7788850317712481E-21</c:v>
                </c:pt>
                <c:pt idx="3">
                  <c:v>4.6666921416364109E-8</c:v>
                </c:pt>
                <c:pt idx="4">
                  <c:v>1.6841714192322998E-5</c:v>
                </c:pt>
                <c:pt idx="5">
                  <c:v>1.8696935582722735E-4</c:v>
                </c:pt>
                <c:pt idx="6">
                  <c:v>1.0311336037545241E-3</c:v>
                </c:pt>
                <c:pt idx="7">
                  <c:v>1.9318527879027634E-3</c:v>
                </c:pt>
                <c:pt idx="8">
                  <c:v>3.5197509175350439E-3</c:v>
                </c:pt>
                <c:pt idx="9">
                  <c:v>1.0475149730031027E-2</c:v>
                </c:pt>
                <c:pt idx="10">
                  <c:v>1.5414817522314625E-2</c:v>
                </c:pt>
                <c:pt idx="11">
                  <c:v>2.0162534879552836E-2</c:v>
                </c:pt>
                <c:pt idx="12">
                  <c:v>2.2896751199405152E-2</c:v>
                </c:pt>
                <c:pt idx="13">
                  <c:v>2.4655549997575108E-2</c:v>
                </c:pt>
                <c:pt idx="14">
                  <c:v>2.5000677181632444E-2</c:v>
                </c:pt>
                <c:pt idx="15">
                  <c:v>2.5261650402904699E-2</c:v>
                </c:pt>
                <c:pt idx="16">
                  <c:v>2.5568424968014321E-2</c:v>
                </c:pt>
                <c:pt idx="17">
                  <c:v>2.5671235049121447E-2</c:v>
                </c:pt>
                <c:pt idx="18">
                  <c:v>2.5753681807800483E-2</c:v>
                </c:pt>
                <c:pt idx="19">
                  <c:v>2.5789070200159008E-2</c:v>
                </c:pt>
                <c:pt idx="20">
                  <c:v>2.5815632783539315E-2</c:v>
                </c:pt>
                <c:pt idx="21">
                  <c:v>2.584664552742098E-2</c:v>
                </c:pt>
                <c:pt idx="22">
                  <c:v>2.5865265095702361E-2</c:v>
                </c:pt>
                <c:pt idx="23">
                  <c:v>2.5871473605455574E-2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821-4F99-9CBA-3026F7B3AC24}"/>
            </c:ext>
          </c:extLst>
        </c:ser>
        <c:ser>
          <c:idx val="1"/>
          <c:order val="1"/>
          <c:spPr>
            <a:ln w="38100"/>
          </c:spPr>
          <c:marker>
            <c:symbol val="none"/>
          </c:marker>
          <c:xVal>
            <c:numRef>
              <c:f>Sheet10!$A$1:$A$24</c:f>
              <c:numCache>
                <c:formatCode>General</c:formatCode>
                <c:ptCount val="24"/>
                <c:pt idx="0">
                  <c:v>0.3</c:v>
                </c:pt>
                <c:pt idx="1">
                  <c:v>0.5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30</c:v>
                </c:pt>
                <c:pt idx="10">
                  <c:v>50</c:v>
                </c:pt>
                <c:pt idx="11">
                  <c:v>100</c:v>
                </c:pt>
                <c:pt idx="12">
                  <c:v>200</c:v>
                </c:pt>
                <c:pt idx="13">
                  <c:v>500</c:v>
                </c:pt>
                <c:pt idx="14">
                  <c:v>700</c:v>
                </c:pt>
                <c:pt idx="15">
                  <c:v>1000</c:v>
                </c:pt>
                <c:pt idx="16">
                  <c:v>2000</c:v>
                </c:pt>
                <c:pt idx="17">
                  <c:v>3000</c:v>
                </c:pt>
                <c:pt idx="18">
                  <c:v>5000</c:v>
                </c:pt>
                <c:pt idx="19">
                  <c:v>7000</c:v>
                </c:pt>
                <c:pt idx="20">
                  <c:v>10000</c:v>
                </c:pt>
                <c:pt idx="21">
                  <c:v>20000</c:v>
                </c:pt>
                <c:pt idx="22">
                  <c:v>50000</c:v>
                </c:pt>
                <c:pt idx="23">
                  <c:v>100000</c:v>
                </c:pt>
              </c:numCache>
            </c:numRef>
          </c:xVal>
          <c:yVal>
            <c:numRef>
              <c:f>Sheet10!$C$1:$C$24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3.2276663371819521E-233</c:v>
                </c:pt>
                <c:pt idx="7">
                  <c:v>1.064746482290319E-194</c:v>
                </c:pt>
                <c:pt idx="8">
                  <c:v>3.3719026534753423E-156</c:v>
                </c:pt>
                <c:pt idx="9">
                  <c:v>2.6419383968393281E-79</c:v>
                </c:pt>
                <c:pt idx="10">
                  <c:v>1.1970299009205236E-48</c:v>
                </c:pt>
                <c:pt idx="11">
                  <c:v>8.62180705230432E-26</c:v>
                </c:pt>
                <c:pt idx="12">
                  <c:v>1.6361757514871677E-14</c:v>
                </c:pt>
                <c:pt idx="13">
                  <c:v>5.8003883731801374E-8</c:v>
                </c:pt>
                <c:pt idx="14">
                  <c:v>8.7272345927137273E-7</c:v>
                </c:pt>
                <c:pt idx="15">
                  <c:v>6.0307727563906149E-6</c:v>
                </c:pt>
                <c:pt idx="16">
                  <c:v>4.6393347324614769E-5</c:v>
                </c:pt>
                <c:pt idx="17">
                  <c:v>8.4232870249295507E-5</c:v>
                </c:pt>
                <c:pt idx="18">
                  <c:v>1.3038256229673065E-4</c:v>
                </c:pt>
                <c:pt idx="19">
                  <c:v>1.5535539979720482E-4</c:v>
                </c:pt>
                <c:pt idx="20">
                  <c:v>1.7630680776995045E-4</c:v>
                </c:pt>
                <c:pt idx="21">
                  <c:v>2.0324184378127632E-4</c:v>
                </c:pt>
                <c:pt idx="22">
                  <c:v>2.2071442655487554E-4</c:v>
                </c:pt>
                <c:pt idx="23">
                  <c:v>2.2675889329653193E-4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821-4F99-9CBA-3026F7B3A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38688"/>
        <c:axId val="23606016"/>
      </c:scatterChart>
      <c:valAx>
        <c:axId val="2353868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606016"/>
        <c:crossesAt val="1.0000000000000004E-5"/>
        <c:crossBetween val="midCat"/>
      </c:valAx>
      <c:valAx>
        <c:axId val="23606016"/>
        <c:scaling>
          <c:logBase val="10"/>
          <c:orientation val="minMax"/>
          <c:max val="0.1"/>
          <c:min val="1.0000000000000004E-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538688"/>
        <c:crossesAt val="1.0000000000000004E-5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92863123831349"/>
          <c:y val="6.2256813274063287E-2"/>
          <c:w val="0.6684536307961505"/>
          <c:h val="0.72613808690580339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Sheet1!$A$1:$A$17</c:f>
              <c:numCache>
                <c:formatCode>General</c:formatCode>
                <c:ptCount val="17"/>
                <c:pt idx="1">
                  <c:v>2.5000000000000001E-2</c:v>
                </c:pt>
                <c:pt idx="2">
                  <c:v>0.03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0.1</c:v>
                </c:pt>
                <c:pt idx="6">
                  <c:v>0.12</c:v>
                </c:pt>
                <c:pt idx="7">
                  <c:v>0.13</c:v>
                </c:pt>
                <c:pt idx="8">
                  <c:v>0.14000000000000001</c:v>
                </c:pt>
                <c:pt idx="9">
                  <c:v>0.17</c:v>
                </c:pt>
                <c:pt idx="10">
                  <c:v>0.2</c:v>
                </c:pt>
                <c:pt idx="11">
                  <c:v>0.21</c:v>
                </c:pt>
                <c:pt idx="12">
                  <c:v>0.23</c:v>
                </c:pt>
                <c:pt idx="13">
                  <c:v>0.24</c:v>
                </c:pt>
                <c:pt idx="14">
                  <c:v>0.25</c:v>
                </c:pt>
              </c:numCache>
            </c:numRef>
          </c:xVal>
          <c:yVal>
            <c:numRef>
              <c:f>Sheet1!$C$1:$C$17</c:f>
              <c:numCache>
                <c:formatCode>General</c:formatCode>
                <c:ptCount val="17"/>
                <c:pt idx="1">
                  <c:v>0.23253903040262958</c:v>
                </c:pt>
                <c:pt idx="2">
                  <c:v>0.47904683648315521</c:v>
                </c:pt>
                <c:pt idx="3">
                  <c:v>1.4650780608052592</c:v>
                </c:pt>
                <c:pt idx="4">
                  <c:v>2.4511092851273624</c:v>
                </c:pt>
                <c:pt idx="5">
                  <c:v>3.9301561216105179</c:v>
                </c:pt>
                <c:pt idx="6">
                  <c:v>4.9161873459326202</c:v>
                </c:pt>
                <c:pt idx="7">
                  <c:v>5.4092029580936725</c:v>
                </c:pt>
                <c:pt idx="8">
                  <c:v>5.9022185702547247</c:v>
                </c:pt>
                <c:pt idx="9">
                  <c:v>7.3812654067378798</c:v>
                </c:pt>
                <c:pt idx="10">
                  <c:v>8.8603122432210366</c:v>
                </c:pt>
                <c:pt idx="11">
                  <c:v>9.3533278553820871</c:v>
                </c:pt>
                <c:pt idx="12">
                  <c:v>10.339359079704192</c:v>
                </c:pt>
                <c:pt idx="13">
                  <c:v>10.832374691865242</c:v>
                </c:pt>
                <c:pt idx="14">
                  <c:v>11.325390304026294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18F-4D3E-A8AF-55A99121F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14944"/>
        <c:axId val="22916480"/>
      </c:scatterChart>
      <c:scatterChart>
        <c:scatterStyle val="smoothMarker"/>
        <c:varyColors val="0"/>
        <c:ser>
          <c:idx val="1"/>
          <c:order val="1"/>
          <c:spPr>
            <a:ln w="38100"/>
          </c:spPr>
          <c:marker>
            <c:symbol val="none"/>
          </c:marker>
          <c:xVal>
            <c:numRef>
              <c:f>Sheet1!$A$1:$A$17</c:f>
              <c:numCache>
                <c:formatCode>General</c:formatCode>
                <c:ptCount val="17"/>
                <c:pt idx="1">
                  <c:v>2.5000000000000001E-2</c:v>
                </c:pt>
                <c:pt idx="2">
                  <c:v>0.03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0.1</c:v>
                </c:pt>
                <c:pt idx="6">
                  <c:v>0.12</c:v>
                </c:pt>
                <c:pt idx="7">
                  <c:v>0.13</c:v>
                </c:pt>
                <c:pt idx="8">
                  <c:v>0.14000000000000001</c:v>
                </c:pt>
                <c:pt idx="9">
                  <c:v>0.17</c:v>
                </c:pt>
                <c:pt idx="10">
                  <c:v>0.2</c:v>
                </c:pt>
                <c:pt idx="11">
                  <c:v>0.21</c:v>
                </c:pt>
                <c:pt idx="12">
                  <c:v>0.23</c:v>
                </c:pt>
                <c:pt idx="13">
                  <c:v>0.24</c:v>
                </c:pt>
                <c:pt idx="14">
                  <c:v>0.25</c:v>
                </c:pt>
              </c:numCache>
            </c:numRef>
          </c:xVal>
          <c:yVal>
            <c:numRef>
              <c:f>Sheet1!$D$1:$D$17</c:f>
              <c:numCache>
                <c:formatCode>General</c:formatCode>
                <c:ptCount val="17"/>
                <c:pt idx="1">
                  <c:v>0.20608219208922665</c:v>
                </c:pt>
                <c:pt idx="2">
                  <c:v>0.37256467734457022</c:v>
                </c:pt>
                <c:pt idx="3">
                  <c:v>0.71737879527594894</c:v>
                </c:pt>
                <c:pt idx="4">
                  <c:v>0.84508319583680613</c:v>
                </c:pt>
                <c:pt idx="5">
                  <c:v>0.92096873172495064</c:v>
                </c:pt>
                <c:pt idx="6">
                  <c:v>0.944446408437007</c:v>
                </c:pt>
                <c:pt idx="7">
                  <c:v>0.95246909116109957</c:v>
                </c:pt>
                <c:pt idx="8">
                  <c:v>0.95888210407258001</c:v>
                </c:pt>
                <c:pt idx="9">
                  <c:v>0.97192809486642051</c:v>
                </c:pt>
                <c:pt idx="10">
                  <c:v>0.97963874191235945</c:v>
                </c:pt>
                <c:pt idx="11">
                  <c:v>0.98151424195575709</c:v>
                </c:pt>
                <c:pt idx="12">
                  <c:v>0.98456564614428588</c:v>
                </c:pt>
                <c:pt idx="13">
                  <c:v>0.98581611495044441</c:v>
                </c:pt>
                <c:pt idx="14">
                  <c:v>0.98692085942769381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18F-4D3E-A8AF-55A99121F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23904"/>
        <c:axId val="22922368"/>
      </c:scatterChart>
      <c:valAx>
        <c:axId val="22914944"/>
        <c:scaling>
          <c:orientation val="minMax"/>
          <c:max val="0.25"/>
          <c:min val="0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916480"/>
        <c:crosses val="autoZero"/>
        <c:crossBetween val="midCat"/>
        <c:minorUnit val="2.5000000000000005E-2"/>
      </c:valAx>
      <c:valAx>
        <c:axId val="229164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914944"/>
        <c:crosses val="autoZero"/>
        <c:crossBetween val="midCat"/>
        <c:majorUnit val="2"/>
        <c:minorUnit val="1"/>
      </c:valAx>
      <c:valAx>
        <c:axId val="22922368"/>
        <c:scaling>
          <c:orientation val="minMax"/>
        </c:scaling>
        <c:delete val="0"/>
        <c:axPos val="r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923904"/>
        <c:crosses val="max"/>
        <c:crossBetween val="midCat"/>
        <c:minorUnit val="0.1"/>
      </c:valAx>
      <c:valAx>
        <c:axId val="22923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223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0.33625</cdr:x>
      <cdr:y>0.30092</cdr:y>
    </cdr:from>
    <cdr:to>
      <cdr:x>0.46032</cdr:x>
      <cdr:y>0.41001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2488" y="1020675"/>
          <a:ext cx="698312" cy="370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300 K</a:t>
          </a:r>
        </a:p>
      </cdr:txBody>
    </cdr:sp>
  </cdr:relSizeAnchor>
  <cdr:relSizeAnchor xmlns:cdr="http://schemas.openxmlformats.org/drawingml/2006/chartDrawing">
    <cdr:from>
      <cdr:x>0.76612</cdr:x>
      <cdr:y>0.5901</cdr:y>
    </cdr:from>
    <cdr:to>
      <cdr:x>0.95919</cdr:x>
      <cdr:y>0.72768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02966" y="1158619"/>
          <a:ext cx="630774" cy="270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2.7 K</a:t>
          </a:r>
        </a:p>
      </cdr:txBody>
    </cdr:sp>
  </cdr:relSizeAnchor>
  <cdr:relSizeAnchor xmlns:cdr="http://schemas.openxmlformats.org/drawingml/2006/chartDrawing">
    <cdr:from>
      <cdr:x>0.23613</cdr:x>
      <cdr:y>0.86459</cdr:y>
    </cdr:from>
    <cdr:to>
      <cdr:x>0.96126</cdr:x>
      <cdr:y>0.99924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1328984" y="2932557"/>
          <a:ext cx="4081216" cy="456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EM Confinement Wavelength - </a:t>
          </a:r>
          <a:r>
            <a:rPr lang="en-US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  <a:sym typeface="Symbol"/>
            </a:rPr>
            <a:t> - microns</a:t>
          </a:r>
          <a:endParaRPr lang="en-US" sz="16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0.06769</cdr:x>
      <cdr:y>0.07303</cdr:y>
    </cdr:from>
    <cdr:to>
      <cdr:x>0.12185</cdr:x>
      <cdr:y>0.747</cdr:y>
    </cdr:to>
    <cdr:sp macro="" textlink="">
      <cdr:nvSpPr>
        <cdr:cNvPr id="9" name="Text Box 8"/>
        <cdr:cNvSpPr txBox="1"/>
      </cdr:nvSpPr>
      <cdr:spPr>
        <a:xfrm xmlns:a="http://schemas.openxmlformats.org/drawingml/2006/main" rot="16200000">
          <a:off x="-609588" y="1238300"/>
          <a:ext cx="2285999" cy="304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Planck energy - </a:t>
          </a:r>
          <a:r>
            <a:rPr lang="en-US" sz="1600" i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</a:t>
          </a:r>
          <a:r>
            <a:rPr lang="en-US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- eV</a:t>
          </a:r>
        </a:p>
      </cdr:txBody>
    </cdr:sp>
  </cdr:relSizeAnchor>
  <cdr:relSizeAnchor xmlns:cdr="http://schemas.openxmlformats.org/drawingml/2006/chartDrawing">
    <cdr:from>
      <cdr:x>0.23615</cdr:x>
      <cdr:y>0.17464</cdr:y>
    </cdr:from>
    <cdr:to>
      <cdr:x>0.63848</cdr:x>
      <cdr:y>0.17464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="" xmlns:a16="http://schemas.microsoft.com/office/drawing/2014/main" id="{20698A0C-32B7-4BDB-AE5D-7A1F533C7FCE}"/>
            </a:ext>
          </a:extLst>
        </cdr:cNvPr>
        <cdr:cNvCxnSpPr/>
      </cdr:nvCxnSpPr>
      <cdr:spPr>
        <a:xfrm xmlns:a="http://schemas.openxmlformats.org/drawingml/2006/main" flipH="1">
          <a:off x="771525" y="342900"/>
          <a:ext cx="131445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0.23616</cdr:x>
      <cdr:y>0.52879</cdr:y>
    </cdr:from>
    <cdr:to>
      <cdr:x>0.83382</cdr:x>
      <cdr:y>0.53364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="" xmlns:a16="http://schemas.microsoft.com/office/drawing/2014/main" id="{B2FF5537-63A9-41CD-9261-4844511FEB6F}"/>
            </a:ext>
          </a:extLst>
        </cdr:cNvPr>
        <cdr:cNvCxnSpPr/>
      </cdr:nvCxnSpPr>
      <cdr:spPr>
        <a:xfrm xmlns:a="http://schemas.openxmlformats.org/drawingml/2006/main" flipH="1">
          <a:off x="771538" y="1038234"/>
          <a:ext cx="1952600" cy="95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0.90711</cdr:x>
      <cdr:y>0.12177</cdr:y>
    </cdr:from>
    <cdr:to>
      <cdr:x>1</cdr:x>
      <cdr:y>0.25276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105411" y="413025"/>
          <a:ext cx="522805" cy="444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 kT</a:t>
          </a:r>
        </a:p>
      </cdr:txBody>
    </cdr:sp>
  </cdr:relSizeAnchor>
  <cdr:relSizeAnchor xmlns:cdr="http://schemas.openxmlformats.org/drawingml/2006/chartDrawing">
    <cdr:from>
      <cdr:x>0.41783</cdr:x>
      <cdr:y>0.0955</cdr:y>
    </cdr:from>
    <cdr:to>
      <cdr:x>1</cdr:x>
      <cdr:y>0.6796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0800" y="323911"/>
          <a:ext cx="3276600" cy="1981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0.56863</cdr:x>
      <cdr:y>0.0955</cdr:y>
    </cdr:from>
    <cdr:to>
      <cdr:x>0.96126</cdr:x>
      <cdr:y>0.65714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0400" y="323911"/>
          <a:ext cx="2209800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0.33625</cdr:x>
      <cdr:y>0.30092</cdr:y>
    </cdr:from>
    <cdr:to>
      <cdr:x>0.46032</cdr:x>
      <cdr:y>0.41001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2488" y="1020675"/>
          <a:ext cx="698312" cy="370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300 K</a:t>
          </a:r>
        </a:p>
      </cdr:txBody>
    </cdr:sp>
  </cdr:relSizeAnchor>
  <cdr:relSizeAnchor xmlns:cdr="http://schemas.openxmlformats.org/drawingml/2006/chartDrawing">
    <cdr:from>
      <cdr:x>0.76612</cdr:x>
      <cdr:y>0.5901</cdr:y>
    </cdr:from>
    <cdr:to>
      <cdr:x>0.95919</cdr:x>
      <cdr:y>0.72768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02966" y="1158619"/>
          <a:ext cx="630774" cy="270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2.7 K</a:t>
          </a:r>
        </a:p>
      </cdr:txBody>
    </cdr:sp>
  </cdr:relSizeAnchor>
  <cdr:relSizeAnchor xmlns:cdr="http://schemas.openxmlformats.org/drawingml/2006/chartDrawing">
    <cdr:from>
      <cdr:x>0.23613</cdr:x>
      <cdr:y>0.86459</cdr:y>
    </cdr:from>
    <cdr:to>
      <cdr:x>0.96126</cdr:x>
      <cdr:y>0.99924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1328984" y="2932557"/>
          <a:ext cx="4081216" cy="456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EM Confinement Wavelength - </a:t>
          </a:r>
          <a:r>
            <a:rPr lang="en-US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  <a:sym typeface="Symbol"/>
            </a:rPr>
            <a:t> - microns</a:t>
          </a:r>
          <a:endParaRPr lang="en-US" sz="16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0.06769</cdr:x>
      <cdr:y>0.07303</cdr:y>
    </cdr:from>
    <cdr:to>
      <cdr:x>0.12185</cdr:x>
      <cdr:y>0.747</cdr:y>
    </cdr:to>
    <cdr:sp macro="" textlink="">
      <cdr:nvSpPr>
        <cdr:cNvPr id="9" name="Text Box 8"/>
        <cdr:cNvSpPr txBox="1"/>
      </cdr:nvSpPr>
      <cdr:spPr>
        <a:xfrm xmlns:a="http://schemas.openxmlformats.org/drawingml/2006/main" rot="16200000">
          <a:off x="-609588" y="1238300"/>
          <a:ext cx="2285999" cy="304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Planck energy - </a:t>
          </a:r>
          <a:r>
            <a:rPr lang="en-US" sz="1600" i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</a:t>
          </a:r>
          <a:r>
            <a:rPr lang="en-US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- eV</a:t>
          </a:r>
        </a:p>
      </cdr:txBody>
    </cdr:sp>
  </cdr:relSizeAnchor>
  <cdr:relSizeAnchor xmlns:cdr="http://schemas.openxmlformats.org/drawingml/2006/chartDrawing">
    <cdr:from>
      <cdr:x>0.23615</cdr:x>
      <cdr:y>0.17464</cdr:y>
    </cdr:from>
    <cdr:to>
      <cdr:x>0.63848</cdr:x>
      <cdr:y>0.17464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xmlns="" id="{20698A0C-32B7-4BDB-AE5D-7A1F533C7FCE}"/>
            </a:ext>
          </a:extLst>
        </cdr:cNvPr>
        <cdr:cNvCxnSpPr/>
      </cdr:nvCxnSpPr>
      <cdr:spPr>
        <a:xfrm xmlns:a="http://schemas.openxmlformats.org/drawingml/2006/main" flipH="1">
          <a:off x="771525" y="342900"/>
          <a:ext cx="131445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0.23616</cdr:x>
      <cdr:y>0.52879</cdr:y>
    </cdr:from>
    <cdr:to>
      <cdr:x>0.83382</cdr:x>
      <cdr:y>0.53364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xmlns="" id="{B2FF5537-63A9-41CD-9261-4844511FEB6F}"/>
            </a:ext>
          </a:extLst>
        </cdr:cNvPr>
        <cdr:cNvCxnSpPr/>
      </cdr:nvCxnSpPr>
      <cdr:spPr>
        <a:xfrm xmlns:a="http://schemas.openxmlformats.org/drawingml/2006/main" flipH="1">
          <a:off x="771538" y="1038234"/>
          <a:ext cx="1952600" cy="95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0.90711</cdr:x>
      <cdr:y>0.12177</cdr:y>
    </cdr:from>
    <cdr:to>
      <cdr:x>1</cdr:x>
      <cdr:y>0.25276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105411" y="413025"/>
          <a:ext cx="522805" cy="444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 kT</a:t>
          </a:r>
        </a:p>
      </cdr:txBody>
    </cdr:sp>
  </cdr:relSizeAnchor>
  <cdr:relSizeAnchor xmlns:cdr="http://schemas.openxmlformats.org/drawingml/2006/chartDrawing">
    <cdr:from>
      <cdr:x>0.41783</cdr:x>
      <cdr:y>0.0955</cdr:y>
    </cdr:from>
    <cdr:to>
      <cdr:x>1</cdr:x>
      <cdr:y>0.6796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0800" y="323911"/>
          <a:ext cx="3276600" cy="1981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0.56863</cdr:x>
      <cdr:y>0.0955</cdr:y>
    </cdr:from>
    <cdr:to>
      <cdr:x>0.96126</cdr:x>
      <cdr:y>0.65714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0400" y="323911"/>
          <a:ext cx="2209800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0.24508</cdr:x>
      <cdr:y>0.87847</cdr:y>
    </cdr:from>
    <cdr:to>
      <cdr:x>0.83257</cdr:x>
      <cdr:y>0.98054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9828" y="1634158"/>
          <a:ext cx="1821448" cy="189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Cosmic Dust  radius - d/2 - microns</a:t>
          </a:r>
        </a:p>
      </cdr:txBody>
    </cdr:sp>
  </cdr:relSizeAnchor>
  <cdr:relSizeAnchor xmlns:cdr="http://schemas.openxmlformats.org/drawingml/2006/chartDrawing">
    <cdr:from>
      <cdr:x>0.06667</cdr:x>
      <cdr:y>0.17882</cdr:y>
    </cdr:from>
    <cdr:to>
      <cdr:x>0.11458</cdr:x>
      <cdr:y>0.75174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1661" y="678579"/>
          <a:ext cx="303012" cy="2174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0.03021</cdr:x>
      <cdr:y>0.10786</cdr:y>
    </cdr:from>
    <cdr:to>
      <cdr:x>0.09639</cdr:x>
      <cdr:y>0.63021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590764" y="1191133"/>
          <a:ext cx="1982193" cy="418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QED Redshift</a:t>
          </a:r>
          <a:r>
            <a:rPr lang="en-US" sz="1600" baseline="0" dirty="0">
              <a:solidFill>
                <a:schemeClr val="tx1"/>
              </a:solidFill>
            </a:rPr>
            <a:t> - Z</a:t>
          </a:r>
          <a:r>
            <a:rPr lang="en-US" sz="1200" baseline="0" dirty="0">
              <a:solidFill>
                <a:schemeClr val="tx1"/>
              </a:solidFill>
            </a:rPr>
            <a:t>D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0.90755</cdr:x>
      <cdr:y>0.02949</cdr:y>
    </cdr:from>
    <cdr:to>
      <cdr:x>0.97422</cdr:x>
      <cdr:y>0.7656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4522324" y="1360392"/>
          <a:ext cx="2911153" cy="423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Galaxy velocity  ratio -  V/c</a:t>
          </a:r>
        </a:p>
      </cdr:txBody>
    </cdr:sp>
  </cdr:relSizeAnchor>
  <cdr:relSizeAnchor xmlns:cdr="http://schemas.openxmlformats.org/drawingml/2006/chartDrawing">
    <cdr:from>
      <cdr:x>0.44578</cdr:x>
      <cdr:y>0.1004</cdr:y>
    </cdr:from>
    <cdr:to>
      <cdr:x>0.57026</cdr:x>
      <cdr:y>0.22529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19400" y="381000"/>
          <a:ext cx="787287" cy="473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V/c</a:t>
          </a:r>
        </a:p>
      </cdr:txBody>
    </cdr:sp>
  </cdr:relSizeAnchor>
  <cdr:relSizeAnchor xmlns:cdr="http://schemas.openxmlformats.org/drawingml/2006/chartDrawing">
    <cdr:from>
      <cdr:x>0.48778</cdr:x>
      <cdr:y>0.60135</cdr:y>
    </cdr:from>
    <cdr:to>
      <cdr:x>0.58452</cdr:x>
      <cdr:y>0.72624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99107" y="2378203"/>
          <a:ext cx="614633" cy="493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M31</a:t>
          </a:r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3363"/>
            <a:ext cx="31718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3363"/>
            <a:ext cx="31718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6CDDE5A5-CBAD-444F-A9DC-084915BB6B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7034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2313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3363"/>
            <a:ext cx="31718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3363"/>
            <a:ext cx="31718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EC86E75E-AF22-4566-B3BD-85801004E8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0629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2D0F39-7537-46C2-98BC-97D6C8522C44}" type="slidenum">
              <a:rPr lang="zh-TW" altLang="en-US" sz="1300" b="0" smtClean="0">
                <a:latin typeface="Times New Roman" pitchFamily="18" charset="0"/>
              </a:rPr>
              <a:pPr/>
              <a:t>1</a:t>
            </a:fld>
            <a:endParaRPr lang="en-US" altLang="zh-TW" sz="1300" b="0">
              <a:latin typeface="Times New Roman" pitchFamily="18" charset="0"/>
            </a:endParaRPr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1000" dirty="0">
                <a:latin typeface="Arial" charset="0"/>
              </a:rPr>
              <a:t>Enter speaker notes here.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622134-8D61-49F5-B1A7-EF5BBB3E6873}" type="slidenum">
              <a:rPr lang="zh-TW" altLang="en-US" sz="1300" b="0" smtClean="0">
                <a:solidFill>
                  <a:prstClr val="black"/>
                </a:solidFill>
                <a:latin typeface="Times New Roman" pitchFamily="18" charset="0"/>
              </a:rPr>
              <a:pPr/>
              <a:t>30</a:t>
            </a:fld>
            <a:endParaRPr lang="en-US" altLang="zh-TW" sz="13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z="1000">
                <a:latin typeface="Arial" charset="0"/>
              </a:rPr>
              <a:t>Enter speaker notes here.</a:t>
            </a:r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EB9AE127-68E1-40D8-9E66-EF1AD46E2D3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0161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6D953003-8E26-4CB7-8A80-85DED5EF0C0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908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C120B89A-00EB-418F-8885-0A67BC20979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3336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00627613-5028-4F2E-AF46-F3EEE2F7A7A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0692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71EF5C70-66DF-439C-8EC5-AC171387D02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0813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E1FBFD-34B3-4DD7-8E81-135877469ED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224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6992E03B-F97D-46AE-BF17-4B880D5F4CF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066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762229FF-C6DD-4451-AADE-FB7A23EBC6C5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9884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168A93A6-8AF3-4DC9-A130-326BED1CCE7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449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D1FD4A11-BD7C-4E4E-ADD6-A6EF7B20864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4428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1D0BD4C4-B845-49AB-A120-E1BDEA16F0D5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9909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3BD65D02-8093-4C28-9939-DEE0946E162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7412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b="1"/>
            </a:lvl1pPr>
          </a:lstStyle>
          <a:p>
            <a:pPr>
              <a:defRPr/>
            </a:pPr>
            <a:fld id="{4A8F90AB-58EC-475C-9A59-34A6034C61B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7656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b="0" i="1">
                <a:solidFill>
                  <a:srgbClr val="FFFF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346947E-E9FF-4C0D-B015-DA5110310B2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80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0"/>
            <a:ext cx="7772400" cy="1371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>
                <a:solidFill>
                  <a:srgbClr val="FFFFFF"/>
                </a:solidFill>
                <a:ea typeface="新細明體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>
                <a:solidFill>
                  <a:srgbClr val="FFFFFF"/>
                </a:solidFill>
                <a:ea typeface="新細明體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>
                <a:solidFill>
                  <a:srgbClr val="FFFFFF"/>
                </a:solidFill>
                <a:ea typeface="新細明體" charset="-120"/>
              </a:rPr>
              <a:t>Hong Kong and Berlin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8915400" cy="914400"/>
          </a:xfrm>
        </p:spPr>
        <p:txBody>
          <a:bodyPr/>
          <a:lstStyle/>
          <a:p>
            <a:r>
              <a:rPr lang="en-US" dirty="0" smtClean="0"/>
              <a:t>A Return of Cosmology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Newtonian Mechanics?</a:t>
            </a:r>
            <a:r>
              <a:rPr lang="en-US" dirty="0"/>
              <a:t/>
            </a:r>
            <a:br>
              <a:rPr lang="en-US" dirty="0"/>
            </a:br>
            <a:endParaRPr lang="en-US" altLang="zh-TW" sz="3200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553200" cy="612263"/>
          </a:xfrm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dirty="0" smtClean="0">
                <a:solidFill>
                  <a:schemeClr val="tx2"/>
                </a:solidFill>
              </a:rPr>
              <a:t>Dark Matter and Modified Gravity Conference – Aachen, February 6-7, 2019</a:t>
            </a:r>
            <a:endParaRPr lang="en-US" altLang="zh-TW" sz="1400" b="0" dirty="0">
              <a:solidFill>
                <a:schemeClr val="tx2"/>
              </a:solidFill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8382000" y="5715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>
                <a:ea typeface="新細明體" charset="-12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8532"/>
            <a:ext cx="7772400" cy="1143000"/>
          </a:xfrm>
        </p:spPr>
        <p:txBody>
          <a:bodyPr/>
          <a:lstStyle/>
          <a:p>
            <a:r>
              <a:rPr lang="en-US" dirty="0"/>
              <a:t>Doppler Shift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9156" y="2151797"/>
                <a:ext cx="3069494" cy="89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meas</m:t>
                                      </m:r>
                                    </m:sub>
                                  </m:sSub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meas</m:t>
                                      </m:r>
                                    </m:sub>
                                  </m:sSub>
                                  <m:r>
                                    <a:rPr lang="en-US" sz="2400" b="0" i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156" y="2151797"/>
                <a:ext cx="3069494" cy="895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43200" y="1662709"/>
            <a:ext cx="453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dirty="0">
                <a:solidFill>
                  <a:schemeClr val="tx2"/>
                </a:solidFill>
              </a:rPr>
              <a:t>Galaxy velocity measurement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26077" y="3250638"/>
            <a:ext cx="4573727" cy="1272994"/>
            <a:chOff x="2526077" y="3250638"/>
            <a:chExt cx="4573727" cy="1272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526077" y="3733800"/>
                  <a:ext cx="2921121" cy="789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</m:t>
                          </m:r>
                        </m:den>
                      </m:f>
                      <m:r>
                        <a:rPr lang="en-US" b="0" i="0">
                          <a:latin typeface="Cambria Math"/>
                          <a:sym typeface="Symbol"/>
                        </a:rPr>
                        <m:t></m:t>
                      </m:r>
                      <m:r>
                        <a:rPr lang="en-US" b="0" i="0" smtClean="0">
                          <a:latin typeface="Cambria Math"/>
                          <a:sym typeface="Symbol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Symbol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sym typeface="Symbol"/>
                            </a:rPr>
                            <m:t>meas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</m:t>
                          </m:r>
                          <m:r>
                            <a:rPr lang="en-US" b="0" i="0" smtClean="0">
                              <a:latin typeface="Cambria Math"/>
                              <a:sym typeface="Symbol"/>
                            </a:rPr>
                            <m:t>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  <a:sym typeface="Symbol"/>
                            </a:rPr>
                            <m:t></m:t>
                          </m:r>
                        </m:den>
                      </m:f>
                    </m:oMath>
                  </a14:m>
                  <a:r>
                    <a:rPr lang="en-US" sz="2400" b="0" dirty="0">
                      <a:sym typeface="Symbol"/>
                    </a:rPr>
                    <a:t> </a:t>
                  </a:r>
                  <a:r>
                    <a:rPr lang="en-US" sz="2400" b="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077" y="3733800"/>
                  <a:ext cx="2921121" cy="7898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5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3765952" y="3250638"/>
              <a:ext cx="2557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0" dirty="0">
                  <a:solidFill>
                    <a:schemeClr val="tx2"/>
                  </a:solidFill>
                </a:rPr>
                <a:t>For Z</a:t>
              </a:r>
              <a:r>
                <a:rPr lang="en-US" sz="1600" b="0" dirty="0">
                  <a:solidFill>
                    <a:schemeClr val="tx2"/>
                  </a:solidFill>
                </a:rPr>
                <a:t>meas</a:t>
              </a:r>
              <a:r>
                <a:rPr lang="en-US" sz="2400" b="0" dirty="0">
                  <a:solidFill>
                    <a:schemeClr val="tx2"/>
                  </a:solidFill>
                </a:rPr>
                <a:t>  &lt;&lt; 1,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334000" y="3924159"/>
                  <a:ext cx="17658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sym typeface="Symbol"/>
                        </a:rPr>
                        <m:t>V</m:t>
                      </m:r>
                      <m:r>
                        <a:rPr lang="en-US" sz="2400" b="0" i="0" smtClean="0">
                          <a:latin typeface="Cambria Math"/>
                          <a:sym typeface="Symbol"/>
                        </a:rPr>
                        <m:t> 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sym typeface="Symbol"/>
                        </a:rPr>
                        <m:t>c</m:t>
                      </m:r>
                      <m:r>
                        <a:rPr lang="en-US" sz="2400" b="0" i="0" smtClean="0">
                          <a:latin typeface="Cambria Math"/>
                          <a:sym typeface="Symbol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sym typeface="Symbol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sym typeface="Symbol"/>
                            </a:rPr>
                            <m:t>meas</m:t>
                          </m:r>
                        </m:sub>
                      </m:sSub>
                    </m:oMath>
                  </a14:m>
                  <a:r>
                    <a:rPr lang="en-US" sz="2400" b="0" dirty="0"/>
                    <a:t> 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3924159"/>
                  <a:ext cx="176580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90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458200" y="5867400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10</a:t>
            </a:r>
            <a:endParaRPr lang="en-US" altLang="zh-TW" sz="2800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4702680"/>
                <a:ext cx="8229600" cy="1179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b="0" dirty="0">
                    <a:solidFill>
                      <a:schemeClr val="tx2"/>
                    </a:solidFill>
                  </a:rPr>
                  <a:t>In 1970, M31 redshift with NII line at 6583 Å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Z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</m:t>
                        </m:r>
                      </m:num>
                      <m:den>
                        <m:r>
                          <a:rPr lang="en-US" sz="2400" b="0" i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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0" dirty="0">
                    <a:solidFill>
                      <a:schemeClr val="tx2"/>
                    </a:solidFill>
                    <a:sym typeface="Symbol"/>
                  </a:rPr>
                  <a:t>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0.001= </m:t>
                    </m:r>
                    <m:f>
                      <m:fPr>
                        <m:ctrlPr>
                          <a:rPr lang="en-US" sz="24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6.583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6583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0" dirty="0">
                    <a:solidFill>
                      <a:schemeClr val="tx2"/>
                    </a:solidFill>
                    <a:sym typeface="Symbol"/>
                  </a:rPr>
                  <a:t> V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3 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x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8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∗0.001=300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km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s</m:t>
                    </m:r>
                  </m:oMath>
                </a14:m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02680"/>
                <a:ext cx="8229600" cy="1179234"/>
              </a:xfrm>
              <a:prstGeom prst="rect">
                <a:avLst/>
              </a:prstGeom>
              <a:blipFill rotWithShape="1">
                <a:blip r:embed="rId5"/>
                <a:stretch>
                  <a:fillRect t="-3608" b="-3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33" y="0"/>
            <a:ext cx="7772400" cy="1143000"/>
          </a:xfrm>
        </p:spPr>
        <p:txBody>
          <a:bodyPr/>
          <a:lstStyle/>
          <a:p>
            <a:r>
              <a:rPr lang="en-US" dirty="0"/>
              <a:t>Simple QED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3291" y="6446003"/>
            <a:ext cx="84582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472488" y="5951538"/>
            <a:ext cx="671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11</a:t>
            </a:r>
            <a:endParaRPr lang="en-US" altLang="zh-TW" sz="2800" dirty="0">
              <a:ea typeface="新細明體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511" y="1143000"/>
            <a:ext cx="83510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0" dirty="0"/>
              <a:t>The </a:t>
            </a:r>
            <a:r>
              <a:rPr lang="en-US" sz="2400" b="0" dirty="0">
                <a:solidFill>
                  <a:schemeClr val="tx2"/>
                </a:solidFill>
              </a:rPr>
              <a:t>QED</a:t>
            </a:r>
            <a:r>
              <a:rPr lang="en-US" sz="2400" b="0" dirty="0"/>
              <a:t> of light-matter interaction is usually thought to proceed by the complex </a:t>
            </a:r>
            <a:r>
              <a:rPr lang="en-US" sz="2400" b="0" dirty="0">
                <a:solidFill>
                  <a:schemeClr val="tx2"/>
                </a:solidFill>
              </a:rPr>
              <a:t>relativistic theory </a:t>
            </a:r>
            <a:r>
              <a:rPr lang="en-US" sz="2400" b="0" dirty="0"/>
              <a:t>based on      </a:t>
            </a:r>
            <a:r>
              <a:rPr lang="en-US" sz="2400" b="0" dirty="0">
                <a:solidFill>
                  <a:schemeClr val="tx2"/>
                </a:solidFill>
              </a:rPr>
              <a:t>virtual photons</a:t>
            </a:r>
            <a:r>
              <a:rPr lang="en-US" sz="2400" b="0" dirty="0"/>
              <a:t> advanced by </a:t>
            </a:r>
            <a:r>
              <a:rPr lang="en-US" sz="2400" b="0" dirty="0">
                <a:solidFill>
                  <a:schemeClr val="tx2"/>
                </a:solidFill>
              </a:rPr>
              <a:t>Feynman</a:t>
            </a:r>
            <a:r>
              <a:rPr lang="en-US" sz="2400" b="0" dirty="0"/>
              <a:t> and others </a:t>
            </a:r>
          </a:p>
          <a:p>
            <a:pPr algn="ctr">
              <a:buNone/>
            </a:pPr>
            <a:endParaRPr lang="en-US" sz="800" b="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400" b="0" dirty="0">
                <a:solidFill>
                  <a:schemeClr val="tx2"/>
                </a:solidFill>
              </a:rPr>
              <a:t>Simple QED </a:t>
            </a:r>
            <a:r>
              <a:rPr lang="en-US" sz="2400" b="0" dirty="0"/>
              <a:t>differs:  A </a:t>
            </a:r>
            <a:r>
              <a:rPr lang="en-US" sz="2400" b="0" dirty="0">
                <a:solidFill>
                  <a:schemeClr val="tx2"/>
                </a:solidFill>
              </a:rPr>
              <a:t>real</a:t>
            </a:r>
            <a:r>
              <a:rPr lang="en-US" sz="2400" b="0" dirty="0"/>
              <a:t> photon </a:t>
            </a:r>
            <a:r>
              <a:rPr lang="en-US" sz="2400" b="0" dirty="0">
                <a:solidFill>
                  <a:schemeClr val="tx2"/>
                </a:solidFill>
              </a:rPr>
              <a:t>conserves</a:t>
            </a:r>
            <a:r>
              <a:rPr lang="en-US" sz="2400" b="0" dirty="0"/>
              <a:t> the </a:t>
            </a:r>
            <a:r>
              <a:rPr lang="en-US" sz="2400" b="0" dirty="0" smtClean="0">
                <a:solidFill>
                  <a:schemeClr val="tx2"/>
                </a:solidFill>
              </a:rPr>
              <a:t>heat    </a:t>
            </a:r>
            <a:r>
              <a:rPr lang="en-US" sz="2400" b="0" dirty="0" smtClean="0"/>
              <a:t> </a:t>
            </a:r>
            <a:r>
              <a:rPr lang="en-US" sz="2400" b="0" dirty="0"/>
              <a:t>from </a:t>
            </a:r>
            <a:r>
              <a:rPr lang="en-US" sz="2400" b="0" dirty="0">
                <a:solidFill>
                  <a:schemeClr val="tx2"/>
                </a:solidFill>
              </a:rPr>
              <a:t>absorbed </a:t>
            </a:r>
            <a:r>
              <a:rPr lang="en-US" sz="2400" b="0" dirty="0" smtClean="0">
                <a:solidFill>
                  <a:schemeClr val="tx2"/>
                </a:solidFill>
              </a:rPr>
              <a:t>galaxy photons</a:t>
            </a:r>
            <a:r>
              <a:rPr lang="en-US" sz="2400" b="0" dirty="0" smtClean="0"/>
              <a:t>.</a:t>
            </a:r>
          </a:p>
          <a:p>
            <a:pPr algn="ctr">
              <a:buNone/>
            </a:pPr>
            <a:endParaRPr lang="en-US" sz="800" b="0" dirty="0" smtClean="0"/>
          </a:p>
          <a:p>
            <a:pPr algn="ctr">
              <a:buNone/>
            </a:pPr>
            <a:r>
              <a:rPr lang="en-US" sz="2400" b="0" dirty="0">
                <a:solidFill>
                  <a:schemeClr val="tx2"/>
                </a:solidFill>
              </a:rPr>
              <a:t>In simple QED, photons are real </a:t>
            </a:r>
            <a:r>
              <a:rPr lang="en-US" sz="2400" b="0" dirty="0" smtClean="0">
                <a:solidFill>
                  <a:schemeClr val="tx2"/>
                </a:solidFill>
              </a:rPr>
              <a:t>!!!</a:t>
            </a:r>
            <a:endParaRPr lang="en-US" sz="2400" b="0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800" b="0" dirty="0"/>
          </a:p>
          <a:p>
            <a:pPr algn="ctr">
              <a:buNone/>
            </a:pPr>
            <a:r>
              <a:rPr lang="en-US" sz="2400" b="0" dirty="0"/>
              <a:t>Briefly </a:t>
            </a:r>
            <a:r>
              <a:rPr lang="en-US" sz="2400" b="0" dirty="0" smtClean="0"/>
              <a:t>stated:</a:t>
            </a:r>
            <a:endParaRPr lang="en-US" sz="800" b="0" dirty="0"/>
          </a:p>
          <a:p>
            <a:pPr algn="ctr">
              <a:buNone/>
            </a:pPr>
            <a:r>
              <a:rPr lang="en-US" sz="2000" b="0" dirty="0"/>
              <a:t>Under the</a:t>
            </a:r>
            <a:r>
              <a:rPr lang="en-US" sz="2000" b="0" dirty="0">
                <a:solidFill>
                  <a:schemeClr val="tx2"/>
                </a:solidFill>
              </a:rPr>
              <a:t> QM restriction </a:t>
            </a:r>
            <a:r>
              <a:rPr lang="en-US" sz="2000" b="0" dirty="0"/>
              <a:t>that the</a:t>
            </a:r>
            <a:r>
              <a:rPr lang="en-US" sz="2000" b="0" dirty="0">
                <a:solidFill>
                  <a:schemeClr val="tx2"/>
                </a:solidFill>
              </a:rPr>
              <a:t> heat capacity o</a:t>
            </a:r>
            <a:r>
              <a:rPr lang="en-US" sz="2000" b="0" dirty="0"/>
              <a:t>f the atom vanishes, the heat of</a:t>
            </a:r>
            <a:r>
              <a:rPr lang="en-US" sz="2000" b="0" dirty="0">
                <a:solidFill>
                  <a:schemeClr val="tx2"/>
                </a:solidFill>
              </a:rPr>
              <a:t> galaxy photon </a:t>
            </a:r>
            <a:r>
              <a:rPr lang="en-US" sz="2000" b="0" dirty="0"/>
              <a:t>absorbed in  the dust</a:t>
            </a:r>
            <a:r>
              <a:rPr lang="en-US" sz="2000" b="0" dirty="0">
                <a:solidFill>
                  <a:schemeClr val="tx2"/>
                </a:solidFill>
              </a:rPr>
              <a:t> surface </a:t>
            </a:r>
            <a:r>
              <a:rPr lang="en-US" sz="2000" b="0" dirty="0"/>
              <a:t>creates standing</a:t>
            </a:r>
            <a:r>
              <a:rPr lang="en-US" sz="2000" b="0" dirty="0">
                <a:solidFill>
                  <a:schemeClr val="tx2"/>
                </a:solidFill>
              </a:rPr>
              <a:t> EM radiation </a:t>
            </a:r>
            <a:r>
              <a:rPr lang="en-US" sz="2000" b="0" dirty="0"/>
              <a:t>inside the dust having</a:t>
            </a:r>
            <a:r>
              <a:rPr lang="en-US" sz="2000" b="0" dirty="0">
                <a:solidFill>
                  <a:schemeClr val="tx2"/>
                </a:solidFill>
              </a:rPr>
              <a:t>  half wavelength </a:t>
            </a:r>
            <a:r>
              <a:rPr lang="en-US" sz="2000" b="0" dirty="0">
                <a:solidFill>
                  <a:schemeClr val="tx2"/>
                </a:solidFill>
                <a:sym typeface="Symbol"/>
              </a:rPr>
              <a:t></a:t>
            </a:r>
            <a:r>
              <a:rPr lang="en-US" sz="2000" b="0" dirty="0">
                <a:solidFill>
                  <a:schemeClr val="tx2"/>
                </a:solidFill>
              </a:rPr>
              <a:t>/2 = </a:t>
            </a:r>
            <a:r>
              <a:rPr lang="en-US" sz="2000" b="0" dirty="0" smtClean="0">
                <a:solidFill>
                  <a:schemeClr val="tx2"/>
                </a:solidFill>
              </a:rPr>
              <a:t>d</a:t>
            </a:r>
            <a:endParaRPr lang="en-US" sz="2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44" y="381000"/>
            <a:ext cx="7772400" cy="1143000"/>
          </a:xfrm>
        </p:spPr>
        <p:txBody>
          <a:bodyPr/>
          <a:lstStyle/>
          <a:p>
            <a:r>
              <a:rPr lang="en-US" dirty="0"/>
              <a:t>Simple QED(Cont’d)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283" y="6382149"/>
            <a:ext cx="8134027" cy="476706"/>
          </a:xfrm>
        </p:spPr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441410" y="6019800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12</a:t>
            </a:r>
            <a:endParaRPr lang="en-US" altLang="zh-TW" sz="2800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4452" y="1756453"/>
                <a:ext cx="8022310" cy="437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sz="2400" b="0" dirty="0"/>
                  <a:t>The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Planck energy E </a:t>
                </a:r>
                <a:r>
                  <a:rPr lang="en-US" sz="2400" b="0" dirty="0"/>
                  <a:t>of the standing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EM radiation</a:t>
                </a:r>
                <a:r>
                  <a:rPr lang="en-US" sz="2400" b="0" dirty="0"/>
                  <a:t> is,</a:t>
                </a:r>
              </a:p>
              <a:p>
                <a:pPr algn="ctr">
                  <a:buNone/>
                </a:pPr>
                <a:endParaRPr lang="en-US" sz="800" b="0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>
                        <a:latin typeface="Cambria Math"/>
                      </a:rPr>
                      <m:t>E</m:t>
                    </m:r>
                    <m:r>
                      <a:rPr lang="en-US" sz="3200" b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32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c</m:t>
                            </m:r>
                            <m:r>
                              <a:rPr lang="en-US" sz="3200" b="0" i="0" smtClean="0">
                                <a:latin typeface="Cambria Math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n</m:t>
                            </m:r>
                          </m:e>
                        </m:d>
                      </m:num>
                      <m:den>
                        <m:r>
                          <a:rPr lang="en-US" sz="3200" b="0">
                            <a:latin typeface="Cambria Math"/>
                            <a:sym typeface="Symbol"/>
                          </a:rPr>
                          <m:t></m:t>
                        </m:r>
                      </m:den>
                    </m:f>
                    <m:r>
                      <a:rPr lang="en-US" sz="3200" b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>
                            <a:latin typeface="Cambria Math"/>
                          </a:rPr>
                          <m:t>hc</m:t>
                        </m:r>
                      </m:num>
                      <m:den>
                        <m:r>
                          <a:rPr lang="en-US" sz="3200" b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>
                            <a:latin typeface="Cambria Math"/>
                          </a:rPr>
                          <m:t>nd</m:t>
                        </m:r>
                      </m:den>
                    </m:f>
                    <m:r>
                      <a:rPr lang="en-US" sz="3200" b="0" i="1">
                        <a:latin typeface="Cambria Math"/>
                      </a:rPr>
                      <m:t>     </m:t>
                    </m:r>
                  </m:oMath>
                </a14:m>
                <a:r>
                  <a:rPr lang="en-US" sz="3200" b="0" dirty="0"/>
                  <a:t> </a:t>
                </a:r>
                <a:r>
                  <a:rPr lang="en-US" sz="2400" b="0" dirty="0"/>
                  <a:t> </a:t>
                </a:r>
              </a:p>
              <a:p>
                <a:pPr algn="ctr">
                  <a:buNone/>
                </a:pPr>
                <a:endParaRPr lang="en-US" sz="800" b="0" dirty="0"/>
              </a:p>
              <a:p>
                <a:pPr algn="ctr">
                  <a:buNone/>
                </a:pPr>
                <a:r>
                  <a:rPr lang="en-US" sz="2400" b="0" dirty="0"/>
                  <a:t>where, the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velocity of light c </a:t>
                </a:r>
                <a:r>
                  <a:rPr lang="en-US" sz="2400" b="0" dirty="0"/>
                  <a:t>is corrected for the slower speed in the solid state by the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refractive index n </a:t>
                </a:r>
                <a:r>
                  <a:rPr lang="en-US" sz="2400" b="0" dirty="0"/>
                  <a:t>of dust</a:t>
                </a:r>
                <a:endParaRPr lang="en-US" sz="2400" b="0" dirty="0">
                  <a:solidFill>
                    <a:schemeClr val="tx2"/>
                  </a:solidFill>
                </a:endParaRPr>
              </a:p>
              <a:p>
                <a:pPr algn="ctr">
                  <a:buNone/>
                </a:pPr>
                <a:endParaRPr lang="en-US" sz="800" b="0" dirty="0"/>
              </a:p>
              <a:p>
                <a:pPr algn="ctr">
                  <a:buNone/>
                </a:pPr>
                <a:r>
                  <a:rPr lang="en-US" sz="2400" b="0" dirty="0"/>
                  <a:t>Once the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EM confinement is depleted </a:t>
                </a:r>
                <a:r>
                  <a:rPr lang="en-US" sz="2400" b="0" dirty="0"/>
                  <a:t>in creating the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standing wave photon</a:t>
                </a:r>
                <a:r>
                  <a:rPr lang="en-US" sz="2400" b="0" dirty="0"/>
                  <a:t>, the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EM confinement vanishes</a:t>
                </a:r>
              </a:p>
              <a:p>
                <a:pPr algn="ctr">
                  <a:buNone/>
                </a:pPr>
                <a:endParaRPr lang="en-US" sz="800" b="0" dirty="0"/>
              </a:p>
              <a:p>
                <a:pPr algn="ctr">
                  <a:buNone/>
                </a:pPr>
                <a:r>
                  <a:rPr lang="en-US" sz="2400" b="0" dirty="0"/>
                  <a:t> The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standing wave photon </a:t>
                </a:r>
                <a:r>
                  <a:rPr lang="en-US" sz="2400" b="0" dirty="0"/>
                  <a:t>then escapes the dust as a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 redshifted photon</a:t>
                </a:r>
                <a:r>
                  <a:rPr lang="en-US" sz="2400" b="0" dirty="0"/>
                  <a:t> with 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wavelength 2nd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52" y="1756453"/>
                <a:ext cx="8022310" cy="4374146"/>
              </a:xfrm>
              <a:prstGeom prst="rect">
                <a:avLst/>
              </a:prstGeom>
              <a:blipFill rotWithShape="1">
                <a:blip r:embed="rId2"/>
                <a:stretch>
                  <a:fillRect t="-975" b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2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"/>
            <a:ext cx="7772400" cy="1143000"/>
          </a:xfrm>
        </p:spPr>
        <p:txBody>
          <a:bodyPr/>
          <a:lstStyle/>
          <a:p>
            <a:r>
              <a:rPr lang="en-US" dirty="0"/>
              <a:t>Valid Redshift?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586" y="6400800"/>
            <a:ext cx="8194729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5" name="Text Box 82"/>
          <p:cNvSpPr txBox="1"/>
          <p:nvPr/>
        </p:nvSpPr>
        <p:spPr>
          <a:xfrm>
            <a:off x="2895600" y="2133600"/>
            <a:ext cx="2953398" cy="1295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chemeClr val="tx1"/>
                </a:solidFill>
                <a:effectLst/>
                <a:latin typeface="+mn-lt"/>
                <a:ea typeface="PMingLiU"/>
              </a:rPr>
              <a:t>Ly-</a:t>
            </a:r>
            <a:r>
              <a:rPr lang="en-US" sz="1600" b="0" dirty="0">
                <a:solidFill>
                  <a:schemeClr val="tx1"/>
                </a:solidFill>
                <a:effectLst/>
                <a:latin typeface="+mn-lt"/>
                <a:ea typeface="PMingLiU"/>
                <a:sym typeface="Symbol"/>
              </a:rPr>
              <a:t> </a:t>
            </a:r>
          </a:p>
          <a:p>
            <a:pPr marL="285750" marR="0" indent="-285750" algn="ctr">
              <a:spcBef>
                <a:spcPts val="0"/>
              </a:spcBef>
              <a:spcAft>
                <a:spcPts val="0"/>
              </a:spcAft>
              <a:buFont typeface="Symbol"/>
              <a:buChar char="l"/>
            </a:pPr>
            <a:r>
              <a:rPr lang="en-US" sz="1600" b="0" dirty="0" smtClean="0">
                <a:solidFill>
                  <a:schemeClr val="tx1"/>
                </a:solidFill>
                <a:effectLst/>
                <a:latin typeface="+mn-lt"/>
                <a:ea typeface="PMingLiU"/>
              </a:rPr>
              <a:t>= 0.1217 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+mn-lt"/>
                <a:ea typeface="PMingLiU"/>
                <a:sym typeface="Symbol"/>
              </a:rPr>
              <a:t>m</a:t>
            </a:r>
            <a:endParaRPr lang="en-US" sz="1600" b="0" dirty="0" smtClean="0">
              <a:solidFill>
                <a:schemeClr val="tx1"/>
              </a:solidFill>
              <a:effectLst/>
              <a:latin typeface="+mn-lt"/>
              <a:ea typeface="PMingLiU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solidFill>
                <a:schemeClr val="tx1"/>
              </a:solidFill>
              <a:effectLst/>
              <a:latin typeface="+mn-lt"/>
              <a:ea typeface="MS Mincho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690269"/>
              </p:ext>
            </p:extLst>
          </p:nvPr>
        </p:nvGraphicFramePr>
        <p:xfrm>
          <a:off x="1853893" y="890345"/>
          <a:ext cx="6353480" cy="39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V="1">
            <a:off x="4572000" y="3810000"/>
            <a:ext cx="2295525" cy="17417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50936" y="5058078"/>
                <a:ext cx="7159396" cy="428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Proposal</m:t>
                    </m:r>
                    <m:r>
                      <a:rPr lang="en-US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 :</m:t>
                    </m:r>
                    <m:r>
                      <m:rPr>
                        <m:nor/>
                      </m:rPr>
                      <a:rPr lang="en-US" sz="2000" b="0" dirty="0">
                        <a:solidFill>
                          <a:srgbClr val="FFFF00"/>
                        </a:solidFill>
                      </a:rPr>
                      <m:t>If</m:t>
                    </m:r>
                    <m:r>
                      <a:rPr lang="en-US" sz="2000" b="0" i="0" dirty="0" smtClean="0">
                        <a:solidFill>
                          <a:srgbClr val="FFFF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 b="0">
                        <a:solidFill>
                          <a:schemeClr val="tx2"/>
                        </a:solidFill>
                        <a:latin typeface="Cambria Math"/>
                      </a:rPr>
                      <m:t>Z</m:t>
                    </m:r>
                    <m:sSub>
                      <m:sSubPr>
                        <m:ctrlPr>
                          <a:rPr lang="en-US" sz="20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>
                            <a:solidFill>
                              <a:schemeClr val="tx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>
                            <a:solidFill>
                              <a:schemeClr val="tx2"/>
                            </a:solidFill>
                            <a:latin typeface="Cambria Math"/>
                          </a:rPr>
                          <m:t>y</m:t>
                        </m:r>
                        <m:r>
                          <a:rPr lang="en-US" sz="2000" b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>
                        <a:solidFill>
                          <a:schemeClr val="tx2"/>
                        </a:solidFill>
                        <a:latin typeface="Cambria Math"/>
                      </a:rPr>
                      <m:t>Z</m:t>
                    </m:r>
                    <m:sSub>
                      <m:sSubPr>
                        <m:ctrlPr>
                          <a:rPr lang="en-US" sz="20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b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</m:t>
                        </m:r>
                      </m:sub>
                    </m:sSub>
                  </m:oMath>
                </a14:m>
                <a:r>
                  <a:rPr lang="en-US" sz="20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0" dirty="0" smtClean="0">
                    <a:solidFill>
                      <a:schemeClr val="tx2"/>
                    </a:solidFill>
                    <a:sym typeface="Symbol"/>
                  </a:rPr>
                  <a:t> </a:t>
                </a:r>
                <a:r>
                  <a:rPr lang="en-US" sz="2000" b="0" dirty="0" smtClean="0">
                    <a:solidFill>
                      <a:schemeClr val="tx2"/>
                    </a:solidFill>
                  </a:rPr>
                  <a:t>No </a:t>
                </a:r>
                <a:r>
                  <a:rPr lang="en-US" sz="2000" b="0" dirty="0">
                    <a:solidFill>
                      <a:schemeClr val="tx2"/>
                    </a:solidFill>
                  </a:rPr>
                  <a:t>cosmic dust </a:t>
                </a:r>
                <a:r>
                  <a:rPr lang="en-US" sz="2000" b="0" dirty="0" smtClean="0">
                    <a:solidFill>
                      <a:schemeClr val="tx2"/>
                    </a:solidFill>
                    <a:sym typeface="Symbol"/>
                  </a:rPr>
                  <a:t></a:t>
                </a:r>
                <a:r>
                  <a:rPr lang="en-US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b="0" dirty="0">
                    <a:solidFill>
                      <a:schemeClr val="tx2"/>
                    </a:solidFill>
                  </a:rPr>
                  <a:t>valid </a:t>
                </a:r>
                <a:r>
                  <a:rPr lang="en-US" sz="2000" b="0" dirty="0"/>
                  <a:t>redshift</a:t>
                </a:r>
                <a:r>
                  <a:rPr lang="en-US" sz="2000" dirty="0"/>
                  <a:t> </a:t>
                </a:r>
                <a:r>
                  <a:rPr lang="en-US" sz="2000" b="0" dirty="0" smtClean="0">
                    <a:solidFill>
                      <a:schemeClr val="tx2"/>
                    </a:solidFill>
                  </a:rPr>
                  <a:t> </a:t>
                </a:r>
                <a:endParaRPr lang="en-US" sz="20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36" y="5058078"/>
                <a:ext cx="7159396" cy="428322"/>
              </a:xfrm>
              <a:prstGeom prst="rect">
                <a:avLst/>
              </a:prstGeom>
              <a:blipFill rotWithShape="1">
                <a:blip r:embed="rId3"/>
                <a:stretch>
                  <a:fillRect l="-341" t="-8571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441410" y="6019800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13</a:t>
            </a:r>
            <a:endParaRPr lang="en-US" altLang="zh-TW" sz="2800" dirty="0">
              <a:ea typeface="新細明體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716" y="5486400"/>
            <a:ext cx="534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smtClean="0"/>
              <a:t>Problem: </a:t>
            </a:r>
            <a:r>
              <a:rPr lang="en-US" sz="1800" b="0" dirty="0"/>
              <a:t>Z is </a:t>
            </a:r>
            <a:r>
              <a:rPr lang="en-US" sz="1800" b="0" dirty="0">
                <a:solidFill>
                  <a:schemeClr val="tx2"/>
                </a:solidFill>
              </a:rPr>
              <a:t>usually</a:t>
            </a:r>
            <a:r>
              <a:rPr lang="en-US" sz="1800" b="0" dirty="0"/>
              <a:t> only measured for 1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67178" y="5912078"/>
                <a:ext cx="672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800" b="0" dirty="0" smtClean="0">
                    <a:latin typeface="+mn-lt"/>
                  </a:rPr>
                  <a:t>If </a:t>
                </a:r>
                <a:r>
                  <a:rPr lang="en-US" sz="1800" b="0" dirty="0">
                    <a:latin typeface="+mn-lt"/>
                  </a:rPr>
                  <a:t>&gt; </a:t>
                </a:r>
                <a:r>
                  <a:rPr lang="en-US" sz="1800" b="0" dirty="0" smtClean="0">
                    <a:latin typeface="+mn-lt"/>
                  </a:rPr>
                  <a:t>1 line, compute average Z, but </a:t>
                </a:r>
                <a:r>
                  <a:rPr lang="en-US" sz="1800" b="0" dirty="0" smtClean="0">
                    <a:solidFill>
                      <a:schemeClr val="tx2"/>
                    </a:solidFill>
                    <a:latin typeface="+mn-lt"/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0" dirty="0">
                        <a:solidFill>
                          <a:schemeClr val="tx2"/>
                        </a:solidFill>
                        <a:latin typeface="+mn-lt"/>
                      </a:rPr>
                      <m:t>f</m:t>
                    </m:r>
                    <m:r>
                      <a:rPr lang="en-US" sz="1800" b="0" i="0" dirty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FFFF00"/>
                        </a:solidFill>
                        <a:latin typeface="Cambria Math"/>
                      </a:rPr>
                      <m:t>not</m:t>
                    </m:r>
                    <m:r>
                      <a:rPr lang="en-US" sz="1800" b="0" i="0" dirty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FFFF00"/>
                        </a:solidFill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1800" b="0" dirty="0" smtClean="0">
                        <a:solidFill>
                          <a:schemeClr val="tx2"/>
                        </a:solidFill>
                        <a:latin typeface="+mn-lt"/>
                      </a:rPr>
                      <m:t>a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FFFF00"/>
                        </a:solidFill>
                        <a:latin typeface="Cambria Math"/>
                      </a:rPr>
                      <m:t>me</m:t>
                    </m:r>
                    <m:r>
                      <a:rPr lang="en-US" sz="1800" b="0" i="0" dirty="0" smtClean="0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1800" b="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sz="1800" b="0" dirty="0">
                    <a:latin typeface="+mn-lt"/>
                  </a:rPr>
                  <a:t>redshift  </a:t>
                </a:r>
                <a:r>
                  <a:rPr lang="en-US" sz="1800" b="0" dirty="0">
                    <a:solidFill>
                      <a:schemeClr val="tx2"/>
                    </a:solidFill>
                    <a:latin typeface="+mn-lt"/>
                  </a:rPr>
                  <a:t>invalid</a:t>
                </a:r>
                <a:r>
                  <a:rPr lang="en-US" sz="1800" b="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endParaRPr lang="en-US" sz="1800" b="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178" y="5912078"/>
                <a:ext cx="672691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2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-152400" y="1725072"/>
            <a:ext cx="5867400" cy="4588784"/>
            <a:chOff x="-152400" y="1725072"/>
            <a:chExt cx="5867400" cy="4588784"/>
          </a:xfrm>
        </p:grpSpPr>
        <p:grpSp>
          <p:nvGrpSpPr>
            <p:cNvPr id="18" name="Group 17"/>
            <p:cNvGrpSpPr/>
            <p:nvPr/>
          </p:nvGrpSpPr>
          <p:grpSpPr>
            <a:xfrm>
              <a:off x="-152400" y="2781300"/>
              <a:ext cx="5867400" cy="3532556"/>
              <a:chOff x="-152400" y="2781300"/>
              <a:chExt cx="5867400" cy="3532556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 flipV="1">
                <a:off x="4541519" y="2781300"/>
                <a:ext cx="30481" cy="118110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rot="16200000" flipV="1">
                <a:off x="4414896" y="1738487"/>
                <a:ext cx="0" cy="260020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2" name="Group 21"/>
              <p:cNvGrpSpPr/>
              <p:nvPr/>
            </p:nvGrpSpPr>
            <p:grpSpPr>
              <a:xfrm>
                <a:off x="-152400" y="3200400"/>
                <a:ext cx="4152901" cy="3113456"/>
                <a:chOff x="-190501" y="3603097"/>
                <a:chExt cx="4152901" cy="3113456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-190501" y="3792676"/>
                  <a:ext cx="2247900" cy="29238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600" b="0" dirty="0" smtClean="0">
                      <a:sym typeface="Symbol"/>
                    </a:rPr>
                    <a:t>Ly</a:t>
                  </a:r>
                  <a:r>
                    <a:rPr lang="en-US" sz="1600" b="0" dirty="0" smtClean="0"/>
                    <a:t>-</a:t>
                  </a:r>
                  <a:r>
                    <a:rPr lang="en-US" sz="1600" b="0" dirty="0">
                      <a:sym typeface="Symbol"/>
                    </a:rPr>
                    <a:t></a:t>
                  </a:r>
                </a:p>
                <a:p>
                  <a:pPr algn="ctr">
                    <a:buNone/>
                  </a:pPr>
                  <a:r>
                    <a:rPr lang="en-US" sz="1600" b="0" dirty="0" smtClean="0">
                      <a:sym typeface="Symbol"/>
                    </a:rPr>
                    <a:t>Z</a:t>
                  </a:r>
                  <a:r>
                    <a:rPr lang="en-US" sz="1200" b="0" dirty="0" smtClean="0">
                      <a:sym typeface="Symbol"/>
                    </a:rPr>
                    <a:t>D</a:t>
                  </a:r>
                  <a:r>
                    <a:rPr lang="en-US" sz="1600" b="0" dirty="0" smtClean="0">
                      <a:sym typeface="Symbol"/>
                    </a:rPr>
                    <a:t> </a:t>
                  </a:r>
                  <a:r>
                    <a:rPr lang="en-US" sz="1600" b="0" dirty="0" smtClean="0">
                      <a:ea typeface="PMingLiU"/>
                    </a:rPr>
                    <a:t>= (2nd</a:t>
                  </a:r>
                  <a:r>
                    <a:rPr lang="en-US" sz="1600" b="0" dirty="0"/>
                    <a:t>-</a:t>
                  </a:r>
                  <a:r>
                    <a:rPr lang="en-US" sz="1600" b="0" dirty="0" smtClean="0">
                      <a:ea typeface="PMingLiU"/>
                      <a:sym typeface="Symbol"/>
                    </a:rPr>
                    <a:t>)</a:t>
                  </a:r>
                  <a:r>
                    <a:rPr lang="en-US" sz="1600" b="0" dirty="0" smtClean="0">
                      <a:ea typeface="PMingLiU"/>
                    </a:rPr>
                    <a:t> </a:t>
                  </a:r>
                  <a:r>
                    <a:rPr lang="en-US" sz="1600" dirty="0"/>
                    <a:t>/ </a:t>
                  </a:r>
                  <a:r>
                    <a:rPr lang="en-US" sz="1600" b="0" dirty="0">
                      <a:ea typeface="PMingLiU"/>
                      <a:sym typeface="Symbol"/>
                    </a:rPr>
                    <a:t> </a:t>
                  </a:r>
                  <a:endParaRPr lang="en-US" sz="1600" b="0" dirty="0" smtClean="0">
                    <a:ea typeface="PMingLiU"/>
                    <a:sym typeface="Symbol"/>
                  </a:endParaRPr>
                </a:p>
                <a:p>
                  <a:pPr algn="ctr">
                    <a:buNone/>
                  </a:pPr>
                  <a:r>
                    <a:rPr lang="en-US" sz="1600" b="0" dirty="0" smtClean="0">
                      <a:ea typeface="PMingLiU"/>
                      <a:sym typeface="Symbol"/>
                    </a:rPr>
                    <a:t>d</a:t>
                  </a:r>
                  <a:r>
                    <a:rPr lang="en-US" sz="1600" b="0" dirty="0">
                      <a:ea typeface="PMingLiU"/>
                    </a:rPr>
                    <a:t> </a:t>
                  </a:r>
                  <a:r>
                    <a:rPr lang="en-US" sz="1600" b="0" dirty="0" smtClean="0">
                      <a:ea typeface="PMingLiU"/>
                    </a:rPr>
                    <a:t>= 200 nm</a:t>
                  </a:r>
                </a:p>
                <a:p>
                  <a:pPr algn="ctr">
                    <a:buNone/>
                  </a:pPr>
                  <a:r>
                    <a:rPr lang="en-US" sz="1600" b="0" dirty="0" smtClean="0">
                      <a:ea typeface="PMingLiU"/>
                      <a:sym typeface="Symbol"/>
                    </a:rPr>
                    <a:t>n </a:t>
                  </a:r>
                  <a:r>
                    <a:rPr lang="en-US" sz="1600" b="0" dirty="0" smtClean="0">
                      <a:ea typeface="PMingLiU"/>
                    </a:rPr>
                    <a:t>= 1.5</a:t>
                  </a:r>
                </a:p>
                <a:p>
                  <a:pPr algn="ctr">
                    <a:buNone/>
                  </a:pPr>
                  <a:r>
                    <a:rPr lang="en-US" sz="1600" dirty="0"/>
                    <a:t> </a:t>
                  </a:r>
                  <a:r>
                    <a:rPr lang="en-US" sz="1600" b="0" dirty="0">
                      <a:ea typeface="PMingLiU"/>
                      <a:sym typeface="Symbol"/>
                    </a:rPr>
                    <a:t> </a:t>
                  </a:r>
                  <a:r>
                    <a:rPr lang="en-US" sz="1600" b="0" dirty="0" smtClean="0">
                      <a:ea typeface="PMingLiU"/>
                    </a:rPr>
                    <a:t> </a:t>
                  </a:r>
                  <a:r>
                    <a:rPr lang="en-US" sz="1600" b="0" dirty="0">
                      <a:ea typeface="PMingLiU"/>
                    </a:rPr>
                    <a:t>= </a:t>
                  </a:r>
                  <a:r>
                    <a:rPr lang="en-US" sz="1600" b="0" dirty="0" smtClean="0">
                      <a:ea typeface="PMingLiU"/>
                    </a:rPr>
                    <a:t>121.7 nm</a:t>
                  </a:r>
                </a:p>
                <a:p>
                  <a:pPr algn="ctr">
                    <a:buNone/>
                  </a:pPr>
                  <a:r>
                    <a:rPr lang="en-US" sz="1600" b="0" dirty="0">
                      <a:ea typeface="PMingLiU"/>
                      <a:sym typeface="Symbol"/>
                    </a:rPr>
                    <a:t></a:t>
                  </a:r>
                  <a:endParaRPr lang="en-US" sz="1600" b="0" dirty="0" smtClean="0">
                    <a:ea typeface="PMingLiU"/>
                  </a:endParaRPr>
                </a:p>
                <a:p>
                  <a:pPr algn="ctr">
                    <a:buNone/>
                  </a:pPr>
                  <a:r>
                    <a:rPr lang="en-US" sz="1600" b="0" dirty="0">
                      <a:ea typeface="PMingLiU"/>
                    </a:rPr>
                    <a:t>Z</a:t>
                  </a:r>
                  <a:r>
                    <a:rPr lang="en-US" sz="1200" b="0" dirty="0">
                      <a:ea typeface="PMingLiU"/>
                    </a:rPr>
                    <a:t>D</a:t>
                  </a:r>
                  <a:r>
                    <a:rPr lang="en-US" sz="1600" b="0" dirty="0">
                      <a:ea typeface="PMingLiU"/>
                    </a:rPr>
                    <a:t> = 4</a:t>
                  </a:r>
                </a:p>
                <a:p>
                  <a:pPr algn="ctr">
                    <a:buNone/>
                  </a:pPr>
                  <a:r>
                    <a:rPr lang="en-US" sz="1600" dirty="0" smtClean="0"/>
                    <a:t>V</a:t>
                  </a:r>
                  <a:r>
                    <a:rPr lang="en-US" sz="1600" b="0" dirty="0" smtClean="0">
                      <a:ea typeface="PMingLiU"/>
                    </a:rPr>
                    <a:t> = 0.92 c </a:t>
                  </a:r>
                  <a:r>
                    <a:rPr lang="en-US" sz="1600" dirty="0" smtClean="0"/>
                    <a:t> </a:t>
                  </a:r>
                  <a:endParaRPr lang="en-US" sz="1600" b="0" dirty="0">
                    <a:ea typeface="MS Mincho"/>
                  </a:endParaRPr>
                </a:p>
                <a:p>
                  <a:pPr>
                    <a:buNone/>
                  </a:pPr>
                  <a:r>
                    <a:rPr lang="en-US" b="0" dirty="0">
                      <a:sym typeface="Symbol"/>
                    </a:rPr>
                    <a:t> </a:t>
                  </a:r>
                  <a:endParaRPr lang="en-US" b="0" dirty="0"/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 bwMode="auto">
                <a:xfrm flipV="1">
                  <a:off x="1450936" y="3603097"/>
                  <a:ext cx="2511464" cy="89270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sp>
          <p:nvSpPr>
            <p:cNvPr id="6" name="Oval 5"/>
            <p:cNvSpPr/>
            <p:nvPr/>
          </p:nvSpPr>
          <p:spPr bwMode="auto">
            <a:xfrm flipH="1" flipV="1">
              <a:off x="4389119" y="1725072"/>
              <a:ext cx="182881" cy="17992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53000" y="3192316"/>
            <a:ext cx="2418322" cy="1151084"/>
            <a:chOff x="4953000" y="3192316"/>
            <a:chExt cx="2418322" cy="1151084"/>
          </a:xfrm>
        </p:grpSpPr>
        <p:sp>
          <p:nvSpPr>
            <p:cNvPr id="7" name="TextBox 6"/>
            <p:cNvSpPr txBox="1"/>
            <p:nvPr/>
          </p:nvSpPr>
          <p:spPr>
            <a:xfrm>
              <a:off x="5123422" y="3192316"/>
              <a:ext cx="2247900" cy="115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0" dirty="0" smtClean="0"/>
                <a:t>H-</a:t>
              </a:r>
              <a:r>
                <a:rPr lang="en-US" sz="1600" b="0" dirty="0" smtClean="0">
                  <a:sym typeface="Symbol"/>
                </a:rPr>
                <a:t></a:t>
              </a:r>
              <a:endParaRPr lang="en-US" sz="1600" b="0" dirty="0">
                <a:sym typeface="Symbol"/>
              </a:endParaRPr>
            </a:p>
            <a:p>
              <a:pPr algn="ctr">
                <a:buNone/>
              </a:pPr>
              <a:r>
                <a:rPr lang="en-US" sz="1600" b="0" dirty="0">
                  <a:ea typeface="PMingLiU"/>
                  <a:sym typeface="Symbol"/>
                </a:rPr>
                <a:t></a:t>
              </a:r>
              <a:r>
                <a:rPr lang="en-US" sz="1600" b="0" dirty="0">
                  <a:ea typeface="PMingLiU"/>
                </a:rPr>
                <a:t> = 0.656 </a:t>
              </a:r>
              <a:r>
                <a:rPr lang="en-US" sz="1600" b="0" dirty="0" smtClean="0">
                  <a:ea typeface="PMingLiU"/>
                  <a:sym typeface="Symbol"/>
                </a:rPr>
                <a:t></a:t>
              </a:r>
              <a:r>
                <a:rPr lang="en-US" sz="1600" b="0" dirty="0" smtClean="0">
                  <a:ea typeface="PMingLiU"/>
                </a:rPr>
                <a:t>m</a:t>
              </a:r>
              <a:endParaRPr lang="en-US" sz="1600" b="0" dirty="0">
                <a:ea typeface="MS Mincho"/>
              </a:endParaRPr>
            </a:p>
            <a:p>
              <a:pPr>
                <a:buNone/>
              </a:pPr>
              <a:r>
                <a:rPr lang="en-US" b="0" dirty="0">
                  <a:sym typeface="Symbol"/>
                </a:rPr>
                <a:t> </a:t>
              </a:r>
              <a:endParaRPr lang="en-US" b="0" dirty="0"/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>
              <a:off x="4953000" y="3505200"/>
              <a:ext cx="77634" cy="381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731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766214" y="206375"/>
            <a:ext cx="7772400" cy="1470025"/>
          </a:xfrm>
        </p:spPr>
        <p:txBody>
          <a:bodyPr/>
          <a:lstStyle/>
          <a:p>
            <a:r>
              <a:rPr lang="en-US" altLang="zh-HK" dirty="0">
                <a:ea typeface="新細明體" charset="-120"/>
              </a:rPr>
              <a:t>Simple QED </a:t>
            </a:r>
            <a:endParaRPr lang="zh-HK" altLang="en-US" dirty="0">
              <a:ea typeface="新細明體" charset="-12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1AC0DA-1AE6-4B1C-969E-F7BDA88EB3F7}"/>
              </a:ext>
            </a:extLst>
          </p:cNvPr>
          <p:cNvGrpSpPr/>
          <p:nvPr/>
        </p:nvGrpSpPr>
        <p:grpSpPr>
          <a:xfrm>
            <a:off x="5001534" y="3236893"/>
            <a:ext cx="2506531" cy="779980"/>
            <a:chOff x="5001534" y="3456997"/>
            <a:chExt cx="2506531" cy="779980"/>
          </a:xfrm>
        </p:grpSpPr>
        <p:grpSp>
          <p:nvGrpSpPr>
            <p:cNvPr id="43022" name="Group 10"/>
            <p:cNvGrpSpPr>
              <a:grpSpLocks/>
            </p:cNvGrpSpPr>
            <p:nvPr/>
          </p:nvGrpSpPr>
          <p:grpSpPr bwMode="auto">
            <a:xfrm rot="2931793">
              <a:off x="5150007" y="3594447"/>
              <a:ext cx="494057" cy="791004"/>
              <a:chOff x="5424661" y="4530826"/>
              <a:chExt cx="535154" cy="882897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10264380" flipH="1" flipV="1">
                <a:off x="5424661" y="4689007"/>
                <a:ext cx="490073" cy="724716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 kern="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AutoShape 32"/>
              <p:cNvSpPr>
                <a:spLocks noChangeArrowheads="1"/>
              </p:cNvSpPr>
              <p:nvPr/>
            </p:nvSpPr>
            <p:spPr bwMode="auto">
              <a:xfrm rot="12448810" flipH="1" flipV="1">
                <a:off x="5848044" y="4530826"/>
                <a:ext cx="111771" cy="209087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 b="0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sp>
          <p:nvSpPr>
            <p:cNvPr id="43023" name="TextBox 18"/>
            <p:cNvSpPr txBox="1">
              <a:spLocks noChangeArrowheads="1"/>
            </p:cNvSpPr>
            <p:nvPr/>
          </p:nvSpPr>
          <p:spPr bwMode="auto">
            <a:xfrm>
              <a:off x="6170824" y="3456997"/>
              <a:ext cx="133724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 smtClean="0">
                  <a:solidFill>
                    <a:srgbClr val="FFFF00"/>
                  </a:solidFill>
                  <a:cs typeface="Arial" charset="0"/>
                </a:rPr>
                <a:t>Simple </a:t>
              </a:r>
              <a:r>
                <a:rPr lang="en-US" altLang="en-US" sz="1400" b="0" dirty="0">
                  <a:solidFill>
                    <a:srgbClr val="FFFF00"/>
                  </a:solidFill>
                  <a:cs typeface="Arial" charset="0"/>
                </a:rPr>
                <a:t>QED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>
                  <a:solidFill>
                    <a:srgbClr val="FFFF00"/>
                  </a:solidFill>
                  <a:cs typeface="Arial" charset="0"/>
                </a:rPr>
                <a:t>Radiation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>
                  <a:solidFill>
                    <a:srgbClr val="FFFF00"/>
                  </a:solidFill>
                  <a:cs typeface="Arial" charset="0"/>
                  <a:sym typeface="Symbol" pitchFamily="18" charset="2"/>
                </a:rPr>
                <a:t>E = </a:t>
              </a:r>
              <a:r>
                <a:rPr lang="en-US" altLang="en-US" sz="1400" b="0" dirty="0" err="1">
                  <a:solidFill>
                    <a:srgbClr val="FFFF00"/>
                  </a:solidFill>
                  <a:cs typeface="Arial" charset="0"/>
                  <a:sym typeface="Symbol" pitchFamily="18" charset="2"/>
                </a:rPr>
                <a:t>hc</a:t>
              </a:r>
              <a:r>
                <a:rPr lang="en-US" altLang="en-US" sz="1400" b="0" dirty="0">
                  <a:solidFill>
                    <a:srgbClr val="FFFF00"/>
                  </a:solidFill>
                  <a:cs typeface="Arial" charset="0"/>
                  <a:sym typeface="Symbol" pitchFamily="18" charset="2"/>
                </a:rPr>
                <a:t>/2nd</a:t>
              </a:r>
              <a:endParaRPr lang="en-US" altLang="en-US" sz="1400" b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04821" y="3849687"/>
            <a:ext cx="1462087" cy="646113"/>
            <a:chOff x="285258" y="2657475"/>
            <a:chExt cx="1462087" cy="646113"/>
          </a:xfrm>
        </p:grpSpPr>
        <p:sp>
          <p:nvSpPr>
            <p:cNvPr id="43018" name="TextBox 11"/>
            <p:cNvSpPr txBox="1">
              <a:spLocks noChangeArrowheads="1"/>
            </p:cNvSpPr>
            <p:nvPr/>
          </p:nvSpPr>
          <p:spPr bwMode="auto">
            <a:xfrm>
              <a:off x="285258" y="2657475"/>
              <a:ext cx="97821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00"/>
                  </a:solidFill>
                  <a:cs typeface="Arial" charset="0"/>
                </a:rPr>
                <a:t>Heat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rgbClr val="FFFF00"/>
                  </a:solidFill>
                  <a:cs typeface="Arial" charset="0"/>
                </a:rPr>
                <a:t>  Q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1263158" y="2895600"/>
              <a:ext cx="484187" cy="263525"/>
            </a:xfrm>
            <a:prstGeom prst="rightArrow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2996024" y="5033197"/>
            <a:ext cx="1615629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US" altLang="en-US" sz="1200" b="0" dirty="0" smtClean="0">
                <a:solidFill>
                  <a:schemeClr val="tx2"/>
                </a:solidFill>
                <a:sym typeface="Symbol" pitchFamily="18" charset="2"/>
              </a:rPr>
              <a:t>QM </a:t>
            </a:r>
            <a:r>
              <a:rPr lang="en-US" altLang="en-US" sz="1200" b="0" dirty="0" smtClean="0">
                <a:solidFill>
                  <a:schemeClr val="tx2"/>
                </a:solidFill>
                <a:sym typeface="Symbol"/>
              </a:rPr>
              <a:t></a:t>
            </a:r>
            <a:r>
              <a:rPr lang="en-US" altLang="en-US" sz="1200" b="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endParaRPr lang="en-US" altLang="en-US" sz="1200" b="0" dirty="0">
              <a:solidFill>
                <a:schemeClr val="tx2"/>
              </a:solidFill>
              <a:sym typeface="Symbol" pitchFamily="18" charset="2"/>
            </a:endParaRPr>
          </a:p>
          <a:p>
            <a:pPr algn="ctr">
              <a:buNone/>
            </a:pPr>
            <a:r>
              <a:rPr lang="en-US" altLang="en-US" sz="1200" b="0" dirty="0" smtClean="0">
                <a:solidFill>
                  <a:schemeClr val="tx2"/>
                </a:solidFill>
                <a:sym typeface="Symbol" pitchFamily="18" charset="2"/>
              </a:rPr>
              <a:t>No Temperature</a:t>
            </a:r>
            <a:endParaRPr lang="en-US" altLang="en-US" sz="1200" b="0" dirty="0">
              <a:solidFill>
                <a:schemeClr val="tx2"/>
              </a:solidFill>
              <a:sym typeface="Symbol" pitchFamily="18" charset="2"/>
            </a:endParaRPr>
          </a:p>
          <a:p>
            <a:pPr algn="ctr">
              <a:buNone/>
            </a:pPr>
            <a:r>
              <a:rPr lang="en-US" altLang="en-US" sz="1200" b="0" dirty="0">
                <a:solidFill>
                  <a:schemeClr val="tx2"/>
                </a:solidFill>
                <a:sym typeface="Symbol" pitchFamily="18" charset="2"/>
              </a:rPr>
              <a:t>Change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2418406" y="4415036"/>
            <a:ext cx="1435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rgbClr val="FFFF00"/>
                </a:solidFill>
                <a:cs typeface="Arial" charset="0"/>
              </a:rPr>
              <a:t>High S/V </a:t>
            </a:r>
            <a:r>
              <a:rPr lang="en-US" altLang="en-US" sz="1200" b="0" dirty="0" smtClean="0">
                <a:solidFill>
                  <a:srgbClr val="FFFF00"/>
                </a:solidFill>
                <a:cs typeface="Arial" charset="0"/>
              </a:rPr>
              <a:t>ratios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 smtClean="0">
                <a:solidFill>
                  <a:srgbClr val="FFFF00"/>
                </a:solidFill>
                <a:cs typeface="Arial" charset="0"/>
                <a:sym typeface="Symbol"/>
              </a:rPr>
              <a:t>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 smtClean="0">
                <a:solidFill>
                  <a:srgbClr val="FFFF00"/>
                </a:solidFill>
                <a:cs typeface="Arial" charset="0"/>
                <a:sym typeface="Symbol"/>
              </a:rPr>
              <a:t>S</a:t>
            </a:r>
            <a:r>
              <a:rPr lang="en-US" altLang="en-US" sz="1200" b="0" dirty="0" smtClean="0">
                <a:solidFill>
                  <a:schemeClr val="tx2"/>
                </a:solidFill>
                <a:cs typeface="Arial" charset="0"/>
                <a:sym typeface="Symbol"/>
              </a:rPr>
              <a:t>ur</a:t>
            </a:r>
            <a:r>
              <a:rPr lang="en-US" altLang="en-US" sz="1200" b="0" dirty="0" smtClean="0">
                <a:solidFill>
                  <a:schemeClr val="tx2"/>
                </a:solidFill>
                <a:sym typeface="Symbol" pitchFamily="18" charset="2"/>
              </a:rPr>
              <a:t>f</a:t>
            </a:r>
            <a:r>
              <a:rPr lang="en-US" altLang="en-US" sz="1200" b="0" dirty="0">
                <a:solidFill>
                  <a:schemeClr val="tx2"/>
                </a:solidFill>
                <a:sym typeface="Symbol" pitchFamily="18" charset="2"/>
              </a:rPr>
              <a:t>a</a:t>
            </a:r>
            <a:r>
              <a:rPr lang="en-US" altLang="en-US" sz="1200" b="0" dirty="0" smtClean="0">
                <a:solidFill>
                  <a:srgbClr val="FFFF00"/>
                </a:solidFill>
                <a:cs typeface="Arial" charset="0"/>
                <a:sym typeface="Symbol"/>
              </a:rPr>
              <a:t>ce He</a:t>
            </a:r>
            <a:r>
              <a:rPr lang="en-US" altLang="en-US" sz="1200" b="0" dirty="0">
                <a:solidFill>
                  <a:schemeClr val="tx2"/>
                </a:solidFill>
                <a:sym typeface="Symbol" pitchFamily="18" charset="2"/>
              </a:rPr>
              <a:t>a</a:t>
            </a:r>
            <a:r>
              <a:rPr lang="en-US" altLang="en-US" sz="1200" b="0" dirty="0" smtClean="0">
                <a:solidFill>
                  <a:srgbClr val="FFFF00"/>
                </a:solidFill>
                <a:cs typeface="Arial" charset="0"/>
                <a:sym typeface="Symbol"/>
              </a:rPr>
              <a:t>t</a:t>
            </a:r>
            <a:endParaRPr lang="en-US" altLang="en-US" sz="1200" b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00E5821-E637-4C81-8073-C668956DC624}"/>
              </a:ext>
            </a:extLst>
          </p:cNvPr>
          <p:cNvSpPr/>
          <p:nvPr/>
        </p:nvSpPr>
        <p:spPr>
          <a:xfrm>
            <a:off x="571039" y="1473672"/>
            <a:ext cx="8229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2400" b="0" dirty="0"/>
              <a:t>In </a:t>
            </a:r>
            <a:r>
              <a:rPr lang="en-US" altLang="en-US" sz="2400" b="0" dirty="0">
                <a:solidFill>
                  <a:schemeClr val="tx2"/>
                </a:solidFill>
              </a:rPr>
              <a:t>NPs</a:t>
            </a:r>
            <a:r>
              <a:rPr lang="en-US" altLang="en-US" sz="2400" b="0" dirty="0"/>
              <a:t>, </a:t>
            </a:r>
            <a:r>
              <a:rPr lang="en-US" altLang="en-US" sz="2400" b="0" dirty="0">
                <a:solidFill>
                  <a:schemeClr val="tx2"/>
                </a:solidFill>
              </a:rPr>
              <a:t>simple</a:t>
            </a:r>
            <a:r>
              <a:rPr lang="en-US" altLang="en-US" sz="2400" b="0" dirty="0"/>
              <a:t> </a:t>
            </a:r>
            <a:r>
              <a:rPr lang="en-US" altLang="en-US" sz="2400" b="0" dirty="0">
                <a:solidFill>
                  <a:schemeClr val="tx2"/>
                </a:solidFill>
              </a:rPr>
              <a:t>QED</a:t>
            </a:r>
            <a:r>
              <a:rPr lang="en-US" altLang="en-US" sz="2400" b="0" dirty="0"/>
              <a:t> converts heat </a:t>
            </a:r>
            <a:r>
              <a:rPr lang="en-US" altLang="en-US" sz="2400" b="0" dirty="0">
                <a:solidFill>
                  <a:schemeClr val="tx2"/>
                </a:solidFill>
              </a:rPr>
              <a:t>Q</a:t>
            </a:r>
            <a:r>
              <a:rPr lang="en-US" altLang="en-US" sz="2400" b="0" dirty="0"/>
              <a:t> into </a:t>
            </a:r>
            <a:r>
              <a:rPr lang="en-US" altLang="en-US" sz="2400" b="0" dirty="0">
                <a:solidFill>
                  <a:schemeClr val="tx2"/>
                </a:solidFill>
              </a:rPr>
              <a:t>EM </a:t>
            </a:r>
            <a:r>
              <a:rPr lang="en-US" altLang="en-US" sz="2400" b="0" dirty="0"/>
              <a:t>radiation because </a:t>
            </a:r>
            <a:r>
              <a:rPr lang="en-US" altLang="en-US" sz="2400" b="0" dirty="0">
                <a:solidFill>
                  <a:schemeClr val="tx2"/>
                </a:solidFill>
              </a:rPr>
              <a:t>QM</a:t>
            </a:r>
            <a:r>
              <a:rPr lang="en-US" altLang="en-US" sz="2400" b="0" dirty="0"/>
              <a:t> precludes conservation by temperature.</a:t>
            </a:r>
          </a:p>
          <a:p>
            <a:pPr algn="ctr"/>
            <a:endParaRPr lang="en-US" altLang="en-US" sz="800" b="0" dirty="0"/>
          </a:p>
          <a:p>
            <a:pPr algn="ctr">
              <a:buNone/>
            </a:pPr>
            <a:r>
              <a:rPr lang="en-US" altLang="en-US" sz="2400" b="0" dirty="0" smtClean="0">
                <a:solidFill>
                  <a:srgbClr val="FFFF00"/>
                </a:solidFill>
                <a:sym typeface="Symbol" pitchFamily="18" charset="2"/>
              </a:rPr>
              <a:t>Heat</a:t>
            </a:r>
            <a:r>
              <a:rPr lang="en-US" altLang="en-US" sz="2400" b="0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 </a:t>
            </a:r>
            <a:r>
              <a:rPr lang="en-US" altLang="en-US" sz="2400" b="0" dirty="0">
                <a:solidFill>
                  <a:srgbClr val="FFFF00"/>
                </a:solidFill>
                <a:sym typeface="Symbol" pitchFamily="18" charset="2"/>
              </a:rPr>
              <a:t>NP</a:t>
            </a:r>
            <a:r>
              <a:rPr lang="en-US" altLang="en-US" sz="2400" b="0" dirty="0">
                <a:sym typeface="Symbol" pitchFamily="18" charset="2"/>
              </a:rPr>
              <a:t>(w/o heat capacity) </a:t>
            </a:r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   </a:t>
            </a:r>
            <a:r>
              <a:rPr lang="en-US" altLang="en-US" sz="2400" b="0" dirty="0">
                <a:solidFill>
                  <a:schemeClr val="tx2"/>
                </a:solidFill>
                <a:sym typeface="Symbol" pitchFamily="18" charset="2"/>
              </a:rPr>
              <a:t>EM radiation </a:t>
            </a:r>
            <a:endParaRPr lang="en-US" altLang="en-US" sz="2400" b="0" dirty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38F277-7E87-4421-9C14-26DF257121E2}"/>
              </a:ext>
            </a:extLst>
          </p:cNvPr>
          <p:cNvSpPr/>
          <p:nvPr/>
        </p:nvSpPr>
        <p:spPr>
          <a:xfrm>
            <a:off x="2514600" y="5879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sz="1800" b="0" dirty="0">
                <a:solidFill>
                  <a:srgbClr val="FFFFFF"/>
                </a:solidFill>
                <a:sym typeface="Symbol" pitchFamily="18" charset="2"/>
              </a:rPr>
              <a:t>f = (c/n)/,   / 2 = d,    E = h f,   N = Q / E</a:t>
            </a:r>
            <a:endParaRPr lang="en-US" sz="1800" dirty="0"/>
          </a:p>
        </p:txBody>
      </p:sp>
      <p:sp>
        <p:nvSpPr>
          <p:cNvPr id="33" name="TextBox 18">
            <a:extLst>
              <a:ext uri="{FF2B5EF4-FFF2-40B4-BE49-F238E27FC236}">
                <a16:creationId xmlns="" xmlns:a16="http://schemas.microsoft.com/office/drawing/2014/main" id="{221DC275-2E1D-44DF-BB84-14A6C79AE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498" y="4952705"/>
            <a:ext cx="161562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US" altLang="en-US" sz="1200" b="0" dirty="0" smtClean="0">
                <a:solidFill>
                  <a:schemeClr val="tx2"/>
                </a:solidFill>
                <a:sym typeface="Symbol" pitchFamily="18" charset="2"/>
              </a:rPr>
              <a:t>Conserved by </a:t>
            </a:r>
            <a:endParaRPr lang="en-US" altLang="en-US" sz="1200" b="0" dirty="0">
              <a:solidFill>
                <a:schemeClr val="tx2"/>
              </a:solidFill>
              <a:sym typeface="Symbol" pitchFamily="18" charset="2"/>
            </a:endParaRPr>
          </a:p>
          <a:p>
            <a:pPr algn="ctr">
              <a:buNone/>
            </a:pPr>
            <a:r>
              <a:rPr lang="en-US" altLang="en-US" sz="1200" b="0" dirty="0" smtClean="0">
                <a:solidFill>
                  <a:schemeClr val="tx2"/>
                </a:solidFill>
                <a:sym typeface="Symbol" pitchFamily="18" charset="2"/>
              </a:rPr>
              <a:t>Standing Wave</a:t>
            </a:r>
            <a:endParaRPr lang="en-US" altLang="en-US" sz="1200" b="0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4039" y="64008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b="0" dirty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3" name="Rectangle 2"/>
          <p:cNvSpPr/>
          <p:nvPr/>
        </p:nvSpPr>
        <p:spPr>
          <a:xfrm>
            <a:off x="8467866" y="606373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dirty="0" smtClean="0">
                <a:ea typeface="新細明體" charset="-120"/>
              </a:rPr>
              <a:t>14</a:t>
            </a:r>
            <a:endParaRPr lang="en-US" altLang="zh-TW" dirty="0">
              <a:ea typeface="新細明體" charset="-12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72321" y="4242866"/>
            <a:ext cx="3027387" cy="1765585"/>
            <a:chOff x="5872321" y="4242866"/>
            <a:chExt cx="3027387" cy="1765585"/>
          </a:xfrm>
        </p:grpSpPr>
        <p:sp>
          <p:nvSpPr>
            <p:cNvPr id="24" name="TextBox 11">
              <a:extLst>
                <a:ext uri="{FF2B5EF4-FFF2-40B4-BE49-F238E27FC236}">
                  <a16:creationId xmlns="" xmlns:a16="http://schemas.microsoft.com/office/drawing/2014/main" id="{A5F165A9-CFE4-436A-B67A-659CBEF01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6295" y="4315680"/>
              <a:ext cx="1097220" cy="169277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dirty="0">
                  <a:solidFill>
                    <a:srgbClr val="FFFF00"/>
                  </a:solidFill>
                  <a:cs typeface="Arial" charset="0"/>
                </a:rPr>
                <a:t>EUV Fluorescence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0" dirty="0" smtClean="0">
                <a:solidFill>
                  <a:srgbClr val="FFFF00"/>
                </a:solidFill>
                <a:cs typeface="Arial" charset="0"/>
                <a:sym typeface="Symbol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dirty="0" smtClean="0">
                  <a:solidFill>
                    <a:srgbClr val="FFFF00"/>
                  </a:solidFill>
                  <a:cs typeface="Arial" charset="0"/>
                  <a:sym typeface="Symbol"/>
                </a:rPr>
                <a:t></a:t>
              </a:r>
              <a:endParaRPr lang="en-US" altLang="en-US" sz="1200" b="0" dirty="0">
                <a:solidFill>
                  <a:srgbClr val="FFFF00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 b="0" dirty="0">
                <a:solidFill>
                  <a:srgbClr val="FFFF00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dirty="0">
                  <a:solidFill>
                    <a:srgbClr val="FFFF00"/>
                  </a:solidFill>
                  <a:cs typeface="Arial" charset="0"/>
                </a:rPr>
                <a:t>UV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dirty="0">
                  <a:solidFill>
                    <a:srgbClr val="FFFF00"/>
                  </a:solidFill>
                  <a:cs typeface="Arial" charset="0"/>
                </a:rPr>
                <a:t>ROS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dirty="0">
                  <a:solidFill>
                    <a:srgbClr val="FFFF00"/>
                  </a:solidFill>
                  <a:cs typeface="Arial" charset="0"/>
                </a:rPr>
                <a:t>Plasmons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b="0" dirty="0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32" name="TextBox 18">
              <a:extLst>
                <a:ext uri="{FF2B5EF4-FFF2-40B4-BE49-F238E27FC236}">
                  <a16:creationId xmlns="" xmlns:a16="http://schemas.microsoft.com/office/drawing/2014/main" id="{221DC275-2E1D-44DF-BB84-14A6C79AE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2321" y="4543740"/>
              <a:ext cx="1615629" cy="96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None/>
              </a:pPr>
              <a:r>
                <a:rPr lang="en-US" altLang="en-US" sz="1600" b="0" dirty="0">
                  <a:sym typeface="Symbol" pitchFamily="18" charset="2"/>
                </a:rPr>
                <a:t>CW </a:t>
              </a:r>
              <a:r>
                <a:rPr lang="en-US" altLang="en-US" sz="1600" b="0" dirty="0" smtClean="0">
                  <a:sym typeface="Symbol" pitchFamily="18" charset="2"/>
                </a:rPr>
                <a:t>laser</a:t>
              </a:r>
            </a:p>
            <a:p>
              <a:pPr algn="ctr">
                <a:buNone/>
              </a:pPr>
              <a:r>
                <a:rPr lang="en-US" altLang="en-US" sz="1200" b="0" dirty="0" smtClean="0">
                  <a:solidFill>
                    <a:schemeClr val="tx2"/>
                  </a:solidFill>
                  <a:sym typeface="Symbol" pitchFamily="18" charset="2"/>
                </a:rPr>
                <a:t>Nanotechnolo</a:t>
              </a:r>
              <a:r>
                <a:rPr lang="en-US" altLang="zh-TW" sz="1200" b="0" dirty="0" smtClean="0">
                  <a:solidFill>
                    <a:schemeClr val="tx2"/>
                  </a:solidFill>
                </a:rPr>
                <a:t>g</a:t>
              </a:r>
              <a:r>
                <a:rPr lang="en-US" altLang="en-US" sz="1200" b="0" dirty="0" smtClean="0">
                  <a:solidFill>
                    <a:schemeClr val="tx2"/>
                  </a:solidFill>
                  <a:sym typeface="Symbol" pitchFamily="18" charset="2"/>
                </a:rPr>
                <a:t>y Experiments</a:t>
              </a:r>
            </a:p>
            <a:p>
              <a:pPr algn="ctr">
                <a:buNone/>
              </a:pPr>
              <a:r>
                <a:rPr lang="en-US" altLang="en-US" sz="1200" b="0" dirty="0" smtClean="0">
                  <a:solidFill>
                    <a:schemeClr val="tx2"/>
                  </a:solidFill>
                  <a:sym typeface="Symbol" pitchFamily="18" charset="2"/>
                </a:rPr>
                <a:t> </a:t>
              </a:r>
              <a:endParaRPr lang="en-US" altLang="en-US" sz="1200" b="0" dirty="0">
                <a:solidFill>
                  <a:schemeClr val="tx2"/>
                </a:solidFill>
                <a:sym typeface="Symbol" pitchFamily="18" charset="2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872321" y="4242866"/>
              <a:ext cx="3027387" cy="1594705"/>
            </a:xfrm>
            <a:prstGeom prst="rect">
              <a:avLst/>
            </a:prstGeom>
            <a:noFill/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81400" y="2871180"/>
            <a:ext cx="1615629" cy="1777020"/>
            <a:chOff x="3647074" y="2237630"/>
            <a:chExt cx="1615629" cy="1777020"/>
          </a:xfrm>
        </p:grpSpPr>
        <p:grpSp>
          <p:nvGrpSpPr>
            <p:cNvPr id="9" name="Group 8"/>
            <p:cNvGrpSpPr/>
            <p:nvPr/>
          </p:nvGrpSpPr>
          <p:grpSpPr>
            <a:xfrm>
              <a:off x="4035788" y="3174528"/>
              <a:ext cx="838200" cy="840122"/>
              <a:chOff x="2829176" y="3889303"/>
              <a:chExt cx="838200" cy="840122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2829176" y="3889303"/>
                <a:ext cx="838200" cy="840122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4302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0383" y="4127302"/>
                <a:ext cx="506235" cy="49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TextBox 18">
              <a:extLst>
                <a:ext uri="{FF2B5EF4-FFF2-40B4-BE49-F238E27FC236}">
                  <a16:creationId xmlns="" xmlns:a16="http://schemas.microsoft.com/office/drawing/2014/main" id="{221DC275-2E1D-44DF-BB84-14A6C79AE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074" y="2237630"/>
              <a:ext cx="1615629" cy="63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None/>
              </a:pPr>
              <a:endParaRPr lang="en-US" altLang="en-US" sz="1600" b="0" dirty="0" smtClean="0">
                <a:sym typeface="Symbol" pitchFamily="18" charset="2"/>
              </a:endParaRPr>
            </a:p>
            <a:p>
              <a:pPr algn="ctr">
                <a:buNone/>
              </a:pPr>
              <a:r>
                <a:rPr lang="en-US" altLang="en-US" sz="1600" b="0" dirty="0" smtClean="0">
                  <a:sym typeface="Symbol" pitchFamily="18" charset="2"/>
                </a:rPr>
                <a:t>Single Photon</a:t>
              </a:r>
              <a:endParaRPr lang="en-US" altLang="en-US" sz="1600" b="0" dirty="0">
                <a:sym typeface="Symbol" pitchFamily="18" charset="2"/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3962400" y="3837362"/>
            <a:ext cx="838200" cy="840122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20404" y="4054476"/>
            <a:ext cx="603996" cy="441324"/>
            <a:chOff x="2062107" y="4018695"/>
            <a:chExt cx="603996" cy="441324"/>
          </a:xfrm>
        </p:grpSpPr>
        <p:sp>
          <p:nvSpPr>
            <p:cNvPr id="15" name="Arc 14"/>
            <p:cNvSpPr/>
            <p:nvPr/>
          </p:nvSpPr>
          <p:spPr bwMode="auto">
            <a:xfrm>
              <a:off x="2092639" y="4018695"/>
              <a:ext cx="533400" cy="441324"/>
            </a:xfrm>
            <a:prstGeom prst="arc">
              <a:avLst>
                <a:gd name="adj1" fmla="val 10696734"/>
                <a:gd name="adj2" fmla="val 0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algn="ctr">
                <a:defRPr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3021" name="TextBox 20"/>
            <p:cNvSpPr txBox="1">
              <a:spLocks noChangeArrowheads="1"/>
            </p:cNvSpPr>
            <p:nvPr/>
          </p:nvSpPr>
          <p:spPr bwMode="auto">
            <a:xfrm>
              <a:off x="2062107" y="4090232"/>
              <a:ext cx="603996" cy="369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solidFill>
                    <a:schemeClr val="bg2"/>
                  </a:solidFill>
                  <a:cs typeface="Arial" charset="0"/>
                  <a:sym typeface="Symbol" pitchFamily="18" charset="2"/>
                </a:rPr>
                <a:t>/2</a:t>
              </a:r>
              <a:endParaRPr lang="en-US" altLang="en-US" sz="1800" b="0" dirty="0">
                <a:solidFill>
                  <a:schemeClr val="bg2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9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10" grpId="0"/>
      <p:bldP spid="33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52399"/>
            <a:ext cx="7772400" cy="1143000"/>
          </a:xfrm>
        </p:spPr>
        <p:txBody>
          <a:bodyPr/>
          <a:lstStyle/>
          <a:p>
            <a:r>
              <a:rPr lang="en-US" dirty="0" smtClean="0"/>
              <a:t>Bullet Cluster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dirty="0" smtClean="0"/>
              <a:t>Dark Matter and Modified Gravity Conference – Aachen, February 6-7, 2019</a:t>
            </a:r>
            <a:endParaRPr lang="en-US" altLang="zh-TW" dirty="0"/>
          </a:p>
        </p:txBody>
      </p:sp>
      <p:pic>
        <p:nvPicPr>
          <p:cNvPr id="5" name="Picture 2" descr="C:\Users\Acer\Documents\2019\Aachen\Bul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97" y="2474342"/>
            <a:ext cx="3966101" cy="28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1295399"/>
            <a:ext cx="8458200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0" dirty="0"/>
              <a:t>The </a:t>
            </a:r>
            <a:r>
              <a:rPr lang="en-US" b="0" dirty="0">
                <a:solidFill>
                  <a:schemeClr val="tx2"/>
                </a:solidFill>
              </a:rPr>
              <a:t>Bullet Cluster </a:t>
            </a:r>
            <a:r>
              <a:rPr lang="en-US" b="0" dirty="0" smtClean="0"/>
              <a:t>is thought to provides </a:t>
            </a:r>
            <a:r>
              <a:rPr lang="en-US" b="0" dirty="0"/>
              <a:t>the best </a:t>
            </a:r>
            <a:r>
              <a:rPr lang="en-US" b="0" dirty="0" smtClean="0">
                <a:solidFill>
                  <a:schemeClr val="tx2"/>
                </a:solidFill>
              </a:rPr>
              <a:t>evidence</a:t>
            </a:r>
            <a:r>
              <a:rPr lang="en-US" b="0" dirty="0" smtClean="0"/>
              <a:t> for </a:t>
            </a:r>
            <a:r>
              <a:rPr lang="en-US" b="0" dirty="0"/>
              <a:t>the nature of </a:t>
            </a:r>
            <a:r>
              <a:rPr lang="en-US" b="0" dirty="0">
                <a:solidFill>
                  <a:schemeClr val="tx2"/>
                </a:solidFill>
              </a:rPr>
              <a:t>dark </a:t>
            </a:r>
            <a:r>
              <a:rPr lang="en-US" b="0" dirty="0" smtClean="0">
                <a:solidFill>
                  <a:schemeClr val="tx2"/>
                </a:solidFill>
              </a:rPr>
              <a:t>matter</a:t>
            </a:r>
          </a:p>
          <a:p>
            <a:pPr algn="ctr">
              <a:buNone/>
            </a:pPr>
            <a:endParaRPr lang="en-US" b="0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8467866" y="606373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dirty="0" smtClean="0">
                <a:ea typeface="新細明體" charset="-120"/>
              </a:rPr>
              <a:t>15</a:t>
            </a: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57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Cluster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dirty="0" smtClean="0"/>
              <a:t>Dark Matter and Modified Gravity Conference – Aachen, February 6-7, 2019</a:t>
            </a:r>
            <a:endParaRPr lang="en-US" altLang="zh-TW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92747" y="401120"/>
            <a:ext cx="6122453" cy="4475679"/>
            <a:chOff x="1662056" y="1828800"/>
            <a:chExt cx="5835783" cy="4148138"/>
          </a:xfrm>
        </p:grpSpPr>
        <p:grpSp>
          <p:nvGrpSpPr>
            <p:cNvPr id="9" name="Group 8"/>
            <p:cNvGrpSpPr/>
            <p:nvPr/>
          </p:nvGrpSpPr>
          <p:grpSpPr>
            <a:xfrm>
              <a:off x="1662056" y="1828800"/>
              <a:ext cx="5835783" cy="4148138"/>
              <a:chOff x="-1981200" y="2656820"/>
              <a:chExt cx="5835783" cy="4148138"/>
            </a:xfrm>
          </p:grpSpPr>
          <p:pic>
            <p:nvPicPr>
              <p:cNvPr id="2050" name="Picture 2" descr="C:\Users\Acer\Documents\2019\Aachen\Chandra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81200" y="2656820"/>
                <a:ext cx="5835783" cy="4148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0" y="2779990"/>
                <a:ext cx="3473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b="0" dirty="0" smtClean="0"/>
                  <a:t>Bullet cluster(NASA)</a:t>
                </a:r>
                <a:endParaRPr lang="en-US" b="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251110" y="4191000"/>
              <a:ext cx="78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dirty="0" smtClean="0"/>
                <a:t>DM</a:t>
              </a:r>
              <a:endParaRPr lang="en-US" b="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5850" y="3473413"/>
              <a:ext cx="78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dirty="0" smtClean="0"/>
                <a:t>DM</a:t>
              </a:r>
              <a:endParaRPr lang="en-US" b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02101" y="3473413"/>
              <a:ext cx="10160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dirty="0" smtClean="0"/>
                <a:t>Gas</a:t>
              </a:r>
              <a:endParaRPr lang="en-US" b="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4600" y="28194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dirty="0" smtClean="0"/>
                <a:t>Star</a:t>
              </a:r>
              <a:endParaRPr lang="en-US" b="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09550" y="5125015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0" dirty="0"/>
              <a:t>X-ray image (pink) superimposed over a visible light image (galaxies), with matter distribution calculated from gravitational lensing (blue).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7866" y="606373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dirty="0" smtClean="0">
                <a:ea typeface="新細明體" charset="-120"/>
              </a:rPr>
              <a:t>16</a:t>
            </a: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97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Gravitational Lensing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5" name="Rectangle 4"/>
          <p:cNvSpPr/>
          <p:nvPr/>
        </p:nvSpPr>
        <p:spPr>
          <a:xfrm>
            <a:off x="454572" y="5299805"/>
            <a:ext cx="8460828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400" b="0" dirty="0"/>
              <a:t>If we know all of the angles </a:t>
            </a:r>
            <a:r>
              <a:rPr lang="en-US" sz="1400" dirty="0" smtClean="0"/>
              <a:t>( </a:t>
            </a:r>
            <a:r>
              <a:rPr lang="en-US" sz="1400" b="0" dirty="0" smtClean="0">
                <a:sym typeface="Symbol"/>
              </a:rPr>
              <a:t></a:t>
            </a:r>
            <a:r>
              <a:rPr lang="en-US" sz="1400" b="0" dirty="0" smtClean="0"/>
              <a:t>, </a:t>
            </a:r>
            <a:r>
              <a:rPr lang="en-US" sz="1400" b="0" dirty="0" smtClean="0">
                <a:sym typeface="Symbol"/>
              </a:rPr>
              <a:t>,</a:t>
            </a:r>
            <a:r>
              <a:rPr lang="en-US" sz="1400" b="0" dirty="0" smtClean="0"/>
              <a:t> </a:t>
            </a:r>
            <a:r>
              <a:rPr lang="en-US" sz="1400" b="0" dirty="0"/>
              <a:t>and </a:t>
            </a:r>
            <a:r>
              <a:rPr lang="en-US" sz="1400" b="0" dirty="0" smtClean="0">
                <a:sym typeface="Symbol"/>
              </a:rPr>
              <a:t> </a:t>
            </a:r>
            <a:r>
              <a:rPr lang="en-US" sz="1400" dirty="0" smtClean="0"/>
              <a:t>) </a:t>
            </a:r>
            <a:r>
              <a:rPr lang="en-US" sz="1400" b="0" dirty="0" smtClean="0"/>
              <a:t>and one </a:t>
            </a:r>
            <a:r>
              <a:rPr lang="en-US" sz="1400" b="0" dirty="0"/>
              <a:t>distance, then we can deduce all of the distances including </a:t>
            </a:r>
            <a:r>
              <a:rPr lang="en-US" sz="1400" b="0" dirty="0" smtClean="0"/>
              <a:t>D</a:t>
            </a:r>
            <a:r>
              <a:rPr lang="en-US" sz="1400" b="0" baseline="-25000" dirty="0" smtClean="0"/>
              <a:t>L</a:t>
            </a:r>
            <a:r>
              <a:rPr lang="en-US" sz="1400" b="0" dirty="0" smtClean="0"/>
              <a:t> </a:t>
            </a:r>
            <a:r>
              <a:rPr lang="en-US" sz="1400" b="0" dirty="0"/>
              <a:t>and </a:t>
            </a:r>
            <a:r>
              <a:rPr lang="en-US" sz="1400" b="0" dirty="0" smtClean="0"/>
              <a:t>D</a:t>
            </a:r>
            <a:r>
              <a:rPr lang="en-US" sz="1400" b="0" baseline="-25000" dirty="0" smtClean="0"/>
              <a:t>S</a:t>
            </a:r>
            <a:r>
              <a:rPr lang="en-US" sz="1400" b="0" dirty="0" smtClean="0"/>
              <a:t>.</a:t>
            </a:r>
            <a:r>
              <a:rPr lang="en-US" sz="1400" dirty="0" smtClean="0"/>
              <a:t> </a:t>
            </a:r>
            <a:r>
              <a:rPr lang="en-US" sz="1400" b="0" dirty="0" smtClean="0"/>
              <a:t>If we know an absolute distance D to the lens or source and we know the redshift z, we can </a:t>
            </a:r>
            <a:r>
              <a:rPr lang="en-US" sz="1400" b="0" dirty="0"/>
              <a:t>deduce Hubble's </a:t>
            </a:r>
            <a:r>
              <a:rPr lang="en-US" sz="1400" b="0" dirty="0" smtClean="0"/>
              <a:t>constant Ho</a:t>
            </a:r>
            <a:endParaRPr lang="en-US" sz="1400" b="0" dirty="0"/>
          </a:p>
          <a:p>
            <a:pPr algn="ctr">
              <a:buNone/>
            </a:pPr>
            <a:r>
              <a:rPr lang="en-US" sz="1600" b="0" dirty="0" smtClean="0">
                <a:sym typeface="Symbol"/>
              </a:rPr>
              <a:t>  </a:t>
            </a:r>
            <a:r>
              <a:rPr lang="en-US" sz="1600" b="0" dirty="0">
                <a:sym typeface="Symbol"/>
              </a:rPr>
              <a:t>Ho </a:t>
            </a:r>
            <a:r>
              <a:rPr lang="en-US" sz="1600" b="0" dirty="0" smtClean="0">
                <a:sym typeface="Symbol"/>
              </a:rPr>
              <a:t> z </a:t>
            </a:r>
            <a:r>
              <a:rPr lang="en-US" sz="1600" b="0" dirty="0">
                <a:sym typeface="Symbol"/>
              </a:rPr>
              <a:t>c D</a:t>
            </a:r>
          </a:p>
          <a:p>
            <a:pPr algn="ctr">
              <a:buNone/>
            </a:pPr>
            <a:r>
              <a:rPr lang="en-US" sz="1600" b="0" dirty="0" smtClean="0"/>
              <a:t>.</a:t>
            </a:r>
            <a:endParaRPr lang="en-US" sz="1600" b="0" dirty="0"/>
          </a:p>
        </p:txBody>
      </p:sp>
      <p:pic>
        <p:nvPicPr>
          <p:cNvPr id="1026" name="Picture 2" descr="C:\Users\Acer\Documents\2019\Aachen\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2" y="1211735"/>
            <a:ext cx="29718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624637" y="1371600"/>
            <a:ext cx="2595563" cy="1386687"/>
            <a:chOff x="5710237" y="1394613"/>
            <a:chExt cx="2595563" cy="1386687"/>
          </a:xfrm>
        </p:grpSpPr>
        <p:pic>
          <p:nvPicPr>
            <p:cNvPr id="1027" name="Picture 3" descr="C:\Users\Acer\Documents\2019\Aachen\GLei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237" y="2057400"/>
              <a:ext cx="2066925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43600" y="1394613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b="0" dirty="0" smtClean="0"/>
                <a:t>Einstein Radius </a:t>
              </a:r>
              <a:r>
                <a:rPr lang="en-US" sz="1600" b="0" dirty="0" smtClean="0">
                  <a:sym typeface="Symbol"/>
                </a:rPr>
                <a:t></a:t>
              </a:r>
              <a:r>
                <a:rPr lang="en-US" sz="1200" b="0" dirty="0" smtClean="0">
                  <a:sym typeface="Symbol"/>
                </a:rPr>
                <a:t>E</a:t>
              </a:r>
              <a:endParaRPr lang="en-US" sz="1600" b="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876800" y="3429000"/>
            <a:ext cx="3276600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0" dirty="0" smtClean="0"/>
              <a:t>Mass M(</a:t>
            </a:r>
            <a:r>
              <a:rPr lang="en-US" sz="1600" b="0" dirty="0">
                <a:sym typeface="Symbol"/>
              </a:rPr>
              <a:t></a:t>
            </a:r>
            <a:r>
              <a:rPr lang="en-US" sz="1200" b="0" dirty="0" smtClean="0">
                <a:sym typeface="Symbol"/>
              </a:rPr>
              <a:t>E</a:t>
            </a:r>
            <a:r>
              <a:rPr lang="en-US" sz="1600" b="0" dirty="0" smtClean="0">
                <a:sym typeface="Symbol"/>
              </a:rPr>
              <a:t>) </a:t>
            </a:r>
            <a:r>
              <a:rPr lang="en-US" sz="1600" b="0" dirty="0" smtClean="0"/>
              <a:t>inside </a:t>
            </a:r>
            <a:r>
              <a:rPr lang="en-US" sz="1600" b="0" dirty="0" smtClean="0">
                <a:sym typeface="Symbol"/>
              </a:rPr>
              <a:t></a:t>
            </a:r>
            <a:r>
              <a:rPr lang="en-US" sz="1200" b="0" dirty="0" smtClean="0">
                <a:sym typeface="Symbol"/>
              </a:rPr>
              <a:t>E</a:t>
            </a:r>
            <a:r>
              <a:rPr lang="en-US" sz="1600" b="0" dirty="0" smtClean="0">
                <a:sym typeface="Symbol"/>
              </a:rPr>
              <a:t>  </a:t>
            </a:r>
          </a:p>
          <a:p>
            <a:pPr algn="ctr">
              <a:buNone/>
            </a:pPr>
            <a:r>
              <a:rPr lang="en-US" sz="1600" b="0" dirty="0">
                <a:sym typeface="Symbol"/>
              </a:rPr>
              <a:t>d</a:t>
            </a:r>
            <a:r>
              <a:rPr lang="en-US" sz="1600" b="0" dirty="0" smtClean="0">
                <a:sym typeface="Symbol"/>
              </a:rPr>
              <a:t>epends on</a:t>
            </a:r>
            <a:r>
              <a:rPr lang="en-US" sz="1200" b="0" dirty="0" smtClean="0">
                <a:sym typeface="Symbol"/>
              </a:rPr>
              <a:t> </a:t>
            </a:r>
            <a:r>
              <a:rPr lang="en-US" sz="1600" b="0" dirty="0" smtClean="0">
                <a:sym typeface="Symbol"/>
              </a:rPr>
              <a:t>D</a:t>
            </a:r>
            <a:r>
              <a:rPr lang="en-US" sz="1200" b="0" dirty="0" smtClean="0">
                <a:sym typeface="Symbol"/>
              </a:rPr>
              <a:t>LS</a:t>
            </a:r>
            <a:r>
              <a:rPr lang="en-US" sz="1600" b="0" dirty="0" smtClean="0">
                <a:sym typeface="Symbol"/>
              </a:rPr>
              <a:t>, D</a:t>
            </a:r>
            <a:r>
              <a:rPr lang="en-US" sz="1200" b="0" dirty="0" smtClean="0">
                <a:sym typeface="Symbol"/>
              </a:rPr>
              <a:t>L</a:t>
            </a:r>
            <a:r>
              <a:rPr lang="en-US" sz="1600" b="0" dirty="0" smtClean="0">
                <a:sym typeface="Symbol"/>
              </a:rPr>
              <a:t>, and D</a:t>
            </a:r>
            <a:r>
              <a:rPr lang="en-US" sz="1200" b="0" dirty="0" smtClean="0">
                <a:sym typeface="Symbol"/>
              </a:rPr>
              <a:t>S</a:t>
            </a:r>
            <a:r>
              <a:rPr lang="en-US" sz="1400" b="0" dirty="0" smtClean="0">
                <a:sym typeface="Symbol"/>
              </a:rPr>
              <a:t>.   </a:t>
            </a:r>
          </a:p>
          <a:p>
            <a:pPr algn="ctr">
              <a:buNone/>
            </a:pPr>
            <a:r>
              <a:rPr lang="en-US" sz="1600" b="0" dirty="0">
                <a:sym typeface="Symbol"/>
              </a:rPr>
              <a:t>V</a:t>
            </a:r>
            <a:r>
              <a:rPr lang="en-US" sz="1200" b="0" dirty="0" smtClean="0">
                <a:sym typeface="Symbol"/>
              </a:rPr>
              <a:t>L </a:t>
            </a:r>
            <a:r>
              <a:rPr lang="en-US" sz="1600" b="0" dirty="0" smtClean="0">
                <a:sym typeface="Symbol"/>
              </a:rPr>
              <a:t>  </a:t>
            </a:r>
            <a:r>
              <a:rPr lang="en-US" sz="1600" b="0" dirty="0" err="1" smtClean="0">
                <a:sym typeface="Symbol"/>
              </a:rPr>
              <a:t>z</a:t>
            </a:r>
            <a:r>
              <a:rPr lang="en-US" sz="1200" b="0" dirty="0" err="1" smtClean="0">
                <a:sym typeface="Symbol"/>
              </a:rPr>
              <a:t>L</a:t>
            </a:r>
            <a:r>
              <a:rPr lang="en-US" sz="1200" b="0" dirty="0" smtClean="0">
                <a:sym typeface="Symbol"/>
              </a:rPr>
              <a:t> </a:t>
            </a:r>
            <a:r>
              <a:rPr lang="en-US" sz="1600" b="0" dirty="0" smtClean="0">
                <a:sym typeface="Symbol"/>
              </a:rPr>
              <a:t>c</a:t>
            </a:r>
          </a:p>
          <a:p>
            <a:pPr algn="ctr">
              <a:buNone/>
            </a:pPr>
            <a:r>
              <a:rPr lang="en-US" sz="1600" b="0" dirty="0" smtClean="0">
                <a:sym typeface="Symbol"/>
              </a:rPr>
              <a:t>D</a:t>
            </a:r>
            <a:r>
              <a:rPr lang="en-US" sz="1200" b="0" dirty="0" smtClean="0">
                <a:sym typeface="Symbol"/>
              </a:rPr>
              <a:t>L</a:t>
            </a:r>
            <a:r>
              <a:rPr lang="en-US" sz="1600" b="0" dirty="0" smtClean="0">
                <a:sym typeface="Symbol"/>
              </a:rPr>
              <a:t>  </a:t>
            </a:r>
            <a:r>
              <a:rPr lang="en-US" sz="1600" b="0" dirty="0" err="1" smtClean="0">
                <a:sym typeface="Symbol"/>
              </a:rPr>
              <a:t>z</a:t>
            </a:r>
            <a:r>
              <a:rPr lang="en-US" sz="1200" b="0" dirty="0" err="1" smtClean="0">
                <a:sym typeface="Symbol"/>
              </a:rPr>
              <a:t>L</a:t>
            </a:r>
            <a:r>
              <a:rPr lang="en-US" sz="1200" b="0" dirty="0" smtClean="0">
                <a:sym typeface="Symbol"/>
              </a:rPr>
              <a:t> </a:t>
            </a:r>
            <a:r>
              <a:rPr lang="en-US" sz="1600" b="0" dirty="0" smtClean="0">
                <a:sym typeface="Symbol"/>
              </a:rPr>
              <a:t>c  </a:t>
            </a:r>
            <a:r>
              <a:rPr lang="en-US" sz="1600" b="0" dirty="0">
                <a:sym typeface="Symbol"/>
              </a:rPr>
              <a:t>Ho</a:t>
            </a:r>
            <a:endParaRPr lang="en-US" sz="1600" b="0" dirty="0" smtClean="0">
              <a:sym typeface="Symbol"/>
            </a:endParaRPr>
          </a:p>
          <a:p>
            <a:pPr algn="ctr">
              <a:buNone/>
            </a:pPr>
            <a:r>
              <a:rPr lang="en-US" sz="1600" b="0" dirty="0">
                <a:sym typeface="Symbol"/>
              </a:rPr>
              <a:t>V</a:t>
            </a:r>
            <a:r>
              <a:rPr lang="en-US" sz="1200" b="0" dirty="0" smtClean="0">
                <a:sym typeface="Symbol"/>
              </a:rPr>
              <a:t>S </a:t>
            </a:r>
            <a:r>
              <a:rPr lang="en-US" sz="1600" b="0" dirty="0" smtClean="0">
                <a:sym typeface="Symbol"/>
              </a:rPr>
              <a:t> </a:t>
            </a:r>
            <a:r>
              <a:rPr lang="en-US" sz="1600" b="0" dirty="0">
                <a:sym typeface="Symbol"/>
              </a:rPr>
              <a:t> </a:t>
            </a:r>
            <a:r>
              <a:rPr lang="en-US" sz="1600" b="0" dirty="0" err="1" smtClean="0">
                <a:sym typeface="Symbol"/>
              </a:rPr>
              <a:t>z</a:t>
            </a:r>
            <a:r>
              <a:rPr lang="en-US" sz="1200" b="0" dirty="0" err="1" smtClean="0">
                <a:sym typeface="Symbol"/>
              </a:rPr>
              <a:t>S</a:t>
            </a:r>
            <a:r>
              <a:rPr lang="en-US" sz="1200" b="0" dirty="0" smtClean="0">
                <a:sym typeface="Symbol"/>
              </a:rPr>
              <a:t> </a:t>
            </a:r>
            <a:r>
              <a:rPr lang="en-US" sz="1600" b="0" dirty="0" smtClean="0">
                <a:sym typeface="Symbol"/>
              </a:rPr>
              <a:t>c</a:t>
            </a:r>
          </a:p>
          <a:p>
            <a:pPr algn="ctr">
              <a:buNone/>
            </a:pPr>
            <a:r>
              <a:rPr lang="en-US" sz="1600" b="0" dirty="0" smtClean="0">
                <a:sym typeface="Symbol"/>
              </a:rPr>
              <a:t>D</a:t>
            </a:r>
            <a:r>
              <a:rPr lang="en-US" sz="1200" b="0" dirty="0" smtClean="0">
                <a:sym typeface="Symbol"/>
              </a:rPr>
              <a:t>S</a:t>
            </a:r>
            <a:r>
              <a:rPr lang="en-US" sz="1600" b="0" dirty="0" smtClean="0">
                <a:sym typeface="Symbol"/>
              </a:rPr>
              <a:t> </a:t>
            </a:r>
            <a:r>
              <a:rPr lang="en-US" sz="1600" b="0" dirty="0">
                <a:sym typeface="Symbol"/>
              </a:rPr>
              <a:t> </a:t>
            </a:r>
            <a:r>
              <a:rPr lang="en-US" sz="1600" b="0" dirty="0" err="1" smtClean="0">
                <a:sym typeface="Symbol"/>
              </a:rPr>
              <a:t>z</a:t>
            </a:r>
            <a:r>
              <a:rPr lang="en-US" sz="1200" b="0" dirty="0" err="1" smtClean="0">
                <a:sym typeface="Symbol"/>
              </a:rPr>
              <a:t>S</a:t>
            </a:r>
            <a:r>
              <a:rPr lang="en-US" sz="1200" b="0" dirty="0" smtClean="0">
                <a:sym typeface="Symbol"/>
              </a:rPr>
              <a:t> </a:t>
            </a:r>
            <a:r>
              <a:rPr lang="en-US" sz="1600" b="0" dirty="0">
                <a:sym typeface="Symbol"/>
              </a:rPr>
              <a:t>c  </a:t>
            </a:r>
            <a:r>
              <a:rPr lang="en-US" sz="1600" b="0" dirty="0" smtClean="0">
                <a:sym typeface="Symbol"/>
              </a:rPr>
              <a:t>Ho</a:t>
            </a:r>
          </a:p>
          <a:p>
            <a:pPr algn="ctr">
              <a:buNone/>
            </a:pPr>
            <a:endParaRPr lang="en-US" sz="1600" b="0" dirty="0">
              <a:sym typeface="Symbol"/>
            </a:endParaRPr>
          </a:p>
          <a:p>
            <a:pPr algn="ctr">
              <a:buNone/>
            </a:pPr>
            <a:endParaRPr lang="en-US" sz="1600" b="0" dirty="0" smtClean="0">
              <a:sym typeface="Symbol"/>
            </a:endParaRPr>
          </a:p>
          <a:p>
            <a:pPr algn="ctr">
              <a:buNone/>
            </a:pPr>
            <a:endParaRPr lang="en-US" sz="1600" b="0" dirty="0">
              <a:sym typeface="Symbol"/>
            </a:endParaRPr>
          </a:p>
          <a:p>
            <a:pPr algn="ctr">
              <a:buNone/>
            </a:pPr>
            <a:endParaRPr lang="en-US" sz="1800" b="0" dirty="0" smtClean="0"/>
          </a:p>
          <a:p>
            <a:pPr algn="ctr">
              <a:buNone/>
            </a:pPr>
            <a:endParaRPr lang="en-US" sz="1800" b="0" dirty="0"/>
          </a:p>
        </p:txBody>
      </p:sp>
      <p:grpSp>
        <p:nvGrpSpPr>
          <p:cNvPr id="9" name="Group 8"/>
          <p:cNvGrpSpPr/>
          <p:nvPr/>
        </p:nvGrpSpPr>
        <p:grpSpPr>
          <a:xfrm>
            <a:off x="4065369" y="1219200"/>
            <a:ext cx="1725831" cy="2057395"/>
            <a:chOff x="4013883" y="1344492"/>
            <a:chExt cx="1725831" cy="2057395"/>
          </a:xfrm>
        </p:grpSpPr>
        <p:pic>
          <p:nvPicPr>
            <p:cNvPr id="1028" name="Picture 4" descr="C:\Users\Acer\Documents\2019\Aachen\GLhal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883" y="1344492"/>
              <a:ext cx="1725831" cy="205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5029200" y="1754390"/>
              <a:ext cx="457200" cy="61879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>
              <a:off x="4953000" y="1752600"/>
              <a:ext cx="4395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b="0" dirty="0">
                  <a:sym typeface="Symbol"/>
                </a:rPr>
                <a:t></a:t>
              </a:r>
              <a:r>
                <a:rPr lang="en-US" sz="1200" b="0" dirty="0">
                  <a:sym typeface="Symbol"/>
                </a:rPr>
                <a:t>E</a:t>
              </a:r>
              <a:endParaRPr lang="en-US" sz="1600" b="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467866" y="606373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dirty="0" smtClean="0">
                <a:ea typeface="新細明體" charset="-120"/>
              </a:rPr>
              <a:t>17</a:t>
            </a: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35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03"/>
            <a:ext cx="7772400" cy="1143000"/>
          </a:xfrm>
        </p:spPr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477000"/>
            <a:ext cx="77724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546538" y="1295400"/>
            <a:ext cx="82296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Gravitational Lensing </a:t>
            </a:r>
            <a:r>
              <a:rPr lang="en-US" sz="2400" b="0" dirty="0" smtClean="0"/>
              <a:t>allows calculating </a:t>
            </a:r>
            <a:r>
              <a:rPr lang="en-US" sz="2400" b="0" dirty="0" smtClean="0">
                <a:solidFill>
                  <a:schemeClr val="tx2"/>
                </a:solidFill>
              </a:rPr>
              <a:t>Hubble’s Ho  </a:t>
            </a:r>
            <a:r>
              <a:rPr lang="en-US" sz="2400" b="0" dirty="0" smtClean="0"/>
              <a:t>by  </a:t>
            </a:r>
            <a:r>
              <a:rPr lang="en-US" sz="2400" b="0" dirty="0"/>
              <a:t>knowing its </a:t>
            </a:r>
            <a:r>
              <a:rPr lang="en-US" sz="2400" b="0" dirty="0">
                <a:solidFill>
                  <a:schemeClr val="tx2"/>
                </a:solidFill>
              </a:rPr>
              <a:t>redshift </a:t>
            </a:r>
            <a:r>
              <a:rPr lang="en-US" sz="2400" b="0" dirty="0"/>
              <a:t>and hence its recession </a:t>
            </a:r>
            <a:r>
              <a:rPr lang="en-US" sz="2400" b="0" dirty="0" smtClean="0"/>
              <a:t>velocity, i.e., Ho </a:t>
            </a:r>
            <a:r>
              <a:rPr lang="en-US" sz="2400" b="0" dirty="0" smtClean="0">
                <a:sym typeface="Symbol"/>
              </a:rPr>
              <a:t> </a:t>
            </a:r>
            <a:r>
              <a:rPr lang="en-US" sz="2400" b="0" dirty="0" smtClean="0"/>
              <a:t>50 to </a:t>
            </a:r>
            <a:r>
              <a:rPr lang="en-US" sz="2400" b="0" dirty="0"/>
              <a:t>90 </a:t>
            </a:r>
            <a:r>
              <a:rPr lang="en-US" sz="2400" b="0" dirty="0" err="1"/>
              <a:t>kms</a:t>
            </a:r>
            <a:r>
              <a:rPr lang="en-US" sz="2400" b="0" baseline="30000" dirty="0"/>
              <a:t>-</a:t>
            </a:r>
            <a:r>
              <a:rPr lang="en-US" sz="2400" b="0" baseline="30000" dirty="0" err="1"/>
              <a:t>1</a:t>
            </a:r>
            <a:r>
              <a:rPr lang="en-US" sz="2400" b="0" dirty="0" err="1"/>
              <a:t>Mpc</a:t>
            </a:r>
            <a:r>
              <a:rPr lang="en-US" sz="2400" b="0" baseline="30000" dirty="0"/>
              <a:t>-1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pPr algn="ctr">
              <a:buNone/>
            </a:pPr>
            <a:endParaRPr lang="en-US" sz="800" b="0" dirty="0" smtClean="0"/>
          </a:p>
          <a:p>
            <a:pPr algn="ctr">
              <a:buNone/>
            </a:pPr>
            <a:r>
              <a:rPr lang="en-US" sz="2400" b="0" dirty="0" smtClean="0"/>
              <a:t>Currently, the </a:t>
            </a:r>
            <a:r>
              <a:rPr lang="en-US" sz="2400" b="0" dirty="0" smtClean="0">
                <a:solidFill>
                  <a:schemeClr val="tx2"/>
                </a:solidFill>
              </a:rPr>
              <a:t>approach</a:t>
            </a:r>
            <a:r>
              <a:rPr lang="en-US" sz="2400" b="0" dirty="0" smtClean="0"/>
              <a:t> </a:t>
            </a:r>
            <a:r>
              <a:rPr lang="en-US" sz="2400" b="0" dirty="0"/>
              <a:t>is </a:t>
            </a:r>
            <a:r>
              <a:rPr lang="en-US" sz="2400" b="0" dirty="0" smtClean="0"/>
              <a:t>complicated using </a:t>
            </a:r>
            <a:r>
              <a:rPr lang="en-US" sz="2400" b="0" dirty="0"/>
              <a:t>a </a:t>
            </a:r>
            <a:r>
              <a:rPr lang="en-US" sz="2400" b="0" dirty="0">
                <a:solidFill>
                  <a:schemeClr val="tx2"/>
                </a:solidFill>
              </a:rPr>
              <a:t>"distance ladder" of parallax, cluster fitting, Cepheid variables and type Ia </a:t>
            </a:r>
            <a:r>
              <a:rPr lang="en-US" sz="2400" b="0" dirty="0" smtClean="0">
                <a:solidFill>
                  <a:schemeClr val="tx2"/>
                </a:solidFill>
              </a:rPr>
              <a:t>supernovae </a:t>
            </a:r>
            <a:r>
              <a:rPr lang="en-US" sz="2400" b="0" dirty="0" smtClean="0"/>
              <a:t>and </a:t>
            </a:r>
            <a:r>
              <a:rPr lang="en-US" sz="2400" b="0" dirty="0"/>
              <a:t>subject to </a:t>
            </a:r>
            <a:r>
              <a:rPr lang="en-US" sz="2400" b="0" dirty="0" smtClean="0">
                <a:solidFill>
                  <a:schemeClr val="tx2"/>
                </a:solidFill>
              </a:rPr>
              <a:t>accumulation of error</a:t>
            </a:r>
            <a:r>
              <a:rPr lang="en-US" sz="2400" b="0" dirty="0"/>
              <a:t>, as each </a:t>
            </a:r>
            <a:r>
              <a:rPr lang="en-US" sz="2400" b="0" dirty="0" smtClean="0"/>
              <a:t>step </a:t>
            </a:r>
            <a:r>
              <a:rPr lang="en-US" sz="2400" b="0" dirty="0"/>
              <a:t>is used to calibrate the </a:t>
            </a:r>
            <a:r>
              <a:rPr lang="en-US" sz="2400" b="0" dirty="0" smtClean="0"/>
              <a:t>next</a:t>
            </a:r>
          </a:p>
          <a:p>
            <a:pPr algn="ctr">
              <a:buNone/>
            </a:pPr>
            <a:endParaRPr lang="en-US" sz="800" b="0" dirty="0"/>
          </a:p>
          <a:p>
            <a:pPr algn="ctr">
              <a:buNone/>
            </a:pPr>
            <a:r>
              <a:rPr lang="en-US" sz="2400" b="0" dirty="0"/>
              <a:t>T</a:t>
            </a:r>
            <a:r>
              <a:rPr lang="en-US" sz="2400" b="0" dirty="0" smtClean="0"/>
              <a:t>he</a:t>
            </a:r>
            <a:r>
              <a:rPr lang="en-US" sz="2400" b="0" dirty="0" smtClean="0">
                <a:solidFill>
                  <a:schemeClr val="tx2"/>
                </a:solidFill>
              </a:rPr>
              <a:t> </a:t>
            </a:r>
            <a:r>
              <a:rPr lang="en-US" sz="2400" b="0" dirty="0" smtClean="0"/>
              <a:t>one-step</a:t>
            </a:r>
            <a:r>
              <a:rPr lang="en-US" sz="2400" b="0" dirty="0" smtClean="0">
                <a:solidFill>
                  <a:schemeClr val="tx2"/>
                </a:solidFill>
              </a:rPr>
              <a:t> </a:t>
            </a:r>
            <a:r>
              <a:rPr lang="en-US" sz="2400" b="0" dirty="0">
                <a:solidFill>
                  <a:schemeClr val="tx2"/>
                </a:solidFill>
              </a:rPr>
              <a:t>g</a:t>
            </a:r>
            <a:r>
              <a:rPr lang="en-US" sz="2400" b="0" dirty="0" smtClean="0">
                <a:solidFill>
                  <a:schemeClr val="tx2"/>
                </a:solidFill>
              </a:rPr>
              <a:t>ravitational lens</a:t>
            </a:r>
            <a:r>
              <a:rPr lang="en-US" sz="2400" b="0" dirty="0" smtClean="0"/>
              <a:t> is </a:t>
            </a:r>
            <a:r>
              <a:rPr lang="en-US" sz="2400" b="0" dirty="0" smtClean="0">
                <a:solidFill>
                  <a:schemeClr val="tx2"/>
                </a:solidFill>
              </a:rPr>
              <a:t>desirable</a:t>
            </a:r>
          </a:p>
          <a:p>
            <a:pPr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buNone/>
            </a:pPr>
            <a:r>
              <a:rPr lang="en-US" sz="2400" b="0" dirty="0">
                <a:solidFill>
                  <a:schemeClr val="tx2"/>
                </a:solidFill>
              </a:rPr>
              <a:t>Problem 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 </a:t>
            </a:r>
            <a:r>
              <a:rPr lang="en-US" sz="2400" b="0" dirty="0" smtClean="0">
                <a:solidFill>
                  <a:schemeClr val="tx2"/>
                </a:solidFill>
              </a:rPr>
              <a:t>Gravitational Lensing </a:t>
            </a:r>
            <a:r>
              <a:rPr lang="en-US" sz="2400" b="0" dirty="0" smtClean="0"/>
              <a:t>also</a:t>
            </a:r>
            <a:r>
              <a:rPr lang="en-US" sz="2400" b="0" dirty="0" smtClean="0">
                <a:solidFill>
                  <a:schemeClr val="tx2"/>
                </a:solidFill>
              </a:rPr>
              <a:t> </a:t>
            </a:r>
            <a:r>
              <a:rPr lang="en-US" sz="2400" b="0" dirty="0" smtClean="0"/>
              <a:t>relies on</a:t>
            </a:r>
            <a:r>
              <a:rPr lang="en-US" sz="2400" b="0" dirty="0" smtClean="0">
                <a:solidFill>
                  <a:schemeClr val="tx2"/>
                </a:solidFill>
              </a:rPr>
              <a:t> dust redshift in measuring D</a:t>
            </a:r>
            <a:r>
              <a:rPr lang="en-US" sz="1600" b="0" dirty="0" smtClean="0">
                <a:solidFill>
                  <a:schemeClr val="tx2"/>
                </a:solidFill>
              </a:rPr>
              <a:t>S</a:t>
            </a:r>
            <a:r>
              <a:rPr lang="en-US" sz="2400" b="0" dirty="0" smtClean="0">
                <a:solidFill>
                  <a:schemeClr val="tx2"/>
                </a:solidFill>
              </a:rPr>
              <a:t> </a:t>
            </a:r>
            <a:r>
              <a:rPr lang="en-US" sz="2400" b="0" dirty="0">
                <a:sym typeface="Symbol"/>
              </a:rPr>
              <a:t></a:t>
            </a:r>
            <a:r>
              <a:rPr lang="en-US" sz="2400" b="0" dirty="0" smtClean="0"/>
              <a:t> </a:t>
            </a:r>
            <a:r>
              <a:rPr lang="en-US" sz="2400" b="0" dirty="0" smtClean="0">
                <a:solidFill>
                  <a:schemeClr val="tx2"/>
                </a:solidFill>
              </a:rPr>
              <a:t>overstated</a:t>
            </a:r>
            <a:r>
              <a:rPr lang="en-US" sz="2400" b="0" dirty="0" smtClean="0"/>
              <a:t> mass of DM</a:t>
            </a:r>
            <a:endParaRPr lang="en-US" sz="2400" b="0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7866" y="606373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dirty="0" smtClean="0">
                <a:ea typeface="新細明體" charset="-120"/>
              </a:rPr>
              <a:t>18</a:t>
            </a: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89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Light</a:t>
            </a:r>
            <a:r>
              <a:rPr lang="en-US" dirty="0" smtClean="0"/>
              <a:t> Bending &amp; NPs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dirty="0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6" name="Oval 5"/>
          <p:cNvSpPr/>
          <p:nvPr/>
        </p:nvSpPr>
        <p:spPr bwMode="auto">
          <a:xfrm>
            <a:off x="7162800" y="2677510"/>
            <a:ext cx="152400" cy="4571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2756427">
            <a:off x="3555812" y="2581688"/>
            <a:ext cx="2333142" cy="7420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2756427">
            <a:off x="5680371" y="2734088"/>
            <a:ext cx="2333142" cy="7420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315200" y="2362200"/>
            <a:ext cx="381000" cy="121263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329801" y="3038134"/>
            <a:ext cx="1687423" cy="1904929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8843573" flipH="1">
            <a:off x="4719958" y="4548079"/>
            <a:ext cx="2218682" cy="885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2756427">
            <a:off x="4719641" y="2500195"/>
            <a:ext cx="2218682" cy="74202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200400" y="2671817"/>
            <a:ext cx="2743200" cy="26670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5565" y="3396273"/>
            <a:ext cx="9906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dirty="0" smtClean="0"/>
              <a:t>Star</a:t>
            </a:r>
          </a:p>
          <a:p>
            <a:pPr algn="ctr">
              <a:buNone/>
            </a:pPr>
            <a:r>
              <a:rPr lang="en-US" sz="2400" b="0" dirty="0"/>
              <a:t>L</a:t>
            </a:r>
            <a:r>
              <a:rPr lang="en-US" sz="2400" b="0" dirty="0" smtClean="0"/>
              <a:t>ens</a:t>
            </a:r>
            <a:endParaRPr lang="en-US" sz="24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3644525" y="1394713"/>
            <a:ext cx="123227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0" dirty="0" smtClean="0"/>
              <a:t>Source</a:t>
            </a:r>
          </a:p>
          <a:p>
            <a:pPr algn="ctr">
              <a:buNone/>
            </a:pPr>
            <a:r>
              <a:rPr lang="en-US" sz="1800" b="0" dirty="0" smtClean="0"/>
              <a:t>Light</a:t>
            </a:r>
            <a:endParaRPr lang="en-US" sz="1800" b="0" dirty="0"/>
          </a:p>
        </p:txBody>
      </p:sp>
      <p:sp>
        <p:nvSpPr>
          <p:cNvPr id="32" name="Rectangle 31"/>
          <p:cNvSpPr/>
          <p:nvPr/>
        </p:nvSpPr>
        <p:spPr>
          <a:xfrm>
            <a:off x="8467866" y="606373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dirty="0" smtClean="0">
                <a:ea typeface="新細明體" charset="-120"/>
              </a:rPr>
              <a:t>19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2700000">
            <a:off x="4701330" y="1733259"/>
            <a:ext cx="233625" cy="231919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029200" y="2123090"/>
            <a:ext cx="2133600" cy="3439510"/>
            <a:chOff x="5194737" y="2362200"/>
            <a:chExt cx="2133600" cy="3439510"/>
          </a:xfrm>
        </p:grpSpPr>
        <p:grpSp>
          <p:nvGrpSpPr>
            <p:cNvPr id="47" name="Group 46"/>
            <p:cNvGrpSpPr/>
            <p:nvPr/>
          </p:nvGrpSpPr>
          <p:grpSpPr>
            <a:xfrm>
              <a:off x="5194737" y="2362200"/>
              <a:ext cx="1474076" cy="3439510"/>
              <a:chOff x="5219699" y="2467426"/>
              <a:chExt cx="1474076" cy="3439510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5219699" y="5667826"/>
                <a:ext cx="228600" cy="23911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465175" y="3359491"/>
                <a:ext cx="228600" cy="23911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6084175" y="3920481"/>
                <a:ext cx="228600" cy="23911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285185" y="4819116"/>
                <a:ext cx="228600" cy="23911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5219699" y="2467426"/>
                <a:ext cx="228600" cy="23911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5905499" y="5363026"/>
                <a:ext cx="228600" cy="23911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337737" y="434944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0" dirty="0" smtClean="0">
                  <a:solidFill>
                    <a:schemeClr val="accent3"/>
                  </a:solidFill>
                </a:rPr>
                <a:t>NPs</a:t>
              </a:r>
              <a:endParaRPr lang="en-US" sz="2400" b="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" y="2829676"/>
            <a:ext cx="25908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0" dirty="0" smtClean="0">
                <a:solidFill>
                  <a:schemeClr val="tx2"/>
                </a:solidFill>
              </a:rPr>
              <a:t>Cosmic dust NPs </a:t>
            </a:r>
            <a:r>
              <a:rPr lang="en-US" sz="1800" b="0" dirty="0" smtClean="0"/>
              <a:t>overstate </a:t>
            </a:r>
            <a:r>
              <a:rPr lang="en-US" sz="1800" b="0" dirty="0">
                <a:solidFill>
                  <a:schemeClr val="tx2"/>
                </a:solidFill>
              </a:rPr>
              <a:t>Z</a:t>
            </a:r>
            <a:r>
              <a:rPr lang="en-US" sz="1400" b="0" dirty="0" smtClean="0">
                <a:solidFill>
                  <a:schemeClr val="tx2"/>
                </a:solidFill>
              </a:rPr>
              <a:t>S</a:t>
            </a:r>
          </a:p>
          <a:p>
            <a:pPr algn="ctr">
              <a:buNone/>
            </a:pPr>
            <a:r>
              <a:rPr lang="en-US" sz="1800" b="0" dirty="0" smtClean="0"/>
              <a:t> </a:t>
            </a:r>
            <a:r>
              <a:rPr lang="en-US" sz="1800" b="0" dirty="0" smtClean="0">
                <a:sym typeface="Symbol"/>
              </a:rPr>
              <a:t></a:t>
            </a:r>
          </a:p>
          <a:p>
            <a:pPr algn="ctr">
              <a:buNone/>
            </a:pPr>
            <a:r>
              <a:rPr lang="en-US" sz="1800" b="0" dirty="0" smtClean="0">
                <a:solidFill>
                  <a:schemeClr val="tx2"/>
                </a:solidFill>
              </a:rPr>
              <a:t> Higher DM </a:t>
            </a:r>
            <a:r>
              <a:rPr lang="en-US" sz="1800" b="0" dirty="0" smtClean="0">
                <a:solidFill>
                  <a:schemeClr val="tx2"/>
                </a:solidFill>
                <a:sym typeface="Symbol"/>
              </a:rPr>
              <a:t></a:t>
            </a:r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8100000" flipV="1">
            <a:off x="4695983" y="5891645"/>
            <a:ext cx="233625" cy="231919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28489" y="2231660"/>
            <a:ext cx="4023952" cy="3547313"/>
            <a:chOff x="4628489" y="2277387"/>
            <a:chExt cx="4023952" cy="3547313"/>
          </a:xfrm>
        </p:grpSpPr>
        <p:sp>
          <p:nvSpPr>
            <p:cNvPr id="35" name="TextBox 34"/>
            <p:cNvSpPr txBox="1"/>
            <p:nvPr/>
          </p:nvSpPr>
          <p:spPr>
            <a:xfrm>
              <a:off x="4661430" y="3463293"/>
              <a:ext cx="990600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0" dirty="0" smtClean="0"/>
                <a:t>Heat</a:t>
              </a:r>
            </a:p>
            <a:p>
              <a:pPr>
                <a:buNone/>
              </a:pPr>
              <a:endParaRPr lang="en-US" sz="2400" b="0" dirty="0"/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4628489" y="3927334"/>
              <a:ext cx="990601" cy="492266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7315200" y="3124200"/>
              <a:ext cx="133724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cs typeface="Arial" charset="0"/>
                </a:rPr>
                <a:t>Simple QED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cs typeface="Arial" charset="0"/>
                </a:rPr>
                <a:t>Radiation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cs typeface="Arial" charset="0"/>
                  <a:sym typeface="Symbol" pitchFamily="18" charset="2"/>
                </a:rPr>
                <a:t>E = </a:t>
              </a:r>
              <a:r>
                <a:rPr lang="en-US" altLang="en-US" sz="1600" b="0" dirty="0" err="1">
                  <a:cs typeface="Arial" charset="0"/>
                  <a:sym typeface="Symbol" pitchFamily="18" charset="2"/>
                </a:rPr>
                <a:t>hc</a:t>
              </a:r>
              <a:r>
                <a:rPr lang="en-US" altLang="en-US" sz="1600" b="0" dirty="0">
                  <a:cs typeface="Arial" charset="0"/>
                  <a:sym typeface="Symbol" pitchFamily="18" charset="2"/>
                </a:rPr>
                <a:t>/2nd</a:t>
              </a:r>
              <a:endParaRPr lang="en-US" altLang="en-US" sz="1600" b="0" dirty="0">
                <a:cs typeface="Arial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 rot="4701381">
              <a:off x="5142258" y="5120057"/>
              <a:ext cx="649287" cy="760000"/>
              <a:chOff x="6838155" y="2878882"/>
              <a:chExt cx="649287" cy="760000"/>
            </a:xfrm>
          </p:grpSpPr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 rot="18021183" flipH="1" flipV="1">
                <a:off x="6936580" y="2780457"/>
                <a:ext cx="452438" cy="649287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 kern="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AutoShape 32"/>
              <p:cNvSpPr>
                <a:spLocks noChangeArrowheads="1"/>
              </p:cNvSpPr>
              <p:nvPr/>
            </p:nvSpPr>
            <p:spPr bwMode="auto">
              <a:xfrm rot="20205613" flipH="1" flipV="1">
                <a:off x="7316261" y="3451557"/>
                <a:ext cx="103188" cy="187325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 b="0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rot="1752972">
              <a:off x="6051395" y="3310371"/>
              <a:ext cx="649287" cy="760000"/>
              <a:chOff x="6838155" y="2878882"/>
              <a:chExt cx="649287" cy="760000"/>
            </a:xfrm>
          </p:grpSpPr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 rot="18021183" flipH="1" flipV="1">
                <a:off x="6936580" y="2780457"/>
                <a:ext cx="452438" cy="649287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 kern="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5" name="AutoShape 32"/>
              <p:cNvSpPr>
                <a:spLocks noChangeArrowheads="1"/>
              </p:cNvSpPr>
              <p:nvPr/>
            </p:nvSpPr>
            <p:spPr bwMode="auto">
              <a:xfrm rot="20205613" flipH="1" flipV="1">
                <a:off x="7316261" y="3451557"/>
                <a:ext cx="103188" cy="187325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 b="0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20754817">
              <a:off x="5211588" y="2277387"/>
              <a:ext cx="649287" cy="760000"/>
              <a:chOff x="6838155" y="2878882"/>
              <a:chExt cx="649287" cy="760000"/>
            </a:xfrm>
          </p:grpSpPr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 rot="18021183" flipH="1" flipV="1">
                <a:off x="6936580" y="2780457"/>
                <a:ext cx="452438" cy="649287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chemeClr val="bg1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 kern="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2" name="AutoShape 32"/>
              <p:cNvSpPr>
                <a:spLocks noChangeArrowheads="1"/>
              </p:cNvSpPr>
              <p:nvPr/>
            </p:nvSpPr>
            <p:spPr bwMode="auto">
              <a:xfrm rot="20205613" flipH="1" flipV="1">
                <a:off x="7316261" y="3451557"/>
                <a:ext cx="103188" cy="187325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 b="0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19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/>
              <a:t>Dilemma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2661" y="6477000"/>
            <a:ext cx="84582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4" name="Rectangle 3"/>
          <p:cNvSpPr/>
          <p:nvPr/>
        </p:nvSpPr>
        <p:spPr>
          <a:xfrm>
            <a:off x="266700" y="1444986"/>
            <a:ext cx="8648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0" dirty="0"/>
              <a:t>In the </a:t>
            </a:r>
            <a:r>
              <a:rPr lang="en-US" sz="2400" b="0" dirty="0" err="1">
                <a:solidFill>
                  <a:schemeClr val="tx2"/>
                </a:solidFill>
              </a:rPr>
              <a:t>1930’s</a:t>
            </a:r>
            <a:r>
              <a:rPr lang="en-US" sz="2400" b="0" dirty="0"/>
              <a:t>, the orbital </a:t>
            </a:r>
            <a:r>
              <a:rPr lang="en-US" sz="2400" b="0" dirty="0">
                <a:solidFill>
                  <a:schemeClr val="tx2"/>
                </a:solidFill>
              </a:rPr>
              <a:t>velocities</a:t>
            </a:r>
            <a:r>
              <a:rPr lang="en-US" sz="2400" b="0" dirty="0"/>
              <a:t> of stars in our galaxy, and the </a:t>
            </a:r>
            <a:r>
              <a:rPr lang="en-US" sz="2400" b="0" dirty="0">
                <a:solidFill>
                  <a:schemeClr val="tx2"/>
                </a:solidFill>
              </a:rPr>
              <a:t>speed</a:t>
            </a:r>
            <a:r>
              <a:rPr lang="en-US" sz="2400" b="0" dirty="0"/>
              <a:t> of galaxies in the Coma cluster </a:t>
            </a:r>
            <a:r>
              <a:rPr lang="en-US" sz="2400" b="0" dirty="0" smtClean="0"/>
              <a:t>were </a:t>
            </a:r>
            <a:r>
              <a:rPr lang="en-US" sz="2400" b="0" dirty="0"/>
              <a:t>found </a:t>
            </a:r>
            <a:r>
              <a:rPr lang="en-US" sz="2400" b="0" dirty="0">
                <a:solidFill>
                  <a:schemeClr val="tx2"/>
                </a:solidFill>
              </a:rPr>
              <a:t>far greater</a:t>
            </a:r>
            <a:r>
              <a:rPr lang="en-US" sz="2400" b="0" dirty="0"/>
              <a:t> than expected by </a:t>
            </a:r>
            <a:r>
              <a:rPr lang="en-US" sz="2400" b="0" dirty="0">
                <a:solidFill>
                  <a:schemeClr val="tx2"/>
                </a:solidFill>
              </a:rPr>
              <a:t>Newtonian </a:t>
            </a:r>
            <a:r>
              <a:rPr lang="en-US" sz="2400" b="0" dirty="0" smtClean="0">
                <a:solidFill>
                  <a:schemeClr val="tx2"/>
                </a:solidFill>
              </a:rPr>
              <a:t>mechanics </a:t>
            </a:r>
            <a:r>
              <a:rPr lang="en-US" sz="2400" b="0" dirty="0" smtClean="0">
                <a:sym typeface="Symbol"/>
              </a:rPr>
              <a:t> </a:t>
            </a:r>
          </a:p>
          <a:p>
            <a:pPr algn="ctr">
              <a:buNone/>
            </a:pPr>
            <a:endParaRPr lang="en-US" sz="800" b="0" dirty="0" smtClean="0">
              <a:sym typeface="Symbol"/>
            </a:endParaRPr>
          </a:p>
          <a:p>
            <a:pPr algn="ctr">
              <a:buNone/>
            </a:pPr>
            <a:r>
              <a:rPr lang="en-US" sz="2400" b="0" dirty="0">
                <a:solidFill>
                  <a:schemeClr val="tx2"/>
                </a:solidFill>
                <a:sym typeface="Symbol"/>
              </a:rPr>
              <a:t>D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ark matter exists </a:t>
            </a:r>
            <a:r>
              <a:rPr lang="en-US" sz="2400" b="0" dirty="0" smtClean="0">
                <a:sym typeface="Symbol"/>
              </a:rPr>
              <a:t>to hold galaxies together </a:t>
            </a:r>
          </a:p>
          <a:p>
            <a:pPr algn="ctr">
              <a:buNone/>
            </a:pPr>
            <a:endParaRPr lang="en-US" sz="800" b="0" dirty="0" smtClean="0"/>
          </a:p>
          <a:p>
            <a:pPr algn="ctr">
              <a:buNone/>
            </a:pPr>
            <a:r>
              <a:rPr lang="en-US" sz="2400" b="0" dirty="0" smtClean="0"/>
              <a:t>In </a:t>
            </a:r>
            <a:r>
              <a:rPr lang="en-US" sz="2400" b="0" dirty="0"/>
              <a:t>the </a:t>
            </a:r>
            <a:r>
              <a:rPr lang="en-US" sz="2400" b="0" dirty="0">
                <a:solidFill>
                  <a:schemeClr val="tx2"/>
                </a:solidFill>
              </a:rPr>
              <a:t>1960’s, gravitational lensing </a:t>
            </a:r>
            <a:r>
              <a:rPr lang="en-US" sz="2400" b="0" dirty="0"/>
              <a:t>in the Bullet </a:t>
            </a:r>
            <a:r>
              <a:rPr lang="en-US" sz="2400" b="0" dirty="0" smtClean="0"/>
              <a:t>cluster </a:t>
            </a:r>
            <a:r>
              <a:rPr lang="en-US" sz="2400" b="0" dirty="0" smtClean="0">
                <a:sym typeface="Symbol"/>
              </a:rPr>
              <a:t> </a:t>
            </a:r>
          </a:p>
          <a:p>
            <a:pPr algn="ctr">
              <a:buNone/>
            </a:pPr>
            <a:r>
              <a:rPr lang="en-US" sz="2400" b="0" dirty="0" smtClean="0"/>
              <a:t>Existence of </a:t>
            </a:r>
            <a:r>
              <a:rPr lang="en-US" sz="2400" b="0" dirty="0" smtClean="0">
                <a:solidFill>
                  <a:schemeClr val="tx2"/>
                </a:solidFill>
              </a:rPr>
              <a:t>dark </a:t>
            </a:r>
            <a:r>
              <a:rPr lang="en-US" sz="2400" b="0" dirty="0">
                <a:solidFill>
                  <a:schemeClr val="tx2"/>
                </a:solidFill>
              </a:rPr>
              <a:t>matter. </a:t>
            </a:r>
            <a:endParaRPr lang="en-US" sz="2400" b="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800" b="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800" b="0" dirty="0"/>
          </a:p>
          <a:p>
            <a:pPr algn="ctr">
              <a:buNone/>
            </a:pPr>
            <a:r>
              <a:rPr lang="en-US" sz="2400" b="0" dirty="0" smtClean="0"/>
              <a:t>To </a:t>
            </a:r>
            <a:r>
              <a:rPr lang="en-US" sz="2400" b="0" dirty="0"/>
              <a:t>date, </a:t>
            </a:r>
            <a:r>
              <a:rPr lang="en-US" sz="2400" b="0" dirty="0" smtClean="0">
                <a:solidFill>
                  <a:schemeClr val="tx2"/>
                </a:solidFill>
              </a:rPr>
              <a:t>particle experiments </a:t>
            </a:r>
            <a:r>
              <a:rPr lang="en-US" sz="2400" b="0" dirty="0"/>
              <a:t>have</a:t>
            </a:r>
            <a:r>
              <a:rPr lang="en-US" sz="2400" b="0" dirty="0">
                <a:solidFill>
                  <a:schemeClr val="tx2"/>
                </a:solidFill>
              </a:rPr>
              <a:t> not </a:t>
            </a:r>
            <a:r>
              <a:rPr lang="en-US" sz="2400" b="0" dirty="0" smtClean="0">
                <a:solidFill>
                  <a:schemeClr val="tx2"/>
                </a:solidFill>
              </a:rPr>
              <a:t>verified </a:t>
            </a:r>
            <a:r>
              <a:rPr lang="en-US" sz="2400" b="0" dirty="0"/>
              <a:t>the hypothesis that </a:t>
            </a:r>
            <a:r>
              <a:rPr lang="en-US" sz="2400" b="0" dirty="0">
                <a:solidFill>
                  <a:schemeClr val="tx2"/>
                </a:solidFill>
              </a:rPr>
              <a:t>dark matter </a:t>
            </a:r>
            <a:r>
              <a:rPr lang="en-US" sz="2400" b="0" dirty="0" smtClean="0"/>
              <a:t>does </a:t>
            </a:r>
            <a:r>
              <a:rPr lang="en-US" sz="2400" b="0" dirty="0"/>
              <a:t>indeed </a:t>
            </a:r>
            <a:r>
              <a:rPr lang="en-US" sz="2400" b="0" dirty="0">
                <a:solidFill>
                  <a:schemeClr val="tx2"/>
                </a:solidFill>
              </a:rPr>
              <a:t>exist</a:t>
            </a:r>
            <a:r>
              <a:rPr lang="en-US" sz="2400" b="0" dirty="0" smtClean="0"/>
              <a:t>. </a:t>
            </a:r>
          </a:p>
          <a:p>
            <a:pPr algn="ctr">
              <a:buNone/>
            </a:pPr>
            <a:endParaRPr lang="en-US" sz="800" b="0" dirty="0" smtClean="0"/>
          </a:p>
          <a:p>
            <a:pPr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Cosmology</a:t>
            </a:r>
            <a:r>
              <a:rPr lang="en-US" sz="2400" b="0" dirty="0" smtClean="0"/>
              <a:t> faces a </a:t>
            </a:r>
            <a:r>
              <a:rPr lang="en-US" sz="2400" b="0" dirty="0" smtClean="0">
                <a:solidFill>
                  <a:schemeClr val="tx2"/>
                </a:solidFill>
              </a:rPr>
              <a:t>dilemma</a:t>
            </a:r>
            <a:endParaRPr lang="en-US" sz="2400" b="0" dirty="0">
              <a:solidFill>
                <a:schemeClr val="tx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382000" y="57150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>
                <a:ea typeface="新細明體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13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33400"/>
            <a:ext cx="7772400" cy="1143000"/>
          </a:xfrm>
        </p:spPr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1044" y="6477000"/>
            <a:ext cx="80772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5" name="Rectangle 4"/>
          <p:cNvSpPr/>
          <p:nvPr/>
        </p:nvSpPr>
        <p:spPr>
          <a:xfrm>
            <a:off x="2104104" y="2057400"/>
            <a:ext cx="5204847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2400" b="0" dirty="0"/>
              <a:t>Radio Redshift</a:t>
            </a:r>
          </a:p>
          <a:p>
            <a:pPr algn="ctr">
              <a:buNone/>
            </a:pPr>
            <a:endParaRPr lang="en-US" altLang="en-US" sz="800" b="0" dirty="0"/>
          </a:p>
          <a:p>
            <a:pPr algn="ctr">
              <a:buNone/>
            </a:pPr>
            <a:r>
              <a:rPr lang="en-US" altLang="en-US" sz="2400" b="0" dirty="0"/>
              <a:t>Accelerating Universe Expansion</a:t>
            </a:r>
          </a:p>
          <a:p>
            <a:pPr algn="ctr">
              <a:buNone/>
            </a:pPr>
            <a:endParaRPr lang="en-US" altLang="en-US" sz="800" b="0" dirty="0"/>
          </a:p>
          <a:p>
            <a:pPr algn="ctr">
              <a:buNone/>
            </a:pPr>
            <a:r>
              <a:rPr lang="en-US" altLang="en-US" sz="2400" b="0" dirty="0"/>
              <a:t>Dark Matter</a:t>
            </a:r>
          </a:p>
          <a:p>
            <a:pPr algn="ctr">
              <a:buNone/>
            </a:pPr>
            <a:endParaRPr lang="en-US" altLang="en-US" sz="800" b="0" dirty="0"/>
          </a:p>
          <a:p>
            <a:pPr algn="ctr">
              <a:buNone/>
            </a:pPr>
            <a:r>
              <a:rPr lang="en-US" altLang="en-US" sz="2400" b="0" dirty="0"/>
              <a:t>Ghost Galaxy</a:t>
            </a:r>
          </a:p>
          <a:p>
            <a:pPr algn="ctr">
              <a:buNone/>
            </a:pPr>
            <a:endParaRPr lang="en-US" altLang="en-US" sz="800" b="0" dirty="0"/>
          </a:p>
          <a:p>
            <a:pPr algn="ctr">
              <a:buNone/>
            </a:pPr>
            <a:r>
              <a:rPr lang="en-US" altLang="en-US" sz="2400" b="0" dirty="0"/>
              <a:t>Wave-Particle </a:t>
            </a:r>
            <a:r>
              <a:rPr lang="en-US" altLang="en-US" sz="2400" b="0" dirty="0" smtClean="0"/>
              <a:t>Duality</a:t>
            </a:r>
          </a:p>
          <a:p>
            <a:pPr algn="ctr">
              <a:buNone/>
            </a:pPr>
            <a:endParaRPr lang="en-US" altLang="en-US" sz="800" b="0" dirty="0"/>
          </a:p>
          <a:p>
            <a:pPr algn="ctr">
              <a:buNone/>
            </a:pPr>
            <a:r>
              <a:rPr lang="en-US" altLang="en-US" sz="2400" b="0" dirty="0" smtClean="0"/>
              <a:t>Bullet Cluster</a:t>
            </a:r>
            <a:endParaRPr lang="en-US" altLang="en-US" sz="800" b="0" dirty="0"/>
          </a:p>
          <a:p>
            <a:pPr algn="ctr">
              <a:buNone/>
            </a:pPr>
            <a:endParaRPr lang="en-US" altLang="en-US" sz="2000" b="0" dirty="0"/>
          </a:p>
          <a:p>
            <a:pPr algn="ctr">
              <a:buNone/>
            </a:pPr>
            <a:endParaRPr lang="en-US" altLang="en-US" sz="2000" b="0" dirty="0"/>
          </a:p>
          <a:p>
            <a:pPr>
              <a:buNone/>
            </a:pPr>
            <a:endParaRPr lang="en-US" altLang="en-US" b="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472488" y="6000369"/>
            <a:ext cx="671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20</a:t>
            </a:r>
            <a:endParaRPr lang="en-US" altLang="zh-TW" sz="28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22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454" y="381000"/>
            <a:ext cx="7772400" cy="1143000"/>
          </a:xfrm>
        </p:spPr>
        <p:txBody>
          <a:bodyPr/>
          <a:lstStyle/>
          <a:p>
            <a:r>
              <a:rPr lang="en-US" dirty="0"/>
              <a:t>Radio Redshift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477000"/>
            <a:ext cx="86106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4" name="Rectangle 3"/>
          <p:cNvSpPr/>
          <p:nvPr/>
        </p:nvSpPr>
        <p:spPr>
          <a:xfrm>
            <a:off x="570854" y="1905000"/>
            <a:ext cx="82296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0" dirty="0"/>
              <a:t>The </a:t>
            </a:r>
            <a:r>
              <a:rPr lang="en-US" sz="2400" b="0" dirty="0">
                <a:solidFill>
                  <a:schemeClr val="tx2"/>
                </a:solidFill>
              </a:rPr>
              <a:t>Wouthuysen-Field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chemeClr val="tx2"/>
                </a:solidFill>
              </a:rPr>
              <a:t> (W-F)</a:t>
            </a:r>
            <a:r>
              <a:rPr lang="en-US" sz="2400" b="0" dirty="0"/>
              <a:t> effect couples the </a:t>
            </a:r>
            <a:r>
              <a:rPr lang="en-US" sz="2400" b="0" dirty="0">
                <a:solidFill>
                  <a:schemeClr val="tx2"/>
                </a:solidFill>
              </a:rPr>
              <a:t>spin temperature Ts </a:t>
            </a:r>
            <a:r>
              <a:rPr lang="en-US" sz="2400" b="0" dirty="0"/>
              <a:t>of the </a:t>
            </a:r>
            <a:r>
              <a:rPr lang="en-US" sz="2400" b="0" dirty="0">
                <a:solidFill>
                  <a:schemeClr val="tx2"/>
                </a:solidFill>
              </a:rPr>
              <a:t>21 cm line </a:t>
            </a:r>
            <a:r>
              <a:rPr lang="en-US" sz="2400" b="0" dirty="0"/>
              <a:t>of neutral hydrogen at </a:t>
            </a:r>
            <a:r>
              <a:rPr lang="en-US" sz="2400" b="0" dirty="0">
                <a:solidFill>
                  <a:schemeClr val="tx2"/>
                </a:solidFill>
              </a:rPr>
              <a:t>1420 MHz </a:t>
            </a:r>
            <a:r>
              <a:rPr lang="en-US" sz="2400" b="0" dirty="0"/>
              <a:t>to the </a:t>
            </a:r>
            <a:r>
              <a:rPr lang="en-US" sz="2400" b="0" dirty="0">
                <a:solidFill>
                  <a:schemeClr val="tx2"/>
                </a:solidFill>
              </a:rPr>
              <a:t>kinetic temperature Tk  </a:t>
            </a:r>
          </a:p>
          <a:p>
            <a:pPr algn="ctr">
              <a:buNone/>
            </a:pPr>
            <a:endParaRPr lang="en-US" sz="2400" b="0" dirty="0"/>
          </a:p>
        </p:txBody>
      </p:sp>
      <p:sp>
        <p:nvSpPr>
          <p:cNvPr id="5" name="Rectangle 4"/>
          <p:cNvSpPr/>
          <p:nvPr/>
        </p:nvSpPr>
        <p:spPr>
          <a:xfrm>
            <a:off x="430508" y="3392498"/>
            <a:ext cx="8419454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0" dirty="0"/>
              <a:t>The Planck law </a:t>
            </a:r>
            <a:r>
              <a:rPr lang="en-US" sz="2400" b="0" dirty="0">
                <a:solidFill>
                  <a:schemeClr val="tx2"/>
                </a:solidFill>
              </a:rPr>
              <a:t>invalidates</a:t>
            </a:r>
            <a:r>
              <a:rPr lang="en-US" sz="2400" b="0" dirty="0"/>
              <a:t> the </a:t>
            </a:r>
            <a:r>
              <a:rPr lang="en-US" sz="2400" b="0" dirty="0">
                <a:solidFill>
                  <a:schemeClr val="tx2"/>
                </a:solidFill>
              </a:rPr>
              <a:t>W-F</a:t>
            </a:r>
            <a:r>
              <a:rPr lang="en-US" sz="2400" b="0" dirty="0"/>
              <a:t> effect as the              </a:t>
            </a:r>
            <a:r>
              <a:rPr lang="en-US" sz="2400" b="0" dirty="0">
                <a:solidFill>
                  <a:schemeClr val="tx2"/>
                </a:solidFill>
              </a:rPr>
              <a:t>kinetic temperature T</a:t>
            </a:r>
            <a:r>
              <a:rPr lang="en-US" sz="2400" b="0" baseline="-25000" dirty="0">
                <a:solidFill>
                  <a:schemeClr val="tx2"/>
                </a:solidFill>
              </a:rPr>
              <a:t>k</a:t>
            </a:r>
            <a:r>
              <a:rPr lang="en-US" sz="2400" b="0" dirty="0">
                <a:solidFill>
                  <a:schemeClr val="tx2"/>
                </a:solidFill>
              </a:rPr>
              <a:t> </a:t>
            </a:r>
            <a:r>
              <a:rPr lang="en-US" sz="2400" b="0" dirty="0"/>
              <a:t>cannot fluctuate by </a:t>
            </a:r>
            <a:r>
              <a:rPr lang="en-US" sz="2400" b="0" dirty="0">
                <a:solidFill>
                  <a:schemeClr val="tx2"/>
                </a:solidFill>
              </a:rPr>
              <a:t>QM</a:t>
            </a:r>
            <a:r>
              <a:rPr lang="en-US" sz="2400" b="0" dirty="0"/>
              <a:t> </a:t>
            </a:r>
          </a:p>
          <a:p>
            <a:pPr algn="ctr"/>
            <a:endParaRPr lang="en-US" sz="800" b="0" dirty="0"/>
          </a:p>
          <a:p>
            <a:pPr algn="ctr">
              <a:buNone/>
            </a:pPr>
            <a:r>
              <a:rPr lang="en-US" sz="2400" b="0" dirty="0"/>
              <a:t>The </a:t>
            </a:r>
            <a:r>
              <a:rPr lang="en-US" sz="2400" b="0" dirty="0">
                <a:solidFill>
                  <a:schemeClr val="tx2"/>
                </a:solidFill>
              </a:rPr>
              <a:t>21 cm hydrogen line</a:t>
            </a:r>
            <a:r>
              <a:rPr lang="en-US" sz="2400" b="0" dirty="0"/>
              <a:t> can only have a </a:t>
            </a:r>
            <a:r>
              <a:rPr lang="en-US" sz="2400" b="0" dirty="0">
                <a:solidFill>
                  <a:schemeClr val="tx2"/>
                </a:solidFill>
              </a:rPr>
              <a:t>non-thermal </a:t>
            </a:r>
            <a:r>
              <a:rPr lang="en-US" sz="2400" b="0" dirty="0"/>
              <a:t>origin and therefore</a:t>
            </a:r>
            <a:r>
              <a:rPr lang="en-US" sz="2400" b="0" dirty="0">
                <a:solidFill>
                  <a:schemeClr val="tx2"/>
                </a:solidFill>
              </a:rPr>
              <a:t> radio redshift </a:t>
            </a:r>
            <a:r>
              <a:rPr lang="en-US" sz="2400" b="0" dirty="0"/>
              <a:t>has </a:t>
            </a:r>
            <a:r>
              <a:rPr lang="en-US" sz="2400" b="0" dirty="0">
                <a:solidFill>
                  <a:schemeClr val="tx2"/>
                </a:solidFill>
              </a:rPr>
              <a:t>no meaning</a:t>
            </a:r>
            <a:r>
              <a:rPr lang="en-US" sz="2400" b="0" dirty="0"/>
              <a:t> </a:t>
            </a:r>
            <a:r>
              <a:rPr lang="en-US" sz="2400" b="0" dirty="0">
                <a:sym typeface="Symbol"/>
              </a:rPr>
              <a:t></a:t>
            </a:r>
          </a:p>
          <a:p>
            <a:pPr algn="ctr">
              <a:buNone/>
            </a:pPr>
            <a:endParaRPr lang="en-US" sz="800" b="0" dirty="0"/>
          </a:p>
          <a:p>
            <a:pPr algn="ctr">
              <a:buNone/>
            </a:pPr>
            <a:r>
              <a:rPr lang="en-US" sz="2400" b="0" dirty="0">
                <a:solidFill>
                  <a:schemeClr val="tx2"/>
                </a:solidFill>
              </a:rPr>
              <a:t>Cosmology </a:t>
            </a:r>
            <a:r>
              <a:rPr lang="en-US" sz="2400" b="0" dirty="0"/>
              <a:t>must rely on </a:t>
            </a:r>
            <a:r>
              <a:rPr lang="en-US" sz="2400" b="0" dirty="0">
                <a:solidFill>
                  <a:schemeClr val="tx2"/>
                </a:solidFill>
              </a:rPr>
              <a:t>optical redshift !!!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solidFill>
                  <a:srgbClr val="FFFFFF"/>
                </a:solidFill>
                <a:ea typeface="新細明體" charset="-120"/>
                <a:cs typeface="Arial" charset="0"/>
              </a:rPr>
              <a:t>21</a:t>
            </a:r>
            <a:endParaRPr lang="en-US" altLang="zh-TW" sz="2800" dirty="0">
              <a:solidFill>
                <a:srgbClr val="FFFFFF"/>
              </a:solidFill>
              <a:ea typeface="新細明體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61" y="457200"/>
            <a:ext cx="7772400" cy="1143000"/>
          </a:xfrm>
        </p:spPr>
        <p:txBody>
          <a:bodyPr/>
          <a:lstStyle/>
          <a:p>
            <a:r>
              <a:rPr lang="en-US" dirty="0"/>
              <a:t>Accelerated Expansion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3251" y="6474758"/>
            <a:ext cx="8427244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472488" y="5951538"/>
            <a:ext cx="671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22</a:t>
            </a:r>
            <a:endParaRPr lang="en-US" altLang="zh-TW" sz="2800" dirty="0">
              <a:ea typeface="新細明體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644340"/>
            <a:ext cx="8484153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0" dirty="0"/>
              <a:t>In 2001, </a:t>
            </a:r>
            <a:r>
              <a:rPr lang="en-US" sz="2400" b="0" dirty="0">
                <a:solidFill>
                  <a:schemeClr val="tx2"/>
                </a:solidFill>
              </a:rPr>
              <a:t>SN was found </a:t>
            </a:r>
            <a:r>
              <a:rPr lang="en-US" sz="2400" b="0" dirty="0"/>
              <a:t>brighter than it should have been</a:t>
            </a:r>
            <a:r>
              <a:rPr lang="en-US" sz="2400" b="0" dirty="0">
                <a:solidFill>
                  <a:schemeClr val="tx2"/>
                </a:solidFill>
              </a:rPr>
              <a:t> </a:t>
            </a:r>
            <a:r>
              <a:rPr lang="en-US" sz="2400" b="0" dirty="0">
                <a:solidFill>
                  <a:schemeClr val="tx2"/>
                </a:solidFill>
                <a:sym typeface="Symbol"/>
              </a:rPr>
              <a:t> </a:t>
            </a:r>
            <a:r>
              <a:rPr lang="en-US" sz="2400" b="0" dirty="0">
                <a:solidFill>
                  <a:schemeClr val="tx2"/>
                </a:solidFill>
              </a:rPr>
              <a:t>accelerated Universe expansion</a:t>
            </a:r>
            <a:r>
              <a:rPr lang="en-US" sz="2400" b="0" dirty="0"/>
              <a:t>. </a:t>
            </a:r>
          </a:p>
          <a:p>
            <a:pPr algn="ctr">
              <a:buNone/>
            </a:pPr>
            <a:r>
              <a:rPr lang="en-GB" sz="2400" b="0" dirty="0"/>
              <a:t> </a:t>
            </a:r>
            <a:endParaRPr lang="en-US" sz="2400" b="0" dirty="0"/>
          </a:p>
          <a:p>
            <a:pPr algn="ctr"/>
            <a:endParaRPr lang="en-US" sz="800" b="0" dirty="0"/>
          </a:p>
          <a:p>
            <a:pPr algn="ctr">
              <a:buNone/>
            </a:pPr>
            <a:endParaRPr lang="en-GB" sz="2400" b="0" dirty="0"/>
          </a:p>
          <a:p>
            <a:pPr algn="ctr">
              <a:buNone/>
            </a:pPr>
            <a:endParaRPr lang="en-GB" sz="2400" b="0" dirty="0"/>
          </a:p>
          <a:p>
            <a:pPr algn="ctr">
              <a:buNone/>
            </a:pPr>
            <a:endParaRPr lang="en-GB" sz="2400" b="0" dirty="0"/>
          </a:p>
          <a:p>
            <a:pPr algn="ctr">
              <a:buNone/>
            </a:pPr>
            <a:r>
              <a:rPr lang="en-GB" sz="2400" b="0" dirty="0"/>
              <a:t>Redshift </a:t>
            </a:r>
            <a:r>
              <a:rPr lang="en-GB" sz="2400" b="0" dirty="0">
                <a:solidFill>
                  <a:schemeClr val="tx2"/>
                </a:solidFill>
              </a:rPr>
              <a:t>Z</a:t>
            </a:r>
            <a:r>
              <a:rPr lang="en-GB" sz="2400" b="0" baseline="-25000" dirty="0">
                <a:solidFill>
                  <a:schemeClr val="tx2"/>
                </a:solidFill>
              </a:rPr>
              <a:t>D</a:t>
            </a:r>
            <a:r>
              <a:rPr lang="en-GB" sz="2400" b="0" dirty="0">
                <a:solidFill>
                  <a:schemeClr val="tx2"/>
                </a:solidFill>
              </a:rPr>
              <a:t> &gt; 0 </a:t>
            </a:r>
            <a:r>
              <a:rPr lang="en-GB" sz="2400" b="0" dirty="0">
                <a:sym typeface="Symbol"/>
              </a:rPr>
              <a:t></a:t>
            </a:r>
            <a:r>
              <a:rPr lang="en-GB" sz="2400" b="0" dirty="0">
                <a:solidFill>
                  <a:schemeClr val="tx2"/>
                </a:solidFill>
              </a:rPr>
              <a:t> SN appears further away</a:t>
            </a:r>
            <a:r>
              <a:rPr lang="en-GB" sz="2400" b="0" dirty="0"/>
              <a:t>, </a:t>
            </a:r>
            <a:r>
              <a:rPr lang="en-GB" sz="2400" b="0" dirty="0" err="1"/>
              <a:t>Z</a:t>
            </a:r>
            <a:r>
              <a:rPr lang="en-GB" sz="2400" b="0" baseline="-25000" dirty="0" err="1"/>
              <a:t>meas</a:t>
            </a:r>
            <a:r>
              <a:rPr lang="en-GB" sz="2400" b="0" dirty="0"/>
              <a:t> = Z</a:t>
            </a:r>
            <a:r>
              <a:rPr lang="en-GB" sz="2400" b="0" baseline="-25000" dirty="0"/>
              <a:t>V</a:t>
            </a:r>
            <a:r>
              <a:rPr lang="en-GB" sz="2400" b="0" dirty="0"/>
              <a:t> + Z</a:t>
            </a:r>
            <a:r>
              <a:rPr lang="en-GB" sz="2400" b="0" baseline="-25000" dirty="0"/>
              <a:t>D</a:t>
            </a:r>
            <a:r>
              <a:rPr lang="en-GB" sz="2400" b="0" dirty="0"/>
              <a:t>,  </a:t>
            </a:r>
          </a:p>
          <a:p>
            <a:pPr algn="ctr">
              <a:buNone/>
            </a:pPr>
            <a:r>
              <a:rPr lang="en-GB" sz="2400" b="0" dirty="0"/>
              <a:t>But Brighter</a:t>
            </a:r>
            <a:r>
              <a:rPr lang="en-GB" sz="2400" b="0" dirty="0">
                <a:solidFill>
                  <a:schemeClr val="tx2"/>
                </a:solidFill>
              </a:rPr>
              <a:t> </a:t>
            </a:r>
            <a:r>
              <a:rPr lang="en-GB" sz="2400" b="0" dirty="0"/>
              <a:t>because the </a:t>
            </a:r>
            <a:r>
              <a:rPr lang="en-GB" sz="2400" b="0" dirty="0">
                <a:solidFill>
                  <a:schemeClr val="tx2"/>
                </a:solidFill>
              </a:rPr>
              <a:t>SN is actually at </a:t>
            </a:r>
            <a:r>
              <a:rPr lang="en-GB" sz="2400" b="0" dirty="0"/>
              <a:t>Z</a:t>
            </a:r>
            <a:r>
              <a:rPr lang="en-GB" sz="2400" b="0" baseline="-25000" dirty="0"/>
              <a:t>V</a:t>
            </a:r>
            <a:endParaRPr lang="en-US" sz="2400" b="0" dirty="0"/>
          </a:p>
          <a:p>
            <a:pPr algn="ctr">
              <a:buNone/>
            </a:pPr>
            <a:endParaRPr lang="en-US" sz="800" b="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GB" sz="2400" b="0" dirty="0">
                <a:solidFill>
                  <a:schemeClr val="tx2"/>
                </a:solidFill>
              </a:rPr>
              <a:t>Accelerating Universe is not real</a:t>
            </a:r>
            <a:r>
              <a:rPr lang="en-GB" sz="2400" b="0" dirty="0"/>
              <a:t>, but rather an illusion caused by cosmic dust. </a:t>
            </a:r>
            <a:endParaRPr lang="en-US" sz="2400" b="0" dirty="0"/>
          </a:p>
        </p:txBody>
      </p:sp>
      <p:sp>
        <p:nvSpPr>
          <p:cNvPr id="7" name="Oval 6"/>
          <p:cNvSpPr/>
          <p:nvPr/>
        </p:nvSpPr>
        <p:spPr bwMode="auto">
          <a:xfrm>
            <a:off x="1600200" y="3124200"/>
            <a:ext cx="228600" cy="76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03712" y="3501006"/>
            <a:ext cx="6115552" cy="609600"/>
            <a:chOff x="1803712" y="3381829"/>
            <a:chExt cx="6115552" cy="609600"/>
          </a:xfrm>
        </p:grpSpPr>
        <p:grpSp>
          <p:nvGrpSpPr>
            <p:cNvPr id="19" name="Group 18"/>
            <p:cNvGrpSpPr/>
            <p:nvPr/>
          </p:nvGrpSpPr>
          <p:grpSpPr>
            <a:xfrm>
              <a:off x="1803712" y="3381829"/>
              <a:ext cx="6115552" cy="609600"/>
              <a:chOff x="1803712" y="3381829"/>
              <a:chExt cx="6115552" cy="6096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876800" y="3428996"/>
                <a:ext cx="3042464" cy="516245"/>
                <a:chOff x="4971414" y="3099292"/>
                <a:chExt cx="2802738" cy="468286"/>
              </a:xfrm>
            </p:grpSpPr>
            <p:sp>
              <p:nvSpPr>
                <p:cNvPr id="25" name="Oval 24"/>
                <p:cNvSpPr/>
                <p:nvPr/>
              </p:nvSpPr>
              <p:spPr bwMode="auto">
                <a:xfrm>
                  <a:off x="6793884" y="3215123"/>
                  <a:ext cx="304800" cy="304800"/>
                </a:xfrm>
                <a:prstGeom prst="ellipse">
                  <a:avLst/>
                </a:prstGeom>
                <a:solidFill>
                  <a:schemeClr val="tx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971414" y="3099292"/>
                  <a:ext cx="1379766" cy="362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GB" sz="2000" b="0" dirty="0"/>
                    <a:t>+     Z</a:t>
                  </a:r>
                  <a:r>
                    <a:rPr lang="en-GB" sz="2000" b="0" baseline="-25000" dirty="0"/>
                    <a:t>D</a:t>
                  </a:r>
                  <a:endParaRPr lang="en-US" sz="20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098684" y="3167468"/>
                  <a:ext cx="6754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GB" sz="2000" b="0" dirty="0"/>
                    <a:t>SN</a:t>
                  </a:r>
                  <a:endParaRPr lang="en-US" sz="2000" dirty="0"/>
                </a:p>
              </p:txBody>
            </p:sp>
          </p:grpSp>
          <p:sp>
            <p:nvSpPr>
              <p:cNvPr id="22" name="Oval 21"/>
              <p:cNvSpPr/>
              <p:nvPr/>
            </p:nvSpPr>
            <p:spPr bwMode="auto">
              <a:xfrm>
                <a:off x="3204148" y="3381829"/>
                <a:ext cx="609600" cy="609600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362646" y="3457898"/>
                <a:ext cx="675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GB" sz="2000" b="0" dirty="0"/>
                  <a:t>Z</a:t>
                </a:r>
                <a:r>
                  <a:rPr lang="en-GB" sz="2000" b="0" baseline="-25000" dirty="0"/>
                  <a:t>V</a:t>
                </a:r>
                <a:endParaRPr lang="en-US" sz="2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03712" y="3519454"/>
                <a:ext cx="1155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b="0" dirty="0"/>
                  <a:t>Redshift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276600" y="3505200"/>
              <a:ext cx="7332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b="0" dirty="0">
                  <a:solidFill>
                    <a:schemeClr val="bg2"/>
                  </a:solidFill>
                </a:rPr>
                <a:t> O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81135" y="2590800"/>
            <a:ext cx="4931180" cy="609600"/>
            <a:chOff x="1781135" y="2471623"/>
            <a:chExt cx="4931180" cy="609600"/>
          </a:xfrm>
        </p:grpSpPr>
        <p:grpSp>
          <p:nvGrpSpPr>
            <p:cNvPr id="29" name="Group 28"/>
            <p:cNvGrpSpPr/>
            <p:nvPr/>
          </p:nvGrpSpPr>
          <p:grpSpPr>
            <a:xfrm>
              <a:off x="1781135" y="2471623"/>
              <a:ext cx="4931180" cy="609600"/>
              <a:chOff x="1461246" y="3023094"/>
              <a:chExt cx="4931180" cy="609600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2861682" y="3023094"/>
                <a:ext cx="609600" cy="609600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5166511" y="3140623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020180" y="3099163"/>
                <a:ext cx="675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GB" sz="2000" b="0" dirty="0"/>
                  <a:t>Z</a:t>
                </a:r>
                <a:r>
                  <a:rPr lang="en-GB" sz="2000" b="0" baseline="-25000" dirty="0"/>
                  <a:t>V</a:t>
                </a:r>
                <a:endParaRPr lang="en-US" sz="20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461246" y="3160719"/>
                <a:ext cx="1400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b="0" dirty="0"/>
                  <a:t>Brightness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716958" y="3122019"/>
                <a:ext cx="675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GB" sz="2000" b="0" dirty="0"/>
                  <a:t>SN</a:t>
                </a:r>
                <a:endParaRPr lang="en-US" sz="20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229157" y="2609248"/>
              <a:ext cx="7332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b="0" dirty="0">
                  <a:solidFill>
                    <a:schemeClr val="bg2"/>
                  </a:solidFill>
                </a:rPr>
                <a:t> O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9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34" y="152400"/>
            <a:ext cx="7772400" cy="1143000"/>
          </a:xfrm>
        </p:spPr>
        <p:txBody>
          <a:bodyPr/>
          <a:lstStyle/>
          <a:p>
            <a:r>
              <a:rPr lang="en-US" dirty="0"/>
              <a:t>Dark Matter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148234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458200" y="579120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23</a:t>
            </a:r>
            <a:endParaRPr lang="en-US" altLang="zh-TW" sz="2800" dirty="0">
              <a:ea typeface="新細明體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177" y="2133600"/>
            <a:ext cx="803393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2400" b="0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800" b="0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400" b="0" dirty="0"/>
          </a:p>
          <a:p>
            <a:pPr algn="ctr">
              <a:buNone/>
            </a:pPr>
            <a:r>
              <a:rPr lang="en-US" sz="2400" b="0" dirty="0"/>
              <a:t> </a:t>
            </a:r>
          </a:p>
        </p:txBody>
      </p:sp>
      <p:sp>
        <p:nvSpPr>
          <p:cNvPr id="14" name="Arc 13"/>
          <p:cNvSpPr/>
          <p:nvPr/>
        </p:nvSpPr>
        <p:spPr bwMode="auto">
          <a:xfrm>
            <a:off x="6096000" y="2438400"/>
            <a:ext cx="45719" cy="45719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urved Right Arrow 19"/>
          <p:cNvSpPr/>
          <p:nvPr/>
        </p:nvSpPr>
        <p:spPr bwMode="auto">
          <a:xfrm>
            <a:off x="7162800" y="2819403"/>
            <a:ext cx="228600" cy="76197"/>
          </a:xfrm>
          <a:prstGeom prst="curv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01532" y="2438402"/>
            <a:ext cx="4180668" cy="751504"/>
            <a:chOff x="3335740" y="2484120"/>
            <a:chExt cx="4180668" cy="487680"/>
          </a:xfrm>
        </p:grpSpPr>
        <p:grpSp>
          <p:nvGrpSpPr>
            <p:cNvPr id="50" name="Group 49"/>
            <p:cNvGrpSpPr/>
            <p:nvPr/>
          </p:nvGrpSpPr>
          <p:grpSpPr>
            <a:xfrm>
              <a:off x="3335740" y="2484120"/>
              <a:ext cx="4180668" cy="487680"/>
              <a:chOff x="3434166" y="2484120"/>
              <a:chExt cx="4180668" cy="487680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4655876" y="2484120"/>
                <a:ext cx="705124" cy="17990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434166" y="2664023"/>
                <a:ext cx="675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GB" sz="1400" b="0" dirty="0"/>
                  <a:t>Z</a:t>
                </a:r>
                <a:r>
                  <a:rPr lang="en-GB" sz="1400" b="0" baseline="-25000" dirty="0"/>
                  <a:t>D</a:t>
                </a:r>
                <a:endParaRPr lang="en-US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939366" y="2608881"/>
                <a:ext cx="675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GB" sz="1400" b="0" dirty="0"/>
                  <a:t>Z</a:t>
                </a:r>
                <a:r>
                  <a:rPr lang="en-GB" sz="1400" b="0" baseline="-25000" dirty="0"/>
                  <a:t>V</a:t>
                </a:r>
                <a:endParaRPr lang="en-US" sz="1400" dirty="0"/>
              </a:p>
            </p:txBody>
          </p:sp>
        </p:grpSp>
        <p:sp>
          <p:nvSpPr>
            <p:cNvPr id="23" name="Rectangle 22"/>
            <p:cNvSpPr/>
            <p:nvPr/>
          </p:nvSpPr>
          <p:spPr bwMode="auto">
            <a:xfrm>
              <a:off x="3824180" y="2656805"/>
              <a:ext cx="747819" cy="173458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5257" y="1423390"/>
            <a:ext cx="497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dirty="0"/>
              <a:t>In 1970’s, Spiral galaxy M31 </a:t>
            </a:r>
            <a:r>
              <a:rPr lang="en-US" sz="2400" b="0" dirty="0" smtClean="0"/>
              <a:t>found to have a </a:t>
            </a:r>
            <a:r>
              <a:rPr lang="en-US" sz="2400" b="0" dirty="0">
                <a:solidFill>
                  <a:schemeClr val="tx2"/>
                </a:solidFill>
              </a:rPr>
              <a:t>flat velocity </a:t>
            </a:r>
            <a:r>
              <a:rPr lang="en-US" sz="2400" b="0" dirty="0"/>
              <a:t>curve with a </a:t>
            </a:r>
            <a:r>
              <a:rPr lang="en-US" sz="2400" b="0" dirty="0">
                <a:solidFill>
                  <a:schemeClr val="tx2"/>
                </a:solidFill>
              </a:rPr>
              <a:t>decreasing</a:t>
            </a:r>
            <a:r>
              <a:rPr lang="en-US" sz="2400" b="0" dirty="0"/>
              <a:t> N</a:t>
            </a:r>
            <a:r>
              <a:rPr lang="en-US" sz="1200" b="0" dirty="0"/>
              <a:t>II</a:t>
            </a:r>
            <a:r>
              <a:rPr lang="en-US" sz="2400" b="0" dirty="0"/>
              <a:t> line intensity</a:t>
            </a:r>
            <a:endParaRPr lang="en-US" sz="2400" b="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89973" y="1199519"/>
            <a:ext cx="1438393" cy="1805965"/>
            <a:chOff x="6289973" y="1199519"/>
            <a:chExt cx="1438393" cy="1805965"/>
          </a:xfrm>
        </p:grpSpPr>
        <p:grpSp>
          <p:nvGrpSpPr>
            <p:cNvPr id="51" name="Group 50"/>
            <p:cNvGrpSpPr/>
            <p:nvPr/>
          </p:nvGrpSpPr>
          <p:grpSpPr>
            <a:xfrm>
              <a:off x="6289973" y="2133600"/>
              <a:ext cx="1438393" cy="871884"/>
              <a:chOff x="6220169" y="177033"/>
              <a:chExt cx="1438393" cy="871884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220169" y="310823"/>
                <a:ext cx="1438393" cy="738094"/>
                <a:chOff x="6018625" y="191428"/>
                <a:chExt cx="1438393" cy="738094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auto">
                <a:xfrm flipH="1">
                  <a:off x="6746336" y="191428"/>
                  <a:ext cx="9306" cy="7380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6018625" y="633506"/>
                  <a:ext cx="143839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7" name="Freeform 56"/>
                <p:cNvSpPr/>
                <p:nvPr/>
              </p:nvSpPr>
              <p:spPr bwMode="auto">
                <a:xfrm>
                  <a:off x="6755642" y="411244"/>
                  <a:ext cx="559558" cy="180097"/>
                </a:xfrm>
                <a:custGeom>
                  <a:avLst/>
                  <a:gdLst>
                    <a:gd name="connsiteX0" fmla="*/ 0 w 559558"/>
                    <a:gd name="connsiteY0" fmla="*/ 180097 h 180097"/>
                    <a:gd name="connsiteX1" fmla="*/ 54591 w 559558"/>
                    <a:gd name="connsiteY1" fmla="*/ 57268 h 180097"/>
                    <a:gd name="connsiteX2" fmla="*/ 122829 w 559558"/>
                    <a:gd name="connsiteY2" fmla="*/ 2677 h 180097"/>
                    <a:gd name="connsiteX3" fmla="*/ 232011 w 559558"/>
                    <a:gd name="connsiteY3" fmla="*/ 16324 h 180097"/>
                    <a:gd name="connsiteX4" fmla="*/ 409432 w 559558"/>
                    <a:gd name="connsiteY4" fmla="*/ 84563 h 180097"/>
                    <a:gd name="connsiteX5" fmla="*/ 559558 w 559558"/>
                    <a:gd name="connsiteY5" fmla="*/ 139154 h 180097"/>
                    <a:gd name="connsiteX6" fmla="*/ 559558 w 559558"/>
                    <a:gd name="connsiteY6" fmla="*/ 139154 h 18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9558" h="180097">
                      <a:moveTo>
                        <a:pt x="0" y="180097"/>
                      </a:moveTo>
                      <a:cubicBezTo>
                        <a:pt x="17060" y="133467"/>
                        <a:pt x="34120" y="86838"/>
                        <a:pt x="54591" y="57268"/>
                      </a:cubicBezTo>
                      <a:cubicBezTo>
                        <a:pt x="75062" y="27698"/>
                        <a:pt x="93259" y="9501"/>
                        <a:pt x="122829" y="2677"/>
                      </a:cubicBezTo>
                      <a:cubicBezTo>
                        <a:pt x="152399" y="-4147"/>
                        <a:pt x="184244" y="2676"/>
                        <a:pt x="232011" y="16324"/>
                      </a:cubicBezTo>
                      <a:cubicBezTo>
                        <a:pt x="279778" y="29972"/>
                        <a:pt x="354841" y="64091"/>
                        <a:pt x="409432" y="84563"/>
                      </a:cubicBezTo>
                      <a:cubicBezTo>
                        <a:pt x="464023" y="105035"/>
                        <a:pt x="559558" y="139154"/>
                        <a:pt x="559558" y="139154"/>
                      </a:cubicBezTo>
                      <a:lnTo>
                        <a:pt x="559558" y="13915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 bwMode="auto">
                <a:xfrm flipH="1" flipV="1">
                  <a:off x="6172200" y="638538"/>
                  <a:ext cx="559558" cy="180097"/>
                </a:xfrm>
                <a:custGeom>
                  <a:avLst/>
                  <a:gdLst>
                    <a:gd name="connsiteX0" fmla="*/ 0 w 559558"/>
                    <a:gd name="connsiteY0" fmla="*/ 180097 h 180097"/>
                    <a:gd name="connsiteX1" fmla="*/ 54591 w 559558"/>
                    <a:gd name="connsiteY1" fmla="*/ 57268 h 180097"/>
                    <a:gd name="connsiteX2" fmla="*/ 122829 w 559558"/>
                    <a:gd name="connsiteY2" fmla="*/ 2677 h 180097"/>
                    <a:gd name="connsiteX3" fmla="*/ 232011 w 559558"/>
                    <a:gd name="connsiteY3" fmla="*/ 16324 h 180097"/>
                    <a:gd name="connsiteX4" fmla="*/ 409432 w 559558"/>
                    <a:gd name="connsiteY4" fmla="*/ 84563 h 180097"/>
                    <a:gd name="connsiteX5" fmla="*/ 559558 w 559558"/>
                    <a:gd name="connsiteY5" fmla="*/ 139154 h 180097"/>
                    <a:gd name="connsiteX6" fmla="*/ 559558 w 559558"/>
                    <a:gd name="connsiteY6" fmla="*/ 139154 h 18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9558" h="180097">
                      <a:moveTo>
                        <a:pt x="0" y="180097"/>
                      </a:moveTo>
                      <a:cubicBezTo>
                        <a:pt x="17060" y="133467"/>
                        <a:pt x="34120" y="86838"/>
                        <a:pt x="54591" y="57268"/>
                      </a:cubicBezTo>
                      <a:cubicBezTo>
                        <a:pt x="75062" y="27698"/>
                        <a:pt x="93259" y="9501"/>
                        <a:pt x="122829" y="2677"/>
                      </a:cubicBezTo>
                      <a:cubicBezTo>
                        <a:pt x="152399" y="-4147"/>
                        <a:pt x="184244" y="2676"/>
                        <a:pt x="232011" y="16324"/>
                      </a:cubicBezTo>
                      <a:cubicBezTo>
                        <a:pt x="279778" y="29972"/>
                        <a:pt x="354841" y="64091"/>
                        <a:pt x="409432" y="84563"/>
                      </a:cubicBezTo>
                      <a:cubicBezTo>
                        <a:pt x="464023" y="105035"/>
                        <a:pt x="559558" y="139154"/>
                        <a:pt x="559558" y="139154"/>
                      </a:cubicBezTo>
                      <a:lnTo>
                        <a:pt x="559558" y="13915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6705600" y="177033"/>
                <a:ext cx="4896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GB" sz="1400" b="0" dirty="0"/>
                  <a:t>V</a:t>
                </a:r>
                <a:endParaRPr lang="en-US" sz="1400" dirty="0"/>
              </a:p>
            </p:txBody>
          </p:sp>
        </p:grpSp>
        <p:pic>
          <p:nvPicPr>
            <p:cNvPr id="1026" name="Picture 2" descr="C:\Users\Acer\Documents\2018\GHOST\Genzel\spira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199519"/>
              <a:ext cx="1192444" cy="934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Acer\Documents\2018\GHOST\Genzel\Cosm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161534" cy="247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45009" y="3199078"/>
                <a:ext cx="4437743" cy="1348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b="0" i="0" dirty="0">
                    <a:latin typeface="Cambria Math"/>
                  </a:rPr>
                  <a:t>Velocity</a:t>
                </a:r>
              </a:p>
              <a:p>
                <a:pPr algn="ctr">
                  <a:buNone/>
                </a:pPr>
                <a:r>
                  <a:rPr lang="en-US" sz="2400" b="0" dirty="0" smtClean="0"/>
                  <a:t>V(y</a:t>
                </a:r>
                <a:r>
                  <a:rPr lang="en-US" sz="2400" b="0" dirty="0"/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cZ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nd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</m:t>
                        </m:r>
                      </m:e>
                    </m:d>
                  </m:oMath>
                </a14:m>
                <a:r>
                  <a:rPr lang="en-US" sz="2400" b="0" dirty="0"/>
                  <a:t>/</a:t>
                </a:r>
                <a14:m>
                  <m:oMath xmlns:m="http://schemas.openxmlformats.org/officeDocument/2006/math">
                    <m:r>
                      <a:rPr lang="en-US" sz="2400" b="0" i="0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endParaRPr lang="en-US" sz="2400" b="0" dirty="0"/>
              </a:p>
              <a:p>
                <a:pPr algn="ctr">
                  <a:buNone/>
                </a:pPr>
                <a:r>
                  <a:rPr lang="en-US" sz="2400" b="0" dirty="0" smtClean="0">
                    <a:solidFill>
                      <a:schemeClr val="tx2"/>
                    </a:solidFill>
                    <a:sym typeface="Symbol"/>
                  </a:rPr>
                  <a:t> </a:t>
                </a:r>
                <a:r>
                  <a:rPr lang="en-US" sz="2400" b="0" dirty="0" smtClean="0">
                    <a:solidFill>
                      <a:schemeClr val="tx2"/>
                    </a:solidFill>
                  </a:rPr>
                  <a:t>Flat velocity curve</a:t>
                </a:r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9" y="3199078"/>
                <a:ext cx="4437743" cy="1348061"/>
              </a:xfrm>
              <a:prstGeom prst="rect">
                <a:avLst/>
              </a:prstGeom>
              <a:blipFill rotWithShape="1">
                <a:blip r:embed="rId4"/>
                <a:stretch>
                  <a:fillRect t="-3620" b="-9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77657" y="4800600"/>
                <a:ext cx="4437743" cy="127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b="0" dirty="0"/>
                  <a:t>Line Intensity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Ao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cos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sym typeface="Symbol"/>
                        </a:rPr>
                        <m:t></m:t>
                      </m:r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</a:endParaRPr>
              </a:p>
              <a:p>
                <a:pPr algn="ctr">
                  <a:buNone/>
                </a:pPr>
                <a:r>
                  <a:rPr lang="en-US" sz="2400" b="0" dirty="0" smtClean="0">
                    <a:solidFill>
                      <a:schemeClr val="tx2"/>
                    </a:solidFill>
                    <a:sym typeface="Symbol"/>
                  </a:rPr>
                  <a:t> </a:t>
                </a:r>
                <a:r>
                  <a:rPr lang="en-US" sz="2400" b="0" dirty="0" smtClean="0">
                    <a:solidFill>
                      <a:schemeClr val="tx2"/>
                    </a:solidFill>
                  </a:rPr>
                  <a:t>Decreasing intensity</a:t>
                </a:r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657" y="4800600"/>
                <a:ext cx="4437743" cy="1274195"/>
              </a:xfrm>
              <a:prstGeom prst="rect">
                <a:avLst/>
              </a:prstGeom>
              <a:blipFill rotWithShape="1">
                <a:blip r:embed="rId5"/>
                <a:stretch>
                  <a:fillRect t="-3349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10457" y="5553568"/>
            <a:ext cx="466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/>
              <a:t>Flat curve caused by dust, not dark matter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12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Line Intensity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420D9E92-2613-4C2D-B43C-DB931E0A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710" y="5879389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24</a:t>
            </a:r>
            <a:endParaRPr lang="en-US" altLang="zh-TW" sz="2800" dirty="0">
              <a:ea typeface="新細明體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960C89DB-5ECA-4838-AE40-663895247DE6}"/>
              </a:ext>
            </a:extLst>
          </p:cNvPr>
          <p:cNvSpPr txBox="1"/>
          <p:nvPr/>
        </p:nvSpPr>
        <p:spPr>
          <a:xfrm>
            <a:off x="571500" y="13716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dirty="0" smtClean="0"/>
              <a:t>The </a:t>
            </a:r>
            <a:r>
              <a:rPr lang="en-US" sz="2400" b="0" dirty="0" smtClean="0">
                <a:solidFill>
                  <a:schemeClr val="tx2"/>
                </a:solidFill>
              </a:rPr>
              <a:t>intensity</a:t>
            </a:r>
            <a:r>
              <a:rPr lang="en-US" sz="2400" b="0" dirty="0" smtClean="0"/>
              <a:t> of the NII line in </a:t>
            </a:r>
            <a:r>
              <a:rPr lang="en-US" sz="2400" b="0" dirty="0" smtClean="0">
                <a:solidFill>
                  <a:schemeClr val="tx2"/>
                </a:solidFill>
              </a:rPr>
              <a:t>M31</a:t>
            </a:r>
            <a:r>
              <a:rPr lang="en-US" sz="2400" b="0" dirty="0" smtClean="0"/>
              <a:t> was found to </a:t>
            </a:r>
            <a:r>
              <a:rPr lang="en-US" sz="2400" b="0" dirty="0" smtClean="0">
                <a:solidFill>
                  <a:schemeClr val="tx2"/>
                </a:solidFill>
              </a:rPr>
              <a:t>decrease</a:t>
            </a:r>
            <a:r>
              <a:rPr lang="en-US" sz="2400" b="0" dirty="0" smtClean="0"/>
              <a:t> with galaxy radius</a:t>
            </a:r>
            <a:r>
              <a:rPr lang="en-US" sz="2400" b="0" dirty="0"/>
              <a:t>.</a:t>
            </a:r>
          </a:p>
          <a:p>
            <a:pPr algn="ctr">
              <a:buNone/>
            </a:pPr>
            <a:endParaRPr lang="en-US" sz="2400" b="0" dirty="0" smtClean="0"/>
          </a:p>
          <a:p>
            <a:pPr algn="ctr">
              <a:buNone/>
            </a:pPr>
            <a:r>
              <a:rPr lang="en-US" sz="2400" b="0" dirty="0" smtClean="0"/>
              <a:t>Since the </a:t>
            </a:r>
            <a:r>
              <a:rPr lang="en-US" sz="2400" b="0" dirty="0" smtClean="0">
                <a:solidFill>
                  <a:schemeClr val="tx2"/>
                </a:solidFill>
              </a:rPr>
              <a:t>EM energy </a:t>
            </a:r>
            <a:r>
              <a:rPr lang="en-US" sz="2400" b="0" dirty="0" smtClean="0"/>
              <a:t>of the galaxy photon is absorbed in the </a:t>
            </a:r>
            <a:r>
              <a:rPr lang="en-US" sz="2400" b="0" dirty="0" smtClean="0">
                <a:solidFill>
                  <a:schemeClr val="tx2"/>
                </a:solidFill>
              </a:rPr>
              <a:t>NP surface</a:t>
            </a:r>
            <a:r>
              <a:rPr lang="en-US" sz="2400" b="0" dirty="0" smtClean="0"/>
              <a:t>, </a:t>
            </a:r>
            <a:r>
              <a:rPr lang="en-US" sz="2400" b="0" dirty="0" smtClean="0">
                <a:solidFill>
                  <a:schemeClr val="tx2"/>
                </a:solidFill>
              </a:rPr>
              <a:t>Fermat’s principle </a:t>
            </a:r>
            <a:r>
              <a:rPr lang="en-US" sz="2400" b="0" dirty="0" smtClean="0"/>
              <a:t>requires the emission to occur in </a:t>
            </a:r>
            <a:r>
              <a:rPr lang="en-US" sz="2400" b="0" dirty="0" smtClean="0">
                <a:solidFill>
                  <a:schemeClr val="tx2"/>
                </a:solidFill>
              </a:rPr>
              <a:t>minimum time </a:t>
            </a:r>
            <a:r>
              <a:rPr lang="en-US" sz="2400" b="0" dirty="0" smtClean="0">
                <a:sym typeface="Symbol"/>
              </a:rPr>
              <a:t></a:t>
            </a:r>
          </a:p>
          <a:p>
            <a:pPr algn="ctr">
              <a:buNone/>
            </a:pPr>
            <a:endParaRPr lang="en-US" sz="2400" b="0" dirty="0" smtClean="0"/>
          </a:p>
          <a:p>
            <a:pPr algn="ctr">
              <a:buNone/>
            </a:pPr>
            <a:r>
              <a:rPr lang="en-US" sz="2400" b="0" dirty="0" smtClean="0"/>
              <a:t> </a:t>
            </a:r>
            <a:r>
              <a:rPr lang="en-US" sz="2400" b="0" dirty="0">
                <a:solidFill>
                  <a:schemeClr val="tx2"/>
                </a:solidFill>
              </a:rPr>
              <a:t>E</a:t>
            </a:r>
            <a:r>
              <a:rPr lang="en-US" sz="2400" b="0" dirty="0" smtClean="0">
                <a:solidFill>
                  <a:schemeClr val="tx2"/>
                </a:solidFill>
              </a:rPr>
              <a:t>mission</a:t>
            </a:r>
            <a:r>
              <a:rPr lang="en-US" sz="2400" b="0" dirty="0" smtClean="0"/>
              <a:t> is </a:t>
            </a:r>
            <a:r>
              <a:rPr lang="en-US" sz="2400" b="0" dirty="0" smtClean="0">
                <a:solidFill>
                  <a:schemeClr val="tx2"/>
                </a:solidFill>
              </a:rPr>
              <a:t>across</a:t>
            </a:r>
            <a:r>
              <a:rPr lang="en-US" sz="2400" b="0" dirty="0" smtClean="0"/>
              <a:t> the </a:t>
            </a:r>
            <a:r>
              <a:rPr lang="en-US" sz="2400" b="0" dirty="0" smtClean="0">
                <a:solidFill>
                  <a:schemeClr val="tx2"/>
                </a:solidFill>
              </a:rPr>
              <a:t>minimum dimension between</a:t>
            </a:r>
            <a:r>
              <a:rPr lang="en-US" sz="2400" b="0" dirty="0" smtClean="0"/>
              <a:t> </a:t>
            </a:r>
            <a:r>
              <a:rPr lang="en-US" sz="2400" b="0" dirty="0" smtClean="0">
                <a:solidFill>
                  <a:schemeClr val="tx2"/>
                </a:solidFill>
              </a:rPr>
              <a:t>NP surfaces. </a:t>
            </a:r>
            <a:r>
              <a:rPr lang="en-US" sz="2400" b="0" dirty="0"/>
              <a:t>For</a:t>
            </a:r>
            <a:r>
              <a:rPr lang="en-US" sz="2400" b="0" dirty="0">
                <a:solidFill>
                  <a:schemeClr val="tx2"/>
                </a:solidFill>
              </a:rPr>
              <a:t> spherical NPs,</a:t>
            </a:r>
            <a:r>
              <a:rPr lang="en-US" sz="2400" b="0" dirty="0"/>
              <a:t> in the direction </a:t>
            </a:r>
            <a:r>
              <a:rPr lang="en-US" sz="2400" b="0" dirty="0">
                <a:solidFill>
                  <a:schemeClr val="tx2"/>
                </a:solidFill>
              </a:rPr>
              <a:t>of the </a:t>
            </a:r>
            <a:r>
              <a:rPr lang="en-US" sz="2400" b="0" dirty="0" smtClean="0">
                <a:solidFill>
                  <a:schemeClr val="tx2"/>
                </a:solidFill>
              </a:rPr>
              <a:t>incoming NII </a:t>
            </a:r>
            <a:r>
              <a:rPr lang="en-US" sz="2400" b="0" dirty="0">
                <a:solidFill>
                  <a:schemeClr val="tx2"/>
                </a:solidFill>
              </a:rPr>
              <a:t>line </a:t>
            </a:r>
            <a:endParaRPr lang="en-US" sz="2400" b="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800" b="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400" b="0" dirty="0" smtClean="0"/>
              <a:t>For </a:t>
            </a:r>
            <a:r>
              <a:rPr lang="en-US" sz="2400" b="0" dirty="0" err="1" smtClean="0">
                <a:solidFill>
                  <a:schemeClr val="tx2"/>
                </a:solidFill>
              </a:rPr>
              <a:t>plate</a:t>
            </a:r>
            <a:r>
              <a:rPr lang="en-US" sz="2400" b="0" dirty="0" err="1" smtClean="0">
                <a:solidFill>
                  <a:schemeClr val="tx2"/>
                </a:solidFill>
                <a:sym typeface="Symbol"/>
              </a:rPr>
              <a:t></a:t>
            </a:r>
            <a:r>
              <a:rPr lang="en-US" sz="2400" b="0" dirty="0" err="1" smtClean="0">
                <a:solidFill>
                  <a:schemeClr val="tx2"/>
                </a:solidFill>
              </a:rPr>
              <a:t>like</a:t>
            </a:r>
            <a:r>
              <a:rPr lang="en-US" sz="2400" b="0" dirty="0" smtClean="0">
                <a:solidFill>
                  <a:schemeClr val="tx2"/>
                </a:solidFill>
              </a:rPr>
              <a:t> NPs</a:t>
            </a:r>
            <a:r>
              <a:rPr lang="en-US" sz="2400" b="0" dirty="0" smtClean="0"/>
              <a:t>, </a:t>
            </a:r>
            <a:r>
              <a:rPr lang="en-US" sz="2400" b="0" dirty="0" smtClean="0">
                <a:solidFill>
                  <a:schemeClr val="tx2"/>
                </a:solidFill>
              </a:rPr>
              <a:t>normal </a:t>
            </a:r>
            <a:r>
              <a:rPr lang="en-US" sz="2400" b="0" dirty="0" smtClean="0"/>
              <a:t>to the </a:t>
            </a:r>
            <a:r>
              <a:rPr lang="en-US" sz="2400" b="0" dirty="0" smtClean="0">
                <a:solidFill>
                  <a:schemeClr val="tx2"/>
                </a:solidFill>
              </a:rPr>
              <a:t>plate surface.</a:t>
            </a:r>
          </a:p>
          <a:p>
            <a:pPr algn="ctr"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395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1753E3-B4E5-4B21-8B6C-C07BBD0C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363" y="533400"/>
            <a:ext cx="7772400" cy="1143000"/>
          </a:xfrm>
        </p:spPr>
        <p:txBody>
          <a:bodyPr/>
          <a:lstStyle/>
          <a:p>
            <a:r>
              <a:rPr lang="en-US" dirty="0"/>
              <a:t>Shape Intensity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F55561B-8DB1-4990-870F-5B79246D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78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Dark Matter and Modified Gravity Conference – Aachen, February 6-7, 2019</a:t>
            </a:r>
            <a:endParaRPr lang="en-US" altLang="zh-TW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9064CB8-01B2-4B06-A805-444BBFA8389C}"/>
              </a:ext>
            </a:extLst>
          </p:cNvPr>
          <p:cNvCxnSpPr>
            <a:cxnSpLocks/>
          </p:cNvCxnSpPr>
          <p:nvPr/>
        </p:nvCxnSpPr>
        <p:spPr bwMode="auto">
          <a:xfrm flipV="1">
            <a:off x="1676400" y="2057400"/>
            <a:ext cx="0" cy="2514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1AA40A3-9D19-4249-809D-FCA28E68FB0D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2933700" y="800100"/>
            <a:ext cx="0" cy="2514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C42F54B-D6A3-491D-BFBD-89A62C203F9F}"/>
              </a:ext>
            </a:extLst>
          </p:cNvPr>
          <p:cNvCxnSpPr>
            <a:cxnSpLocks/>
          </p:cNvCxnSpPr>
          <p:nvPr/>
        </p:nvCxnSpPr>
        <p:spPr bwMode="auto">
          <a:xfrm>
            <a:off x="1676400" y="2057400"/>
            <a:ext cx="2529840" cy="150027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A3D71CA-C3EB-41F9-A296-A2DA47B60C87}"/>
              </a:ext>
            </a:extLst>
          </p:cNvPr>
          <p:cNvSpPr txBox="1"/>
          <p:nvPr/>
        </p:nvSpPr>
        <p:spPr>
          <a:xfrm>
            <a:off x="1798320" y="2498955"/>
            <a:ext cx="48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C5C721F-83C0-4ECB-9834-A6A7727552B2}"/>
              </a:ext>
            </a:extLst>
          </p:cNvPr>
          <p:cNvSpPr txBox="1"/>
          <p:nvPr/>
        </p:nvSpPr>
        <p:spPr>
          <a:xfrm>
            <a:off x="3886200" y="5786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dirty="0">
                <a:sym typeface="Symbol" panose="05050102010706020507" pitchFamily="18" charset="2"/>
              </a:rPr>
              <a:t>Earth</a:t>
            </a:r>
            <a:endParaRPr lang="en-US" sz="2400" b="0" dirty="0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1FCB6918-78AC-414D-A8FA-19E53EAA3ABD}"/>
              </a:ext>
            </a:extLst>
          </p:cNvPr>
          <p:cNvGrpSpPr/>
          <p:nvPr/>
        </p:nvGrpSpPr>
        <p:grpSpPr>
          <a:xfrm>
            <a:off x="4114800" y="2667000"/>
            <a:ext cx="2590800" cy="2983551"/>
            <a:chOff x="4068040" y="2714447"/>
            <a:chExt cx="2460315" cy="286996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DD451944-B8BC-40E7-9B8B-F00FC33736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06240" y="3557677"/>
              <a:ext cx="2322115" cy="139532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FBFE8CFF-9893-4931-BFCA-2D7324721505}"/>
                </a:ext>
              </a:extLst>
            </p:cNvPr>
            <p:cNvCxnSpPr>
              <a:cxnSpLocks/>
              <a:stCxn id="7" idx="1"/>
            </p:cNvCxnSpPr>
            <p:nvPr/>
          </p:nvCxnSpPr>
          <p:spPr bwMode="auto">
            <a:xfrm flipH="1" flipV="1">
              <a:off x="4182856" y="3557680"/>
              <a:ext cx="49518" cy="202672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A9D0D8BE-0D7B-413A-ABFC-4910799E0030}"/>
                </a:ext>
              </a:extLst>
            </p:cNvPr>
            <p:cNvSpPr/>
            <p:nvPr/>
          </p:nvSpPr>
          <p:spPr bwMode="auto">
            <a:xfrm rot="1803446" flipH="1">
              <a:off x="4068040" y="2714447"/>
              <a:ext cx="335276" cy="16763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72CC4AB4-8D21-4496-BB3E-3C6F2C42C5BC}"/>
              </a:ext>
            </a:extLst>
          </p:cNvPr>
          <p:cNvSpPr/>
          <p:nvPr/>
        </p:nvSpPr>
        <p:spPr bwMode="auto">
          <a:xfrm flipV="1">
            <a:off x="4267200" y="5562600"/>
            <a:ext cx="82595" cy="175902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8F53ADE0-8210-4C65-9478-50EDDDD0C8F4}"/>
                  </a:ext>
                </a:extLst>
              </p:cNvPr>
              <p:cNvSpPr txBox="1"/>
              <p:nvPr/>
            </p:nvSpPr>
            <p:spPr>
              <a:xfrm>
                <a:off x="3810000" y="5334000"/>
                <a:ext cx="57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53ADE0-8210-4C65-9478-50EDDDD0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334000"/>
                <a:ext cx="57912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72EBEADD-A469-401E-AAA4-0C99809D58C5}"/>
              </a:ext>
            </a:extLst>
          </p:cNvPr>
          <p:cNvSpPr/>
          <p:nvPr/>
        </p:nvSpPr>
        <p:spPr bwMode="auto">
          <a:xfrm rot="18027877" flipV="1">
            <a:off x="6608650" y="4869037"/>
            <a:ext cx="82595" cy="175902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7FCE013-5888-42CF-96F8-99FC4D3224B1}"/>
              </a:ext>
            </a:extLst>
          </p:cNvPr>
          <p:cNvGrpSpPr/>
          <p:nvPr/>
        </p:nvGrpSpPr>
        <p:grpSpPr>
          <a:xfrm>
            <a:off x="3943534" y="3048000"/>
            <a:ext cx="4606678" cy="2621612"/>
            <a:chOff x="-265650" y="2993837"/>
            <a:chExt cx="4606678" cy="2621612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8BF3C433-6F6F-4D31-A0CA-793904B9F343}"/>
                </a:ext>
              </a:extLst>
            </p:cNvPr>
            <p:cNvGrpSpPr/>
            <p:nvPr/>
          </p:nvGrpSpPr>
          <p:grpSpPr>
            <a:xfrm>
              <a:off x="-265650" y="2993837"/>
              <a:ext cx="4606678" cy="2621612"/>
              <a:chOff x="-934339" y="4083989"/>
              <a:chExt cx="4606678" cy="262161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A3A57397-2C32-415A-9677-87E11F9122E0}"/>
                  </a:ext>
                </a:extLst>
              </p:cNvPr>
              <p:cNvGrpSpPr/>
              <p:nvPr/>
            </p:nvGrpSpPr>
            <p:grpSpPr>
              <a:xfrm>
                <a:off x="-934339" y="4095541"/>
                <a:ext cx="2632222" cy="2610060"/>
                <a:chOff x="3967737" y="3149020"/>
                <a:chExt cx="2632222" cy="2610060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="" xmlns:a16="http://schemas.microsoft.com/office/drawing/2014/main" id="{F3E58244-F1F7-4DDF-8BAE-A2505BFA8F45}"/>
                    </a:ext>
                  </a:extLst>
                </p:cNvPr>
                <p:cNvGrpSpPr/>
                <p:nvPr/>
              </p:nvGrpSpPr>
              <p:grpSpPr>
                <a:xfrm rot="906028">
                  <a:off x="3967737" y="3149020"/>
                  <a:ext cx="2489751" cy="2125978"/>
                  <a:chOff x="4191004" y="2979422"/>
                  <a:chExt cx="2489751" cy="2125978"/>
                </a:xfrm>
              </p:grpSpPr>
              <p:cxnSp>
                <p:nvCxnSpPr>
                  <p:cNvPr id="28" name="Straight Connector 27">
                    <a:extLst>
                      <a:ext uri="{FF2B5EF4-FFF2-40B4-BE49-F238E27FC236}">
                        <a16:creationId xmlns="" xmlns:a16="http://schemas.microsoft.com/office/drawing/2014/main" id="{A3D65263-D695-48EA-B542-BC729AD06B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358640" y="3710077"/>
                    <a:ext cx="2322115" cy="1395323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0" name="Rectangle 29">
                    <a:extLst>
                      <a:ext uri="{FF2B5EF4-FFF2-40B4-BE49-F238E27FC236}">
                        <a16:creationId xmlns="" xmlns:a16="http://schemas.microsoft.com/office/drawing/2014/main" id="{C900DAC3-3010-497F-8C59-6C220573AE1C}"/>
                      </a:ext>
                    </a:extLst>
                  </p:cNvPr>
                  <p:cNvSpPr/>
                  <p:nvPr/>
                </p:nvSpPr>
                <p:spPr bwMode="auto">
                  <a:xfrm rot="1803446" flipH="1">
                    <a:off x="4191004" y="2979422"/>
                    <a:ext cx="335276" cy="1676399"/>
                  </a:xfrm>
                  <a:prstGeom prst="rect">
                    <a:avLst/>
                  </a:prstGeom>
                  <a:solidFill>
                    <a:schemeClr val="tx2"/>
                  </a:solidFill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08F2C032-B835-4975-BB5F-3315E5A4AFA4}"/>
                    </a:ext>
                  </a:extLst>
                </p:cNvPr>
                <p:cNvSpPr txBox="1"/>
                <p:nvPr/>
              </p:nvSpPr>
              <p:spPr>
                <a:xfrm>
                  <a:off x="4748603" y="5235860"/>
                  <a:ext cx="94988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>
                      <a:sym typeface="Symbol" panose="05050102010706020507" pitchFamily="18" charset="2"/>
                    </a:rPr>
                    <a:t> - </a:t>
                  </a:r>
                  <a:endParaRPr lang="en-US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30F86445-F3F7-4499-9EC0-58DF63DEAD41}"/>
                    </a:ext>
                  </a:extLst>
                </p:cNvPr>
                <p:cNvSpPr txBox="1"/>
                <p:nvPr/>
              </p:nvSpPr>
              <p:spPr>
                <a:xfrm>
                  <a:off x="5650070" y="4616080"/>
                  <a:ext cx="94988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>
                      <a:sym typeface="Symbol" panose="05050102010706020507" pitchFamily="18" charset="2"/>
                    </a:rPr>
                    <a:t> </a:t>
                  </a:r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="" xmlns:a16="http://schemas.microsoft.com/office/drawing/2014/main" id="{E1F8500C-44D1-4491-BD9F-3EAE2616614A}"/>
                      </a:ext>
                    </a:extLst>
                  </p:cNvPr>
                  <p:cNvSpPr txBox="1"/>
                  <p:nvPr/>
                </p:nvSpPr>
                <p:spPr>
                  <a:xfrm>
                    <a:off x="-458273" y="4083989"/>
                    <a:ext cx="4130612" cy="9048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2400" b="0" dirty="0"/>
                      <a:t>Line Intensity</a:t>
                    </a:r>
                  </a:p>
                  <a:p>
                    <a:pPr algn="ctr">
                      <a:buNone/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Ao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cos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</m:t>
                        </m:r>
                      </m:oMath>
                    </a14:m>
                    <a:r>
                      <a:rPr lang="en-US" sz="2400" b="0" dirty="0"/>
                      <a:t>-</a:t>
                    </a:r>
                    <a:r>
                      <a:rPr lang="en-US" sz="2400" b="0" dirty="0">
                        <a:sym typeface="Symbol" panose="05050102010706020507" pitchFamily="18" charset="2"/>
                      </a:rPr>
                      <a:t>)</a:t>
                    </a:r>
                    <a:endParaRPr lang="en-US" sz="2400" b="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E1F8500C-44D1-4491-BD9F-3EAE261661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58273" y="4083989"/>
                    <a:ext cx="4130612" cy="90486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4730" b="-155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477171D3-E3AD-4E28-B72B-E2FDEF97D516}"/>
                </a:ext>
              </a:extLst>
            </p:cNvPr>
            <p:cNvSpPr/>
            <p:nvPr/>
          </p:nvSpPr>
          <p:spPr bwMode="auto">
            <a:xfrm rot="18964059" flipV="1">
              <a:off x="1925340" y="5388911"/>
              <a:ext cx="82595" cy="175902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97BE8754-0D9E-45F0-BCAB-5D645B170C29}"/>
              </a:ext>
            </a:extLst>
          </p:cNvPr>
          <p:cNvSpPr/>
          <p:nvPr/>
        </p:nvSpPr>
        <p:spPr bwMode="auto">
          <a:xfrm flipV="1">
            <a:off x="1647895" y="4572000"/>
            <a:ext cx="82595" cy="175902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EE68A052-3017-40D6-ACBE-ACA24E049230}"/>
              </a:ext>
            </a:extLst>
          </p:cNvPr>
          <p:cNvSpPr/>
          <p:nvPr/>
        </p:nvSpPr>
        <p:spPr bwMode="auto">
          <a:xfrm rot="16200000" flipV="1">
            <a:off x="4176747" y="1995991"/>
            <a:ext cx="82595" cy="175902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C529A646-7515-4C2C-AD49-57CCF0D9EEF9}"/>
                  </a:ext>
                </a:extLst>
              </p:cNvPr>
              <p:cNvSpPr txBox="1"/>
              <p:nvPr/>
            </p:nvSpPr>
            <p:spPr>
              <a:xfrm>
                <a:off x="1219200" y="4495800"/>
                <a:ext cx="57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29A646-7515-4C2C-AD49-57CCF0D9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95800"/>
                <a:ext cx="57912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9CCC0105-C937-4C31-9E03-037A50C89FB9}"/>
                  </a:ext>
                </a:extLst>
              </p:cNvPr>
              <p:cNvSpPr txBox="1"/>
              <p:nvPr/>
            </p:nvSpPr>
            <p:spPr>
              <a:xfrm>
                <a:off x="4297680" y="1828800"/>
                <a:ext cx="57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CC0105-C937-4C31-9E03-037A50C89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0" y="1828800"/>
                <a:ext cx="579120" cy="461665"/>
              </a:xfrm>
              <a:prstGeom prst="rect">
                <a:avLst/>
              </a:prstGeom>
              <a:blipFill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960C89DB-5ECA-4838-AE40-663895247DE6}"/>
                  </a:ext>
                </a:extLst>
              </p:cNvPr>
              <p:cNvSpPr txBox="1"/>
              <p:nvPr/>
            </p:nvSpPr>
            <p:spPr>
              <a:xfrm>
                <a:off x="4130093" y="3142178"/>
                <a:ext cx="44377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b="0" dirty="0"/>
                  <a:t>Line Intensity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Ao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cos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sym typeface="Symbol"/>
                        </a:rPr>
                        <m:t>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0C89DB-5ECA-4838-AE40-663895247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093" y="3142178"/>
                <a:ext cx="4437743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Box 6">
            <a:extLst>
              <a:ext uri="{FF2B5EF4-FFF2-40B4-BE49-F238E27FC236}">
                <a16:creationId xmlns="" xmlns:a16="http://schemas.microsoft.com/office/drawing/2014/main" id="{420D9E92-2613-4C2D-B43C-DB931E0A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634" y="586740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25</a:t>
            </a:r>
            <a:endParaRPr lang="en-US" altLang="zh-TW" sz="2800" dirty="0">
              <a:ea typeface="新細明體" charset="-120"/>
            </a:endParaRPr>
          </a:p>
        </p:txBody>
      </p:sp>
      <p:sp>
        <p:nvSpPr>
          <p:cNvPr id="47" name="Text Box 6">
            <a:extLst>
              <a:ext uri="{FF2B5EF4-FFF2-40B4-BE49-F238E27FC236}">
                <a16:creationId xmlns="" xmlns:a16="http://schemas.microsoft.com/office/drawing/2014/main" id="{420D9E92-2613-4C2D-B43C-DB931E0A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969" y="3225890"/>
            <a:ext cx="14554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400" b="0" dirty="0" smtClean="0">
                <a:ea typeface="新細明體" charset="-120"/>
              </a:rPr>
              <a:t>NII Line</a:t>
            </a:r>
            <a:endParaRPr lang="en-US" altLang="zh-TW" sz="2400" b="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21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Ghost Galaxy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458200" y="5867400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26</a:t>
            </a:r>
            <a:endParaRPr lang="en-US" altLang="zh-TW" sz="2800" dirty="0">
              <a:ea typeface="新細明體" charset="-120"/>
            </a:endParaRPr>
          </a:p>
        </p:txBody>
      </p:sp>
      <p:pic>
        <p:nvPicPr>
          <p:cNvPr id="1026" name="Picture 2" descr="C:\Users\Acer\Documents\2018\GHOST\DF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95" y="2127997"/>
            <a:ext cx="5105469" cy="39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163321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353431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dirty="0"/>
              <a:t>DF2 Galaxy – No Dark matter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864469"/>
            <a:ext cx="4495800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0" dirty="0"/>
              <a:t>Questions </a:t>
            </a:r>
          </a:p>
          <a:p>
            <a:pPr algn="ctr">
              <a:buNone/>
            </a:pPr>
            <a:r>
              <a:rPr lang="en-US" sz="1800" b="0" dirty="0"/>
              <a:t> No dark matter?</a:t>
            </a:r>
          </a:p>
          <a:p>
            <a:pPr algn="ctr">
              <a:buNone/>
            </a:pPr>
            <a:r>
              <a:rPr lang="en-US" sz="1800" b="0" dirty="0"/>
              <a:t>Transparent </a:t>
            </a:r>
          </a:p>
          <a:p>
            <a:pPr algn="ctr">
              <a:buNone/>
            </a:pPr>
            <a:r>
              <a:rPr lang="en-US" sz="1800" b="0" dirty="0"/>
              <a:t>Can the audience explain? </a:t>
            </a:r>
          </a:p>
          <a:p>
            <a:pPr algn="ctr">
              <a:buNone/>
            </a:pPr>
            <a:r>
              <a:rPr lang="en-US" sz="1800" b="0" dirty="0"/>
              <a:t>???</a:t>
            </a:r>
          </a:p>
          <a:p>
            <a:pPr algn="ctr">
              <a:buNone/>
            </a:pPr>
            <a:endParaRPr lang="en-US" sz="800" b="0" dirty="0"/>
          </a:p>
          <a:p>
            <a:pPr algn="ctr">
              <a:buNone/>
            </a:pPr>
            <a:r>
              <a:rPr lang="en-US" sz="1800" b="0" dirty="0"/>
              <a:t>No dark matter because no cosmic dust !!!</a:t>
            </a:r>
          </a:p>
          <a:p>
            <a:pPr algn="ctr">
              <a:buNone/>
            </a:pP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42043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68740" y="533400"/>
            <a:ext cx="7772400" cy="1470025"/>
          </a:xfrm>
        </p:spPr>
        <p:txBody>
          <a:bodyPr/>
          <a:lstStyle/>
          <a:p>
            <a:r>
              <a:rPr lang="en-US" altLang="zh-HK" dirty="0">
                <a:ea typeface="新細明體" charset="-120"/>
              </a:rPr>
              <a:t>Wave-Particle Duality</a:t>
            </a:r>
            <a:endParaRPr lang="zh-HK" altLang="en-US" dirty="0">
              <a:ea typeface="新細明體" charset="-120"/>
            </a:endParaRPr>
          </a:p>
        </p:txBody>
      </p:sp>
      <p:sp>
        <p:nvSpPr>
          <p:cNvPr id="430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8839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TW" sz="1400" b="0" smtClean="0">
                <a:solidFill>
                  <a:srgbClr val="FFFF00"/>
                </a:solidFill>
                <a:ea typeface="新細明體" charset="-120"/>
              </a:rPr>
              <a:t>Dark Matter and Modified Gravity Conference – Aachen, February 6-7, 2019</a:t>
            </a:r>
            <a:endParaRPr lang="en-US" altLang="zh-TW" sz="1400" b="0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43013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solidFill>
                  <a:srgbClr val="FFFFFF"/>
                </a:solidFill>
                <a:ea typeface="新細明體" charset="-120"/>
                <a:cs typeface="Arial" charset="0"/>
              </a:rPr>
              <a:t>27</a:t>
            </a:r>
            <a:endParaRPr lang="en-US" altLang="zh-TW" sz="2800" dirty="0">
              <a:solidFill>
                <a:srgbClr val="FFFFFF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27296" y="1828800"/>
            <a:ext cx="9091014" cy="1143000"/>
          </a:xfrm>
        </p:spPr>
        <p:txBody>
          <a:bodyPr/>
          <a:lstStyle/>
          <a:p>
            <a:r>
              <a:rPr lang="en-US" altLang="en-US" sz="2400" b="0" dirty="0">
                <a:solidFill>
                  <a:schemeClr val="tx2"/>
                </a:solidFill>
              </a:rPr>
              <a:t>Simple</a:t>
            </a:r>
            <a:r>
              <a:rPr lang="en-US" altLang="en-US" sz="2400" b="0" dirty="0"/>
              <a:t> </a:t>
            </a:r>
            <a:r>
              <a:rPr lang="en-US" altLang="en-US" sz="2400" b="0" dirty="0">
                <a:solidFill>
                  <a:schemeClr val="tx2"/>
                </a:solidFill>
              </a:rPr>
              <a:t>QED</a:t>
            </a:r>
            <a:r>
              <a:rPr lang="en-US" altLang="en-US" sz="2400" b="0" dirty="0"/>
              <a:t> is the </a:t>
            </a:r>
            <a:r>
              <a:rPr lang="en-US" altLang="en-US" sz="2400" b="0" dirty="0">
                <a:solidFill>
                  <a:schemeClr val="tx2"/>
                </a:solidFill>
              </a:rPr>
              <a:t>mechanism</a:t>
            </a:r>
            <a:r>
              <a:rPr lang="en-US" altLang="en-US" sz="2400" b="0" dirty="0"/>
              <a:t> by which  a </a:t>
            </a:r>
            <a:r>
              <a:rPr lang="en-US" altLang="en-US" sz="2400" b="0" dirty="0">
                <a:solidFill>
                  <a:schemeClr val="tx2"/>
                </a:solidFill>
              </a:rPr>
              <a:t>photon</a:t>
            </a:r>
            <a:r>
              <a:rPr lang="en-US" altLang="en-US" sz="2400" b="0" dirty="0"/>
              <a:t> as a </a:t>
            </a:r>
            <a:r>
              <a:rPr lang="en-US" altLang="en-US" sz="2400" b="0" dirty="0">
                <a:solidFill>
                  <a:schemeClr val="tx2"/>
                </a:solidFill>
              </a:rPr>
              <a:t>particle</a:t>
            </a:r>
            <a:r>
              <a:rPr lang="en-US" altLang="en-US" sz="2400" b="0" dirty="0"/>
              <a:t> becomes a </a:t>
            </a:r>
            <a:r>
              <a:rPr lang="en-US" altLang="en-US" sz="2400" b="0" dirty="0">
                <a:solidFill>
                  <a:schemeClr val="tx2"/>
                </a:solidFill>
              </a:rPr>
              <a:t>wave</a:t>
            </a:r>
            <a:r>
              <a:rPr lang="en-US" altLang="en-US" sz="2400" b="0" dirty="0"/>
              <a:t> depending on </a:t>
            </a:r>
            <a:r>
              <a:rPr lang="en-US" altLang="en-US" sz="2400" b="0" dirty="0">
                <a:solidFill>
                  <a:schemeClr val="tx2"/>
                </a:solidFill>
              </a:rPr>
              <a:t>interaction</a:t>
            </a:r>
            <a:r>
              <a:rPr lang="en-US" altLang="en-US" sz="2400" b="0" dirty="0"/>
              <a:t> with the </a:t>
            </a:r>
            <a:r>
              <a:rPr lang="en-US" altLang="en-US" sz="2400" b="0" dirty="0">
                <a:solidFill>
                  <a:schemeClr val="tx2"/>
                </a:solidFill>
              </a:rPr>
              <a:t>size</a:t>
            </a:r>
            <a:r>
              <a:rPr lang="en-US" altLang="en-US" sz="2400" b="0" dirty="0"/>
              <a:t> of </a:t>
            </a:r>
            <a:r>
              <a:rPr lang="en-US" altLang="en-US" sz="2400" b="0" dirty="0">
                <a:solidFill>
                  <a:schemeClr val="tx2"/>
                </a:solidFill>
              </a:rPr>
              <a:t>matter</a:t>
            </a:r>
            <a:endParaRPr lang="en-US" altLang="en-US" sz="800" b="0" dirty="0">
              <a:solidFill>
                <a:schemeClr val="tx2"/>
              </a:solidFill>
            </a:endParaRPr>
          </a:p>
          <a:p>
            <a:endParaRPr lang="en-US" altLang="en-US" sz="800" b="0" dirty="0">
              <a:sym typeface="Symbol" pitchFamily="18" charset="2"/>
            </a:endParaRPr>
          </a:p>
          <a:p>
            <a:endParaRPr lang="zh-HK" altLang="en-US" sz="2400" b="0" i="1" dirty="0">
              <a:ea typeface="新細明體" charset="-120"/>
            </a:endParaRPr>
          </a:p>
        </p:txBody>
      </p:sp>
      <p:grpSp>
        <p:nvGrpSpPr>
          <p:cNvPr id="43009" name="Group 43008"/>
          <p:cNvGrpSpPr/>
          <p:nvPr/>
        </p:nvGrpSpPr>
        <p:grpSpPr>
          <a:xfrm>
            <a:off x="3949812" y="3354523"/>
            <a:ext cx="926987" cy="847472"/>
            <a:chOff x="3949812" y="3354523"/>
            <a:chExt cx="926987" cy="847472"/>
          </a:xfrm>
        </p:grpSpPr>
        <p:sp>
          <p:nvSpPr>
            <p:cNvPr id="2" name="Oval 1"/>
            <p:cNvSpPr/>
            <p:nvPr/>
          </p:nvSpPr>
          <p:spPr bwMode="auto">
            <a:xfrm>
              <a:off x="3949812" y="3361873"/>
              <a:ext cx="838200" cy="840122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962400" y="3354523"/>
              <a:ext cx="914399" cy="840122"/>
              <a:chOff x="3962400" y="3316475"/>
              <a:chExt cx="914399" cy="840122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3962400" y="3316475"/>
                <a:ext cx="838200" cy="840122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4081842" y="3569596"/>
                <a:ext cx="794957" cy="441324"/>
                <a:chOff x="2062106" y="4018695"/>
                <a:chExt cx="794957" cy="441324"/>
              </a:xfrm>
            </p:grpSpPr>
            <p:sp>
              <p:nvSpPr>
                <p:cNvPr id="15" name="Arc 14"/>
                <p:cNvSpPr/>
                <p:nvPr/>
              </p:nvSpPr>
              <p:spPr bwMode="auto">
                <a:xfrm>
                  <a:off x="2092639" y="4018695"/>
                  <a:ext cx="533400" cy="441324"/>
                </a:xfrm>
                <a:prstGeom prst="arc">
                  <a:avLst>
                    <a:gd name="adj1" fmla="val 10696734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342900" indent="-342900" algn="ctr">
                    <a:defRPr/>
                  </a:pPr>
                  <a:endParaRPr lang="en-US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43021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2062106" y="4090232"/>
                  <a:ext cx="79495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buChar char="–"/>
                    <a:defRPr sz="28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buChar char="–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buChar char="»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0" dirty="0">
                      <a:solidFill>
                        <a:schemeClr val="bg2"/>
                      </a:solidFill>
                      <a:cs typeface="Arial" charset="0"/>
                      <a:sym typeface="Symbol" pitchFamily="18" charset="2"/>
                    </a:rPr>
                    <a:t>Wave</a:t>
                  </a:r>
                  <a:endParaRPr lang="en-US" altLang="en-US" sz="1400" b="0" dirty="0">
                    <a:solidFill>
                      <a:schemeClr val="bg2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43018" name="TextBox 11"/>
          <p:cNvSpPr txBox="1">
            <a:spLocks noChangeArrowheads="1"/>
          </p:cNvSpPr>
          <p:nvPr/>
        </p:nvSpPr>
        <p:spPr bwMode="auto">
          <a:xfrm>
            <a:off x="1624146" y="3177641"/>
            <a:ext cx="9782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00"/>
                </a:solidFill>
                <a:cs typeface="Arial" charset="0"/>
              </a:rPr>
              <a:t>Galaxy  Photon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cs typeface="Arial" charset="0"/>
                <a:sym typeface="Symbol"/>
              </a:rPr>
              <a:t>E = h</a:t>
            </a:r>
            <a:endParaRPr lang="en-US" altLang="en-US" sz="1800" b="0" dirty="0">
              <a:cs typeface="Arial" charset="0"/>
            </a:endParaRPr>
          </a:p>
        </p:txBody>
      </p:sp>
      <p:sp>
        <p:nvSpPr>
          <p:cNvPr id="43023" name="TextBox 18"/>
          <p:cNvSpPr txBox="1">
            <a:spLocks noChangeArrowheads="1"/>
          </p:cNvSpPr>
          <p:nvPr/>
        </p:nvSpPr>
        <p:spPr bwMode="auto">
          <a:xfrm>
            <a:off x="6172200" y="3334789"/>
            <a:ext cx="13372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00"/>
                </a:solidFill>
                <a:cs typeface="Arial" charset="0"/>
              </a:rPr>
              <a:t>Redshift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00"/>
                </a:solidFill>
                <a:cs typeface="Arial" charset="0"/>
              </a:rPr>
              <a:t>Photon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cs typeface="Arial" charset="0"/>
                <a:sym typeface="Symbol" pitchFamily="18" charset="2"/>
              </a:rPr>
              <a:t>E = h</a:t>
            </a:r>
            <a:r>
              <a:rPr lang="en-US" altLang="en-US" sz="1800" b="0" dirty="0">
                <a:cs typeface="Arial" charset="0"/>
                <a:sym typeface="Symbol"/>
              </a:rPr>
              <a:t>’</a:t>
            </a:r>
            <a:endParaRPr lang="en-US" altLang="en-US" sz="1800" b="0" dirty="0"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9238" y="3662065"/>
            <a:ext cx="825553" cy="103187"/>
            <a:chOff x="2602363" y="3622690"/>
            <a:chExt cx="825553" cy="103187"/>
          </a:xfrm>
        </p:grpSpPr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 rot="16626899" flipH="1" flipV="1">
              <a:off x="3282660" y="3580621"/>
              <a:ext cx="103187" cy="187325"/>
            </a:xfrm>
            <a:prstGeom prst="triangle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b="0" kern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H="1" flipV="1">
              <a:off x="2602363" y="3647372"/>
              <a:ext cx="645340" cy="102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Rectangle 18"/>
          <p:cNvSpPr/>
          <p:nvPr/>
        </p:nvSpPr>
        <p:spPr>
          <a:xfrm>
            <a:off x="2207375" y="5327302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 </a:t>
            </a:r>
            <a:endParaRPr lang="zh-HK" altLang="en-US" sz="2400" b="0" i="1" dirty="0">
              <a:ea typeface="新細明體" charset="-12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 bwMode="auto">
          <a:xfrm>
            <a:off x="-157954" y="4755802"/>
            <a:ext cx="90910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b="0" kern="0" dirty="0">
                <a:solidFill>
                  <a:schemeClr val="tx2"/>
                </a:solidFill>
              </a:rPr>
              <a:t>In vacuum, photon is a particle, not a wave</a:t>
            </a:r>
            <a:endParaRPr lang="en-US" altLang="en-US" sz="800" b="0" kern="0" dirty="0">
              <a:solidFill>
                <a:schemeClr val="tx2"/>
              </a:solidFill>
            </a:endParaRPr>
          </a:p>
          <a:p>
            <a:endParaRPr lang="en-US" altLang="en-US" sz="800" b="0" kern="0" dirty="0">
              <a:sym typeface="Symbol" pitchFamily="18" charset="2"/>
            </a:endParaRPr>
          </a:p>
          <a:p>
            <a:r>
              <a:rPr lang="en-US" altLang="en-US" sz="2400" b="0" kern="0" dirty="0">
                <a:solidFill>
                  <a:schemeClr val="tx2"/>
                </a:solidFill>
                <a:sym typeface="Symbol" pitchFamily="18" charset="2"/>
              </a:rPr>
              <a:t>In matter, photon is a wave, not a particle, </a:t>
            </a:r>
            <a:r>
              <a:rPr lang="en-US" altLang="en-US" sz="2400" b="0" kern="0" dirty="0" smtClean="0">
                <a:solidFill>
                  <a:schemeClr val="tx2"/>
                </a:solidFill>
                <a:sym typeface="Symbol" pitchFamily="18" charset="2"/>
              </a:rPr>
              <a:t>                                  but wave properties depend </a:t>
            </a:r>
            <a:r>
              <a:rPr lang="en-US" altLang="en-US" sz="2400" b="0" kern="0" dirty="0">
                <a:solidFill>
                  <a:schemeClr val="tx2"/>
                </a:solidFill>
                <a:sym typeface="Symbol" pitchFamily="18" charset="2"/>
              </a:rPr>
              <a:t>on the size of matter</a:t>
            </a:r>
            <a:endParaRPr lang="en-US" altLang="en-US" sz="2400" b="0" kern="0" dirty="0">
              <a:solidFill>
                <a:srgbClr val="FFFFFF"/>
              </a:solidFill>
              <a:sym typeface="Symbol" pitchFamily="18" charset="2"/>
            </a:endParaRPr>
          </a:p>
          <a:p>
            <a:endParaRPr lang="en-US" altLang="en-US" sz="2400" b="0" kern="0" dirty="0">
              <a:solidFill>
                <a:srgbClr val="FFFFFF"/>
              </a:solidFill>
              <a:sym typeface="Symbol" pitchFamily="18" charset="2"/>
            </a:endParaRPr>
          </a:p>
          <a:p>
            <a:r>
              <a:rPr lang="en-US" altLang="en-US" sz="2400" b="0" kern="0" dirty="0">
                <a:solidFill>
                  <a:srgbClr val="FFFFFF"/>
                </a:solidFill>
                <a:sym typeface="Symbol" pitchFamily="18" charset="2"/>
              </a:rPr>
              <a:t> </a:t>
            </a:r>
            <a:endParaRPr lang="zh-HK" altLang="en-US" sz="2400" b="0" i="1" kern="0" dirty="0">
              <a:ea typeface="新細明體" charset="-12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218375" y="3456637"/>
            <a:ext cx="842961" cy="452437"/>
            <a:chOff x="2584955" y="3908441"/>
            <a:chExt cx="842961" cy="452437"/>
          </a:xfrm>
        </p:grpSpPr>
        <p:sp>
          <p:nvSpPr>
            <p:cNvPr id="36" name="Freeform 35"/>
            <p:cNvSpPr>
              <a:spLocks/>
            </p:cNvSpPr>
            <p:nvPr/>
          </p:nvSpPr>
          <p:spPr bwMode="auto">
            <a:xfrm rot="14442469" flipH="1" flipV="1">
              <a:off x="2683380" y="3810016"/>
              <a:ext cx="452437" cy="649287"/>
            </a:xfrm>
            <a:custGeom>
              <a:avLst/>
              <a:gdLst>
                <a:gd name="T0" fmla="*/ 74612 w 293687"/>
                <a:gd name="T1" fmla="*/ 466725 h 466725"/>
                <a:gd name="T2" fmla="*/ 26987 w 293687"/>
                <a:gd name="T3" fmla="*/ 304800 h 466725"/>
                <a:gd name="T4" fmla="*/ 236537 w 293687"/>
                <a:gd name="T5" fmla="*/ 276225 h 466725"/>
                <a:gd name="T6" fmla="*/ 131762 w 293687"/>
                <a:gd name="T7" fmla="*/ 114300 h 466725"/>
                <a:gd name="T8" fmla="*/ 255587 w 293687"/>
                <a:gd name="T9" fmla="*/ 95250 h 466725"/>
                <a:gd name="T10" fmla="*/ 293687 w 293687"/>
                <a:gd name="T11" fmla="*/ 0 h 466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687" h="466725">
                  <a:moveTo>
                    <a:pt x="74612" y="466725"/>
                  </a:moveTo>
                  <a:cubicBezTo>
                    <a:pt x="37306" y="401637"/>
                    <a:pt x="0" y="336550"/>
                    <a:pt x="26987" y="304800"/>
                  </a:cubicBezTo>
                  <a:cubicBezTo>
                    <a:pt x="53974" y="273050"/>
                    <a:pt x="219075" y="307975"/>
                    <a:pt x="236537" y="276225"/>
                  </a:cubicBezTo>
                  <a:cubicBezTo>
                    <a:pt x="253999" y="244475"/>
                    <a:pt x="128587" y="144463"/>
                    <a:pt x="131762" y="114300"/>
                  </a:cubicBezTo>
                  <a:cubicBezTo>
                    <a:pt x="134937" y="84137"/>
                    <a:pt x="228600" y="114300"/>
                    <a:pt x="255587" y="95250"/>
                  </a:cubicBezTo>
                  <a:cubicBezTo>
                    <a:pt x="282574" y="76200"/>
                    <a:pt x="288130" y="38100"/>
                    <a:pt x="293687" y="0"/>
                  </a:cubicBezTo>
                </a:path>
              </a:pathLst>
            </a:custGeom>
            <a:noFill/>
            <a:ln w="190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kern="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 rot="16626899" flipH="1" flipV="1">
              <a:off x="3282660" y="4114021"/>
              <a:ext cx="103187" cy="187325"/>
            </a:xfrm>
            <a:prstGeom prst="triangle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b="0" kern="0">
                <a:solidFill>
                  <a:sysClr val="windowText" lastClr="000000"/>
                </a:solidFill>
                <a:cs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50535" y="3733800"/>
            <a:ext cx="825553" cy="103187"/>
            <a:chOff x="2602363" y="3622690"/>
            <a:chExt cx="825553" cy="103187"/>
          </a:xfrm>
        </p:grpSpPr>
        <p:sp>
          <p:nvSpPr>
            <p:cNvPr id="38" name="AutoShape 32"/>
            <p:cNvSpPr>
              <a:spLocks noChangeArrowheads="1"/>
            </p:cNvSpPr>
            <p:nvPr/>
          </p:nvSpPr>
          <p:spPr bwMode="auto">
            <a:xfrm rot="16626899" flipH="1" flipV="1">
              <a:off x="3282660" y="3580621"/>
              <a:ext cx="103187" cy="187325"/>
            </a:xfrm>
            <a:prstGeom prst="triangle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b="0" kern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flipH="1" flipV="1">
              <a:off x="2602363" y="3647372"/>
              <a:ext cx="645340" cy="102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529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0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Bullet Cluster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b="0" dirty="0" smtClean="0"/>
              <a:t>Dark Matter and Modified Gravity Conference – Aachen, February 6-7, 2019</a:t>
            </a:r>
            <a:endParaRPr lang="en-US" altLang="zh-TW" b="0" dirty="0"/>
          </a:p>
        </p:txBody>
      </p:sp>
      <p:pic>
        <p:nvPicPr>
          <p:cNvPr id="4" name="Picture 2" descr="C:\Users\Acer\Documents\2019\Aachen\Chan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3276600" cy="23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048" y="4121342"/>
            <a:ext cx="86868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0" dirty="0">
                <a:solidFill>
                  <a:schemeClr val="tx2"/>
                </a:solidFill>
              </a:rPr>
              <a:t>X-ray</a:t>
            </a:r>
            <a:r>
              <a:rPr lang="en-US" sz="2400" b="0" dirty="0"/>
              <a:t> image (pink) superimposed </a:t>
            </a:r>
            <a:r>
              <a:rPr lang="en-US" sz="2400" b="0" dirty="0" smtClean="0"/>
              <a:t>on </a:t>
            </a:r>
            <a:r>
              <a:rPr lang="en-US" sz="2400" b="0" dirty="0" smtClean="0">
                <a:solidFill>
                  <a:schemeClr val="tx2"/>
                </a:solidFill>
              </a:rPr>
              <a:t>visible</a:t>
            </a:r>
            <a:r>
              <a:rPr lang="en-US" sz="2400" b="0" dirty="0" smtClean="0"/>
              <a:t> </a:t>
            </a:r>
            <a:r>
              <a:rPr lang="en-US" sz="2400" b="0" dirty="0"/>
              <a:t>image </a:t>
            </a:r>
            <a:r>
              <a:rPr lang="en-US" sz="2400" b="0" dirty="0" smtClean="0"/>
              <a:t>(stars)</a:t>
            </a:r>
          </a:p>
          <a:p>
            <a:pPr algn="ctr">
              <a:buNone/>
            </a:pPr>
            <a:endParaRPr lang="en-US" sz="800" b="0" dirty="0" smtClean="0"/>
          </a:p>
          <a:p>
            <a:pPr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 DM </a:t>
            </a:r>
            <a:r>
              <a:rPr lang="en-US" sz="2400" b="0" dirty="0" smtClean="0"/>
              <a:t>from gravitational </a:t>
            </a:r>
            <a:r>
              <a:rPr lang="en-US" sz="2400" b="0" dirty="0"/>
              <a:t>lensing (blue</a:t>
            </a:r>
            <a:r>
              <a:rPr lang="en-US" sz="2400" b="0" dirty="0" smtClean="0"/>
              <a:t>) in colliding galaxies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solidFill>
                  <a:srgbClr val="FFFFFF"/>
                </a:solidFill>
                <a:ea typeface="新細明體" charset="-120"/>
                <a:cs typeface="Arial" charset="0"/>
              </a:rPr>
              <a:t>28</a:t>
            </a:r>
            <a:endParaRPr lang="en-US" altLang="zh-TW" sz="2800" dirty="0">
              <a:solidFill>
                <a:srgbClr val="FFFFFF"/>
              </a:solidFill>
              <a:ea typeface="新細明體" charset="-120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5620" y="2247780"/>
            <a:ext cx="7981672" cy="3387823"/>
            <a:chOff x="543072" y="2247780"/>
            <a:chExt cx="7981672" cy="3387823"/>
          </a:xfrm>
        </p:grpSpPr>
        <p:sp>
          <p:nvSpPr>
            <p:cNvPr id="6" name="TextBox 5"/>
            <p:cNvSpPr txBox="1"/>
            <p:nvPr/>
          </p:nvSpPr>
          <p:spPr>
            <a:xfrm>
              <a:off x="4724400" y="224778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Q</a:t>
              </a:r>
              <a:r>
                <a:rPr lang="en-US" sz="2000" dirty="0" smtClean="0">
                  <a:sym typeface="Symbol"/>
                </a:rPr>
                <a:t>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8600" y="2495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ym typeface="Symbol"/>
                </a:rPr>
                <a:t></a:t>
              </a:r>
              <a:r>
                <a:rPr lang="en-US" sz="2000" dirty="0" smtClean="0"/>
                <a:t>Q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072" y="5173938"/>
              <a:ext cx="79816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2400" b="0" dirty="0" smtClean="0">
                  <a:solidFill>
                    <a:schemeClr val="tx2"/>
                  </a:solidFill>
                </a:rPr>
                <a:t>X-ray heating Q </a:t>
              </a:r>
              <a:r>
                <a:rPr lang="en-US" sz="2400" b="0" dirty="0" smtClean="0"/>
                <a:t>of</a:t>
              </a:r>
              <a:r>
                <a:rPr lang="en-US" sz="2400" b="0" dirty="0" smtClean="0">
                  <a:solidFill>
                    <a:schemeClr val="tx2"/>
                  </a:solidFill>
                </a:rPr>
                <a:t> NPs </a:t>
              </a:r>
              <a:r>
                <a:rPr lang="en-US" sz="2400" b="0" dirty="0" smtClean="0"/>
                <a:t>in galaxies </a:t>
              </a:r>
              <a:r>
                <a:rPr lang="en-US" sz="2400" b="0" dirty="0" smtClean="0">
                  <a:sym typeface="Symbol"/>
                </a:rPr>
                <a:t> overstated </a:t>
              </a:r>
              <a:r>
                <a:rPr lang="en-US" altLang="zh-TW" sz="2400" b="0" dirty="0" smtClean="0">
                  <a:solidFill>
                    <a:schemeClr val="tx2"/>
                  </a:solidFill>
                  <a:sym typeface="Symbol"/>
                </a:rPr>
                <a:t>redshift </a:t>
              </a:r>
              <a:endParaRPr lang="en-US" sz="2400" b="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24200" y="565925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DM is questionable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</a:t>
            </a:r>
            <a:endParaRPr lang="en-US" sz="2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60" y="1295400"/>
            <a:ext cx="7772400" cy="1143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8942" y="6477000"/>
            <a:ext cx="8046244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b="0" dirty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472488" y="5966052"/>
            <a:ext cx="671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solidFill>
                  <a:srgbClr val="FFFFFF"/>
                </a:solidFill>
                <a:ea typeface="新細明體" charset="-120"/>
              </a:rPr>
              <a:t>29</a:t>
            </a:r>
            <a:endParaRPr lang="en-US" altLang="zh-TW" sz="2800" dirty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560" y="2590800"/>
            <a:ext cx="830580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GB" sz="800" b="0" dirty="0"/>
          </a:p>
          <a:p>
            <a:pPr algn="ctr">
              <a:buNone/>
            </a:pPr>
            <a:r>
              <a:rPr lang="en-GB" sz="2400" b="0" dirty="0" smtClean="0"/>
              <a:t>Because o</a:t>
            </a:r>
            <a:r>
              <a:rPr lang="en-GB" sz="2400" b="0" dirty="0" smtClean="0">
                <a:solidFill>
                  <a:schemeClr val="tx2"/>
                </a:solidFill>
              </a:rPr>
              <a:t>f cosmic dust</a:t>
            </a:r>
            <a:r>
              <a:rPr lang="en-GB" sz="2400" b="0" dirty="0">
                <a:solidFill>
                  <a:schemeClr val="tx2"/>
                </a:solidFill>
              </a:rPr>
              <a:t>, </a:t>
            </a:r>
            <a:r>
              <a:rPr lang="en-GB" sz="2400" b="0" dirty="0" smtClean="0"/>
              <a:t>perhaps</a:t>
            </a:r>
            <a:r>
              <a:rPr lang="en-GB" sz="2400" b="0" dirty="0" smtClean="0">
                <a:solidFill>
                  <a:schemeClr val="tx2"/>
                </a:solidFill>
              </a:rPr>
              <a:t> cosmology </a:t>
            </a:r>
            <a:r>
              <a:rPr lang="en-GB" sz="2400" b="0" dirty="0"/>
              <a:t>may return to Einstein’s </a:t>
            </a:r>
            <a:r>
              <a:rPr lang="en-GB" sz="2400" b="0" dirty="0">
                <a:solidFill>
                  <a:schemeClr val="tx2"/>
                </a:solidFill>
              </a:rPr>
              <a:t>once upon a time </a:t>
            </a:r>
            <a:r>
              <a:rPr lang="en-GB" sz="2400" b="0" dirty="0"/>
              <a:t>static </a:t>
            </a:r>
            <a:r>
              <a:rPr lang="en-GB" sz="2400" b="0" dirty="0" smtClean="0"/>
              <a:t>Universe</a:t>
            </a:r>
            <a:r>
              <a:rPr lang="en-GB" sz="2400" b="0" dirty="0"/>
              <a:t>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9830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1371600"/>
            <a:ext cx="88392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/>
              <a:t>In this </a:t>
            </a:r>
            <a:r>
              <a:rPr lang="en-US" sz="2400" b="0" dirty="0" smtClean="0"/>
              <a:t>dilemma, </a:t>
            </a:r>
            <a:r>
              <a:rPr lang="en-US" sz="2400" b="0" dirty="0">
                <a:solidFill>
                  <a:schemeClr val="tx2"/>
                </a:solidFill>
              </a:rPr>
              <a:t>MOND </a:t>
            </a:r>
            <a:r>
              <a:rPr lang="en-US" sz="2400" b="0" dirty="0"/>
              <a:t>is </a:t>
            </a:r>
            <a:r>
              <a:rPr lang="en-US" sz="2400" b="0" dirty="0" smtClean="0"/>
              <a:t>proposed </a:t>
            </a:r>
            <a:r>
              <a:rPr lang="en-US" sz="2400" b="0" dirty="0"/>
              <a:t>as an alternative if the dark matter </a:t>
            </a:r>
            <a:r>
              <a:rPr lang="en-US" sz="2400" b="0" dirty="0">
                <a:solidFill>
                  <a:schemeClr val="tx2"/>
                </a:solidFill>
              </a:rPr>
              <a:t>hypothesis</a:t>
            </a:r>
            <a:r>
              <a:rPr lang="en-US" sz="2400" b="0" dirty="0"/>
              <a:t> is not experimentally </a:t>
            </a:r>
            <a:r>
              <a:rPr lang="en-US" sz="2400" b="0" dirty="0">
                <a:solidFill>
                  <a:schemeClr val="tx2"/>
                </a:solidFill>
              </a:rPr>
              <a:t>verified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MOND</a:t>
            </a:r>
            <a:r>
              <a:rPr lang="en-US" sz="2400" b="0" dirty="0" smtClean="0"/>
              <a:t>  </a:t>
            </a:r>
            <a:r>
              <a:rPr lang="en-US" sz="2400" b="0" dirty="0"/>
              <a:t>stands for </a:t>
            </a:r>
            <a:r>
              <a:rPr lang="en-US" sz="2400" b="0" dirty="0">
                <a:solidFill>
                  <a:schemeClr val="tx2"/>
                </a:solidFill>
              </a:rPr>
              <a:t>Modified Newtonian </a:t>
            </a:r>
            <a:r>
              <a:rPr lang="en-US" sz="2400" b="0" dirty="0" smtClean="0">
                <a:solidFill>
                  <a:schemeClr val="tx2"/>
                </a:solidFill>
              </a:rPr>
              <a:t>Dynamics</a:t>
            </a:r>
          </a:p>
          <a:p>
            <a:pPr marL="0" indent="0" algn="ctr">
              <a:buNone/>
            </a:pPr>
            <a:endParaRPr lang="en-US" sz="8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 MOND </a:t>
            </a:r>
            <a:r>
              <a:rPr lang="en-US" sz="2400" b="0" dirty="0"/>
              <a:t>is based on the argument that the </a:t>
            </a:r>
            <a:r>
              <a:rPr lang="en-US" sz="2400" b="0" dirty="0">
                <a:solidFill>
                  <a:schemeClr val="tx2"/>
                </a:solidFill>
              </a:rPr>
              <a:t>laws of gravity </a:t>
            </a:r>
            <a:r>
              <a:rPr lang="en-US" sz="2400" b="0" dirty="0"/>
              <a:t>need to be modified in the </a:t>
            </a:r>
            <a:r>
              <a:rPr lang="en-US" sz="2400" b="0" dirty="0">
                <a:solidFill>
                  <a:schemeClr val="tx2"/>
                </a:solidFill>
              </a:rPr>
              <a:t>very weak field regime </a:t>
            </a:r>
            <a:r>
              <a:rPr lang="en-US" sz="2400" b="0" dirty="0"/>
              <a:t>to </a:t>
            </a:r>
            <a:r>
              <a:rPr lang="en-US" sz="2400" b="0" dirty="0" smtClean="0"/>
              <a:t>                  explain </a:t>
            </a:r>
            <a:r>
              <a:rPr lang="en-US" sz="2400" b="0" dirty="0"/>
              <a:t>the high </a:t>
            </a:r>
            <a:r>
              <a:rPr lang="en-US" sz="2400" b="0" dirty="0" smtClean="0"/>
              <a:t>velocities</a:t>
            </a:r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/>
              <a:t>T</a:t>
            </a:r>
            <a:r>
              <a:rPr lang="en-US" sz="2400" b="0" dirty="0" smtClean="0"/>
              <a:t>he </a:t>
            </a:r>
            <a:r>
              <a:rPr lang="en-US" sz="2400" b="0" dirty="0">
                <a:solidFill>
                  <a:schemeClr val="tx2"/>
                </a:solidFill>
              </a:rPr>
              <a:t>purpose</a:t>
            </a:r>
            <a:r>
              <a:rPr lang="en-US" sz="2400" b="0" dirty="0"/>
              <a:t> of the instant </a:t>
            </a:r>
            <a:r>
              <a:rPr lang="en-US" sz="2400" b="0" i="1" dirty="0">
                <a:solidFill>
                  <a:schemeClr val="tx2"/>
                </a:solidFill>
              </a:rPr>
              <a:t>Dark Matter &amp; Modified Gravity Conference</a:t>
            </a:r>
            <a:r>
              <a:rPr lang="en-US" sz="2400" b="0" dirty="0"/>
              <a:t> is to choose between the research programs of </a:t>
            </a:r>
            <a:r>
              <a:rPr lang="en-US" sz="2400" b="0" dirty="0">
                <a:solidFill>
                  <a:schemeClr val="tx2"/>
                </a:solidFill>
              </a:rPr>
              <a:t>Dark Matter </a:t>
            </a:r>
            <a:r>
              <a:rPr lang="en-US" sz="2400" b="0" dirty="0"/>
              <a:t>and </a:t>
            </a:r>
            <a:r>
              <a:rPr lang="en-US" sz="2400" b="0" dirty="0">
                <a:solidFill>
                  <a:schemeClr val="tx2"/>
                </a:solidFill>
              </a:rPr>
              <a:t>Modified Gravity</a:t>
            </a:r>
            <a:r>
              <a:rPr lang="en-US" sz="2400" b="0" dirty="0"/>
              <a:t>, and </a:t>
            </a:r>
            <a:r>
              <a:rPr lang="en-US" sz="2400" b="0" dirty="0">
                <a:solidFill>
                  <a:schemeClr val="tx2"/>
                </a:solidFill>
              </a:rPr>
              <a:t>also</a:t>
            </a:r>
            <a:r>
              <a:rPr lang="en-US" sz="2400" b="0" dirty="0"/>
              <a:t> in choosing </a:t>
            </a:r>
            <a:r>
              <a:rPr lang="en-US" sz="2400" b="0" dirty="0">
                <a:solidFill>
                  <a:schemeClr val="tx2"/>
                </a:solidFill>
              </a:rPr>
              <a:t>between different models </a:t>
            </a:r>
            <a:r>
              <a:rPr lang="en-US" sz="2400" b="0" dirty="0"/>
              <a:t>within each </a:t>
            </a:r>
            <a:r>
              <a:rPr lang="en-US" sz="2400" b="0" dirty="0" smtClean="0"/>
              <a:t>program</a:t>
            </a:r>
            <a:endParaRPr lang="en-US" sz="2400" b="0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Background</a:t>
            </a:r>
            <a:endParaRPr lang="en-US" altLang="en-US" dirty="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477000"/>
            <a:ext cx="8191500" cy="381000"/>
          </a:xfrm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z="1400" b="0" smtClean="0">
                <a:solidFill>
                  <a:schemeClr val="tx2"/>
                </a:solidFill>
              </a:rPr>
              <a:t>Dark Matter and Modified Gravity Conference – Aachen, February 6-7, 2019</a:t>
            </a:r>
            <a:endParaRPr lang="en-US" altLang="zh-TW" sz="1400" b="0" dirty="0">
              <a:solidFill>
                <a:schemeClr val="tx2"/>
              </a:solidFill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8610600" y="6019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3</a:t>
            </a:r>
            <a:endParaRPr lang="en-US" altLang="zh-TW" sz="2800" dirty="0">
              <a:ea typeface="新細明體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90601" y="10439400"/>
            <a:ext cx="8369085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>
              <a:buNone/>
            </a:pPr>
            <a:r>
              <a:rPr lang="en-GB" sz="2400" dirty="0"/>
              <a:t>Since 1950, the computation of rotation curves became vogue after the radio astronomy discovery [4] of the 21 cm line of neutral hydrogen atoms. Unlike optical redshifts based on emission wavelengths, radio redshifts are determined from the frequencies of thermal emission. </a:t>
            </a:r>
            <a:endParaRPr lang="en-US" sz="2400" dirty="0"/>
          </a:p>
          <a:p>
            <a:r>
              <a:rPr lang="en-US" sz="2400" dirty="0"/>
              <a:t>In the 1970’s, rotation curves based on both optical and radio redshifts were resolved [5] for the M31 spiral galaxy by assuming the presence of invisible mass thereby marking the beginning of the modern search for dark matter. </a:t>
            </a:r>
          </a:p>
          <a:p>
            <a:pPr>
              <a:buNone/>
            </a:pPr>
            <a:r>
              <a:rPr lang="en-GB" sz="2400" dirty="0"/>
              <a:t>Today, scientists generally agree that dark matter is invisible having about 5-times the mass of ordinary matter, but what it is and how it was formed has remained a mystery. Many dark matter dark matter theories are proposed. dark matter may not exist. </a:t>
            </a:r>
            <a:endParaRPr lang="en-US" sz="2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0"/>
            <a:ext cx="8382000" cy="1066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400" dirty="0">
                <a:solidFill>
                  <a:schemeClr val="tx2"/>
                </a:solidFill>
                <a:ea typeface="宋体" pitchFamily="2" charset="-122"/>
              </a:rPr>
              <a:t>        </a:t>
            </a:r>
            <a:r>
              <a:rPr lang="en-US" altLang="zh-CN" sz="2400" b="0" dirty="0">
                <a:ea typeface="宋体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sz="2400" b="0" dirty="0">
              <a:solidFill>
                <a:schemeClr val="tx2"/>
              </a:solidFill>
              <a:ea typeface="宋体" pitchFamily="2" charset="-122"/>
            </a:endParaRPr>
          </a:p>
          <a:p>
            <a:pPr algn="ctr">
              <a:buFontTx/>
              <a:buNone/>
            </a:pPr>
            <a:r>
              <a:rPr lang="en-US" altLang="zh-CN" sz="2400" b="0" dirty="0">
                <a:ea typeface="宋体" pitchFamily="2" charset="-122"/>
              </a:rPr>
              <a:t>     </a:t>
            </a:r>
            <a:r>
              <a:rPr lang="en-US" altLang="zh-CN" sz="2400" b="0" dirty="0">
                <a:solidFill>
                  <a:schemeClr val="tx2"/>
                </a:solidFill>
                <a:ea typeface="宋体" pitchFamily="2" charset="-122"/>
                <a:hlinkClick r:id="rId3"/>
              </a:rPr>
              <a:t>http://www.nanoqed.org</a:t>
            </a:r>
            <a:endParaRPr lang="en-US" altLang="zh-CN" sz="2400" b="0" dirty="0">
              <a:solidFill>
                <a:schemeClr val="tx2"/>
              </a:solidFill>
              <a:ea typeface="宋体" pitchFamily="2" charset="-122"/>
            </a:endParaRPr>
          </a:p>
          <a:p>
            <a:pPr algn="ctr">
              <a:buFontTx/>
              <a:buNone/>
            </a:pPr>
            <a:endParaRPr lang="en-US" altLang="zh-CN" sz="2400" b="0" dirty="0">
              <a:solidFill>
                <a:schemeClr val="tx2"/>
              </a:solidFill>
              <a:ea typeface="宋体" pitchFamily="2" charset="-122"/>
            </a:endParaRPr>
          </a:p>
          <a:p>
            <a:pPr algn="ctr">
              <a:buFontTx/>
              <a:buNone/>
            </a:pPr>
            <a:r>
              <a:rPr lang="en-US" altLang="zh-CN" sz="2400" b="0" dirty="0">
                <a:solidFill>
                  <a:schemeClr val="tx2"/>
                </a:solidFill>
                <a:ea typeface="宋体" pitchFamily="2" charset="-122"/>
              </a:rPr>
              <a:t>     </a:t>
            </a:r>
            <a:endParaRPr lang="en-US" altLang="zh-CN" sz="2400" b="0" dirty="0">
              <a:ea typeface="宋体" pitchFamily="2" charset="-122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41581" y="1589868"/>
            <a:ext cx="7772400" cy="611188"/>
          </a:xfrm>
        </p:spPr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  <a:ea typeface="新細明體" charset="-120"/>
              </a:rPr>
              <a:t>      </a:t>
            </a:r>
            <a:r>
              <a:rPr lang="en-US" altLang="zh-TW" dirty="0">
                <a:solidFill>
                  <a:srgbClr val="FFFF00"/>
                </a:solidFill>
                <a:ea typeface="新細明體" charset="-120"/>
              </a:rPr>
              <a:t>Questions &amp; Papers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799" y="6477000"/>
            <a:ext cx="8117237" cy="381000"/>
          </a:xfrm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z="1400" b="0" smtClean="0">
                <a:solidFill>
                  <a:srgbClr val="FFFF00"/>
                </a:solidFill>
              </a:rPr>
              <a:t>Dark Matter and Modified Gravity Conference – Aachen, February 6-7, 2019</a:t>
            </a:r>
            <a:endParaRPr lang="en-US" altLang="zh-TW" sz="1400" b="0" dirty="0">
              <a:solidFill>
                <a:srgbClr val="FFFF00"/>
              </a:solidFill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343950" y="621539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solidFill>
                  <a:srgbClr val="FFFFFF"/>
                </a:solidFill>
                <a:ea typeface="新細明體" charset="-120"/>
              </a:rPr>
              <a:t>31</a:t>
            </a:r>
            <a:endParaRPr lang="en-US" altLang="zh-TW" sz="2800" dirty="0">
              <a:solidFill>
                <a:srgbClr val="FFFFFF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10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838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Purpose</a:t>
            </a:r>
            <a:endParaRPr lang="en-US" altLang="en-US" dirty="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477000"/>
            <a:ext cx="8191500" cy="381000"/>
          </a:xfrm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z="1400" b="0" smtClean="0">
                <a:solidFill>
                  <a:schemeClr val="tx2"/>
                </a:solidFill>
              </a:rPr>
              <a:t>Dark Matter and Modified Gravity Conference – Aachen, February 6-7, 2019</a:t>
            </a:r>
            <a:endParaRPr lang="en-US" altLang="zh-TW" sz="1400" b="0" dirty="0">
              <a:solidFill>
                <a:schemeClr val="tx2"/>
              </a:solidFill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8610600" y="6019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>
                <a:ea typeface="新細明體" charset="-12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850" y="2209800"/>
            <a:ext cx="81534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0" dirty="0" smtClean="0"/>
              <a:t>Argue </a:t>
            </a:r>
            <a:r>
              <a:rPr lang="en-US" sz="2400" b="0" dirty="0"/>
              <a:t>the </a:t>
            </a:r>
            <a:r>
              <a:rPr lang="en-US" sz="2400" b="0" dirty="0">
                <a:solidFill>
                  <a:schemeClr val="tx2"/>
                </a:solidFill>
              </a:rPr>
              <a:t>Dark Matter research program </a:t>
            </a:r>
            <a:r>
              <a:rPr lang="en-US" sz="2400" b="0" dirty="0"/>
              <a:t>include </a:t>
            </a:r>
            <a:r>
              <a:rPr lang="en-US" sz="2400" b="0" dirty="0">
                <a:solidFill>
                  <a:schemeClr val="tx2"/>
                </a:solidFill>
              </a:rPr>
              <a:t>Newtonian mechanics </a:t>
            </a:r>
            <a:r>
              <a:rPr lang="en-US" sz="2400" b="0" dirty="0"/>
              <a:t>as the limit of Einstein’s general relativity at small </a:t>
            </a:r>
            <a:r>
              <a:rPr lang="en-US" sz="2400" b="0" dirty="0" smtClean="0"/>
              <a:t>velocities, and  </a:t>
            </a:r>
          </a:p>
          <a:p>
            <a:pPr algn="ctr">
              <a:buNone/>
            </a:pPr>
            <a:endParaRPr lang="en-US" sz="800" b="0" dirty="0" smtClean="0"/>
          </a:p>
          <a:p>
            <a:pPr algn="ctr">
              <a:buNone/>
            </a:pPr>
            <a:r>
              <a:rPr lang="en-US" sz="2400" b="0" dirty="0" smtClean="0"/>
              <a:t>Dark matter is the consequence of  high </a:t>
            </a:r>
            <a:r>
              <a:rPr lang="en-US" sz="2400" b="0" dirty="0">
                <a:solidFill>
                  <a:schemeClr val="tx2"/>
                </a:solidFill>
              </a:rPr>
              <a:t>velocities </a:t>
            </a:r>
            <a:r>
              <a:rPr lang="en-US" sz="2400" b="0" dirty="0"/>
              <a:t>from</a:t>
            </a:r>
            <a:r>
              <a:rPr lang="en-US" sz="2400" b="0" dirty="0">
                <a:solidFill>
                  <a:schemeClr val="tx2"/>
                </a:solidFill>
              </a:rPr>
              <a:t> </a:t>
            </a:r>
            <a:r>
              <a:rPr lang="en-US" sz="2400" b="0" dirty="0" smtClean="0"/>
              <a:t>overstated</a:t>
            </a:r>
            <a:r>
              <a:rPr lang="en-US" sz="2400" b="0" dirty="0" smtClean="0">
                <a:solidFill>
                  <a:schemeClr val="tx2"/>
                </a:solidFill>
              </a:rPr>
              <a:t> redshift </a:t>
            </a:r>
            <a:r>
              <a:rPr lang="en-US" sz="2400" b="0" dirty="0" smtClean="0"/>
              <a:t>in</a:t>
            </a:r>
            <a:r>
              <a:rPr lang="en-US" sz="2400" b="0" dirty="0" smtClean="0">
                <a:solidFill>
                  <a:schemeClr val="tx2"/>
                </a:solidFill>
              </a:rPr>
              <a:t> cosmic dust, but</a:t>
            </a:r>
          </a:p>
          <a:p>
            <a:pPr algn="ctr">
              <a:buNone/>
            </a:pPr>
            <a:endParaRPr lang="en-US" sz="800" b="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        </a:t>
            </a:r>
            <a:r>
              <a:rPr lang="en-US" sz="2400" b="0" dirty="0" smtClean="0"/>
              <a:t>If </a:t>
            </a:r>
            <a:r>
              <a:rPr lang="en-US" sz="2400" b="0" dirty="0" smtClean="0">
                <a:solidFill>
                  <a:schemeClr val="tx2"/>
                </a:solidFill>
              </a:rPr>
              <a:t>redshifts</a:t>
            </a:r>
            <a:r>
              <a:rPr lang="en-US" sz="2400" b="0" dirty="0" smtClean="0"/>
              <a:t> are corrected </a:t>
            </a:r>
            <a:r>
              <a:rPr lang="en-US" sz="2400" b="0" dirty="0"/>
              <a:t>for </a:t>
            </a:r>
            <a:r>
              <a:rPr lang="en-US" sz="2400" b="0" dirty="0">
                <a:solidFill>
                  <a:schemeClr val="tx2"/>
                </a:solidFill>
              </a:rPr>
              <a:t>cosmic </a:t>
            </a:r>
            <a:r>
              <a:rPr lang="en-US" sz="2400" b="0" dirty="0" smtClean="0">
                <a:solidFill>
                  <a:schemeClr val="tx2"/>
                </a:solidFill>
              </a:rPr>
              <a:t>dust</a:t>
            </a:r>
            <a:r>
              <a:rPr lang="en-US" sz="2400" b="0" dirty="0" smtClean="0"/>
              <a:t>, </a:t>
            </a:r>
            <a:r>
              <a:rPr lang="en-US" sz="2400" b="0" dirty="0"/>
              <a:t>astronomical </a:t>
            </a:r>
            <a:r>
              <a:rPr lang="en-US" sz="2400" b="0" dirty="0">
                <a:solidFill>
                  <a:schemeClr val="tx2"/>
                </a:solidFill>
              </a:rPr>
              <a:t>velocities</a:t>
            </a:r>
            <a:r>
              <a:rPr lang="en-US" sz="2400" b="0" dirty="0"/>
              <a:t> and </a:t>
            </a:r>
            <a:r>
              <a:rPr lang="en-US" sz="2400" b="0" dirty="0" smtClean="0">
                <a:solidFill>
                  <a:schemeClr val="tx2"/>
                </a:solidFill>
              </a:rPr>
              <a:t>masses </a:t>
            </a:r>
            <a:r>
              <a:rPr lang="en-US" sz="2400" b="0" dirty="0" smtClean="0"/>
              <a:t>are given by </a:t>
            </a:r>
            <a:r>
              <a:rPr lang="en-US" sz="2400" b="0" dirty="0" smtClean="0">
                <a:solidFill>
                  <a:schemeClr val="tx2"/>
                </a:solidFill>
              </a:rPr>
              <a:t>Newtonian dynamics</a:t>
            </a:r>
            <a:endParaRPr lang="en-US" sz="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3439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4" name="Rectangle 3"/>
          <p:cNvSpPr/>
          <p:nvPr/>
        </p:nvSpPr>
        <p:spPr>
          <a:xfrm>
            <a:off x="438150" y="1143000"/>
            <a:ext cx="847725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Hubble</a:t>
            </a:r>
            <a:r>
              <a:rPr lang="en-US" sz="2400" b="0" dirty="0" smtClean="0"/>
              <a:t> </a:t>
            </a:r>
            <a:r>
              <a:rPr lang="en-US" sz="2400" b="0" dirty="0"/>
              <a:t>discovered the </a:t>
            </a:r>
            <a:r>
              <a:rPr lang="en-US" sz="2400" b="0" dirty="0">
                <a:solidFill>
                  <a:schemeClr val="tx2"/>
                </a:solidFill>
              </a:rPr>
              <a:t>Universe</a:t>
            </a:r>
            <a:r>
              <a:rPr lang="en-US" sz="2400" b="0" dirty="0"/>
              <a:t> was </a:t>
            </a:r>
            <a:r>
              <a:rPr lang="en-US" sz="2400" b="0" dirty="0">
                <a:solidFill>
                  <a:schemeClr val="tx2"/>
                </a:solidFill>
              </a:rPr>
              <a:t>expanding</a:t>
            </a:r>
            <a:r>
              <a:rPr lang="en-US" sz="2400" b="0" dirty="0"/>
              <a:t> based on </a:t>
            </a:r>
            <a:r>
              <a:rPr lang="en-US" sz="2400" b="0" dirty="0" smtClean="0">
                <a:solidFill>
                  <a:schemeClr val="tx2"/>
                </a:solidFill>
              </a:rPr>
              <a:t>velocity</a:t>
            </a:r>
            <a:r>
              <a:rPr lang="en-US" sz="2400" b="0" dirty="0" smtClean="0"/>
              <a:t> </a:t>
            </a:r>
            <a:r>
              <a:rPr lang="en-US" sz="2400" b="0" dirty="0"/>
              <a:t>measurements inferred from Doppler </a:t>
            </a:r>
            <a:r>
              <a:rPr lang="en-US" sz="2400" b="0" dirty="0">
                <a:solidFill>
                  <a:schemeClr val="tx2"/>
                </a:solidFill>
              </a:rPr>
              <a:t>redshifts</a:t>
            </a:r>
            <a:r>
              <a:rPr lang="en-US" sz="2400" b="0" dirty="0"/>
              <a:t> of </a:t>
            </a:r>
            <a:r>
              <a:rPr lang="en-US" sz="2400" b="0" dirty="0">
                <a:solidFill>
                  <a:schemeClr val="tx2"/>
                </a:solidFill>
              </a:rPr>
              <a:t>light</a:t>
            </a:r>
            <a:r>
              <a:rPr lang="en-US" sz="2400" b="0" dirty="0"/>
              <a:t> from recessing </a:t>
            </a:r>
            <a:r>
              <a:rPr lang="en-US" sz="2400" b="0" dirty="0">
                <a:solidFill>
                  <a:schemeClr val="tx2"/>
                </a:solidFill>
              </a:rPr>
              <a:t>galaxies</a:t>
            </a:r>
            <a:r>
              <a:rPr lang="en-US" sz="2400" b="0" dirty="0"/>
              <a:t>. </a:t>
            </a:r>
          </a:p>
          <a:p>
            <a:pPr algn="ctr">
              <a:buNone/>
            </a:pPr>
            <a:endParaRPr lang="en-GB" sz="800" b="0" dirty="0"/>
          </a:p>
          <a:p>
            <a:pPr algn="ctr">
              <a:buNone/>
            </a:pPr>
            <a:r>
              <a:rPr lang="en-GB" sz="2400" b="0" dirty="0" smtClean="0"/>
              <a:t>But on the way to Earth, the </a:t>
            </a:r>
            <a:r>
              <a:rPr lang="en-GB" sz="2400" b="0" dirty="0">
                <a:solidFill>
                  <a:schemeClr val="tx2"/>
                </a:solidFill>
              </a:rPr>
              <a:t>galaxy light</a:t>
            </a:r>
            <a:r>
              <a:rPr lang="en-GB" sz="2400" b="0" dirty="0"/>
              <a:t> </a:t>
            </a:r>
            <a:r>
              <a:rPr lang="en-GB" sz="2400" b="0" dirty="0" smtClean="0"/>
              <a:t>is                  </a:t>
            </a:r>
            <a:r>
              <a:rPr lang="en-GB" sz="2400" b="0" dirty="0" smtClean="0">
                <a:solidFill>
                  <a:schemeClr val="tx2"/>
                </a:solidFill>
              </a:rPr>
              <a:t>absorbed</a:t>
            </a:r>
            <a:r>
              <a:rPr lang="en-GB" sz="2400" b="0" dirty="0" smtClean="0"/>
              <a:t> in </a:t>
            </a:r>
            <a:r>
              <a:rPr lang="en-GB" sz="2400" b="0" dirty="0" smtClean="0">
                <a:solidFill>
                  <a:schemeClr val="tx2"/>
                </a:solidFill>
              </a:rPr>
              <a:t>NPs</a:t>
            </a:r>
            <a:r>
              <a:rPr lang="en-GB" sz="2400" b="0" dirty="0" smtClean="0"/>
              <a:t> of </a:t>
            </a:r>
            <a:r>
              <a:rPr lang="en-GB" sz="2400" b="0" dirty="0" smtClean="0">
                <a:solidFill>
                  <a:schemeClr val="tx2"/>
                </a:solidFill>
              </a:rPr>
              <a:t>cosmic dust</a:t>
            </a:r>
          </a:p>
          <a:p>
            <a:pPr algn="ctr">
              <a:buNone/>
            </a:pPr>
            <a:r>
              <a:rPr lang="en-GB" sz="2400" b="0" dirty="0" smtClean="0">
                <a:solidFill>
                  <a:schemeClr val="tx2"/>
                </a:solidFill>
              </a:rPr>
              <a:t>NPs</a:t>
            </a:r>
            <a:r>
              <a:rPr lang="en-GB" sz="2400" b="0" dirty="0" smtClean="0"/>
              <a:t> </a:t>
            </a:r>
            <a:r>
              <a:rPr lang="en-GB" sz="2400" b="0" dirty="0"/>
              <a:t>= </a:t>
            </a:r>
            <a:r>
              <a:rPr lang="en-GB" sz="2400" b="0" dirty="0" smtClean="0"/>
              <a:t>nanoparticles  </a:t>
            </a:r>
            <a:endParaRPr lang="en-GB" sz="2400" b="0" dirty="0"/>
          </a:p>
          <a:p>
            <a:pPr algn="ctr">
              <a:buNone/>
            </a:pPr>
            <a:r>
              <a:rPr lang="en-GB" sz="2400" b="0" dirty="0" smtClean="0">
                <a:solidFill>
                  <a:schemeClr val="tx2"/>
                </a:solidFill>
              </a:rPr>
              <a:t>Astronomers</a:t>
            </a:r>
            <a:r>
              <a:rPr lang="en-GB" sz="2400" b="0" dirty="0" smtClean="0"/>
              <a:t> </a:t>
            </a:r>
            <a:r>
              <a:rPr lang="en-GB" sz="2400" b="0" dirty="0"/>
              <a:t>assumed the</a:t>
            </a:r>
            <a:r>
              <a:rPr lang="en-GB" sz="2400" b="0" dirty="0">
                <a:solidFill>
                  <a:schemeClr val="tx2"/>
                </a:solidFill>
              </a:rPr>
              <a:t> </a:t>
            </a:r>
            <a:r>
              <a:rPr lang="en-GB" sz="2400" b="0" dirty="0" smtClean="0">
                <a:solidFill>
                  <a:schemeClr val="tx2"/>
                </a:solidFill>
              </a:rPr>
              <a:t>light-dust </a:t>
            </a:r>
            <a:r>
              <a:rPr lang="en-GB" sz="2400" b="0" dirty="0" smtClean="0"/>
              <a:t>interaction </a:t>
            </a:r>
            <a:r>
              <a:rPr lang="en-GB" sz="2400" b="0" dirty="0"/>
              <a:t>followed </a:t>
            </a:r>
            <a:r>
              <a:rPr lang="en-GB" sz="2400" b="0" dirty="0">
                <a:solidFill>
                  <a:schemeClr val="tx2"/>
                </a:solidFill>
              </a:rPr>
              <a:t>classical physics </a:t>
            </a:r>
            <a:r>
              <a:rPr lang="en-GB" sz="2400" b="0" dirty="0" smtClean="0"/>
              <a:t>causing </a:t>
            </a:r>
            <a:r>
              <a:rPr lang="en-GB" sz="2400" b="0" dirty="0" smtClean="0">
                <a:solidFill>
                  <a:schemeClr val="tx2"/>
                </a:solidFill>
              </a:rPr>
              <a:t>temperature</a:t>
            </a:r>
            <a:r>
              <a:rPr lang="en-GB" sz="2400" b="0" dirty="0" smtClean="0"/>
              <a:t> changes w </a:t>
            </a:r>
            <a:r>
              <a:rPr lang="en-GB" sz="2400" dirty="0" smtClean="0">
                <a:sym typeface="Symbol"/>
              </a:rPr>
              <a:t> </a:t>
            </a:r>
            <a:r>
              <a:rPr lang="en-GB" sz="2400" b="0" dirty="0" smtClean="0">
                <a:sym typeface="Symbol"/>
              </a:rPr>
              <a:t>o </a:t>
            </a:r>
            <a:r>
              <a:rPr lang="en-US" sz="2400" b="0" dirty="0" smtClean="0">
                <a:solidFill>
                  <a:schemeClr val="tx2"/>
                </a:solidFill>
              </a:rPr>
              <a:t>redshift.</a:t>
            </a:r>
            <a:endParaRPr lang="en-GB" sz="2400" b="0" dirty="0" smtClean="0"/>
          </a:p>
          <a:p>
            <a:pPr algn="ctr">
              <a:buNone/>
            </a:pPr>
            <a:endParaRPr lang="en-GB" sz="800" b="0" dirty="0" smtClean="0"/>
          </a:p>
          <a:p>
            <a:pPr algn="ctr">
              <a:buNone/>
            </a:pPr>
            <a:r>
              <a:rPr lang="en-GB" sz="2400" b="0" dirty="0" smtClean="0"/>
              <a:t>But </a:t>
            </a:r>
            <a:r>
              <a:rPr lang="en-GB" sz="2400" b="0" dirty="0"/>
              <a:t>if </a:t>
            </a:r>
            <a:r>
              <a:rPr lang="en-GB" sz="2400" b="0" dirty="0">
                <a:solidFill>
                  <a:schemeClr val="tx2"/>
                </a:solidFill>
              </a:rPr>
              <a:t>QM</a:t>
            </a:r>
            <a:r>
              <a:rPr lang="en-GB" sz="2400" b="0" dirty="0"/>
              <a:t> is assumed, </a:t>
            </a:r>
            <a:r>
              <a:rPr lang="en-GB" sz="2400" b="0" dirty="0">
                <a:solidFill>
                  <a:schemeClr val="tx2"/>
                </a:solidFill>
              </a:rPr>
              <a:t>temperature </a:t>
            </a:r>
            <a:r>
              <a:rPr lang="en-GB" sz="2400" b="0" dirty="0" smtClean="0">
                <a:solidFill>
                  <a:schemeClr val="tx2"/>
                </a:solidFill>
              </a:rPr>
              <a:t>changes </a:t>
            </a:r>
            <a:r>
              <a:rPr lang="en-GB" sz="2400" b="0" dirty="0" smtClean="0"/>
              <a:t>do not occur and </a:t>
            </a:r>
            <a:r>
              <a:rPr lang="en-US" sz="2400" b="0" dirty="0" smtClean="0"/>
              <a:t>the absorbed </a:t>
            </a:r>
            <a:r>
              <a:rPr lang="en-GB" sz="2400" b="0" dirty="0" smtClean="0">
                <a:solidFill>
                  <a:schemeClr val="tx2"/>
                </a:solidFill>
              </a:rPr>
              <a:t>galaxy photon</a:t>
            </a:r>
            <a:r>
              <a:rPr lang="en-US" sz="2400" b="0" dirty="0"/>
              <a:t> </a:t>
            </a:r>
            <a:r>
              <a:rPr lang="en-US" sz="2400" b="0" dirty="0" smtClean="0"/>
              <a:t>is conserved by    </a:t>
            </a:r>
            <a:r>
              <a:rPr lang="en-US" sz="2400" b="0" dirty="0" err="1" smtClean="0">
                <a:solidFill>
                  <a:schemeClr val="tx2"/>
                </a:solidFill>
              </a:rPr>
              <a:t>re</a:t>
            </a:r>
            <a:r>
              <a:rPr lang="en-US" sz="2400" b="0" dirty="0" err="1" smtClean="0">
                <a:solidFill>
                  <a:schemeClr val="tx2"/>
                </a:solidFill>
                <a:sym typeface="Symbol"/>
              </a:rPr>
              <a:t>emitting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b="0" dirty="0" smtClean="0">
                <a:sym typeface="Symbol"/>
              </a:rPr>
              <a:t>a </a:t>
            </a:r>
            <a:r>
              <a:rPr lang="en-US" sz="2400" b="0" dirty="0" smtClean="0"/>
              <a:t>redshifted </a:t>
            </a:r>
            <a:r>
              <a:rPr lang="en-US" sz="2400" b="0" dirty="0" smtClean="0">
                <a:solidFill>
                  <a:schemeClr val="tx2"/>
                </a:solidFill>
              </a:rPr>
              <a:t>galaxy photon</a:t>
            </a:r>
            <a:endParaRPr lang="en-GB" sz="2400" b="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GB" sz="2400" b="0" dirty="0" smtClean="0">
                <a:solidFill>
                  <a:schemeClr val="tx2"/>
                </a:solidFill>
              </a:rPr>
              <a:t>QM </a:t>
            </a:r>
            <a:r>
              <a:rPr lang="en-GB" sz="2400" b="0" dirty="0"/>
              <a:t>= quantum mechanics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382000" y="5653087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5</a:t>
            </a:r>
            <a:endParaRPr lang="en-US" altLang="zh-TW" sz="28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47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12736" y="838200"/>
            <a:ext cx="7772400" cy="1143000"/>
          </a:xfrm>
        </p:spPr>
        <p:txBody>
          <a:bodyPr/>
          <a:lstStyle/>
          <a:p>
            <a:r>
              <a:rPr lang="en-US" altLang="en-US" dirty="0"/>
              <a:t>QM v. Classical Physics</a:t>
            </a: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2736" y="6467799"/>
            <a:ext cx="7924800" cy="381000"/>
          </a:xfrm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1400" b="0" smtClean="0">
                <a:solidFill>
                  <a:schemeClr val="tx2"/>
                </a:solidFill>
              </a:rPr>
              <a:t>Dark Matter and Modified Gravity Conference – Aachen, February 6-7, 2019</a:t>
            </a:r>
            <a:endParaRPr lang="en-US" altLang="zh-TW" sz="1400" b="0" dirty="0">
              <a:solidFill>
                <a:schemeClr val="tx2"/>
              </a:solidFill>
            </a:endParaRP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8399436" y="573469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>
                <a:ea typeface="新細明體" charset="-12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512736" y="20574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0" dirty="0">
                <a:solidFill>
                  <a:schemeClr val="tx2"/>
                </a:solidFill>
              </a:rPr>
              <a:t>Classical physics </a:t>
            </a:r>
            <a:r>
              <a:rPr lang="en-GB" sz="2400" b="0" dirty="0"/>
              <a:t>allows </a:t>
            </a:r>
            <a:r>
              <a:rPr lang="en-GB" sz="2400" b="0" dirty="0">
                <a:solidFill>
                  <a:schemeClr val="tx2"/>
                </a:solidFill>
              </a:rPr>
              <a:t>atoms</a:t>
            </a:r>
            <a:r>
              <a:rPr lang="en-GB" sz="2400" b="0" dirty="0"/>
              <a:t> in quantum sized </a:t>
            </a:r>
            <a:r>
              <a:rPr lang="en-GB" sz="2400" b="0" dirty="0">
                <a:solidFill>
                  <a:schemeClr val="tx2"/>
                </a:solidFill>
              </a:rPr>
              <a:t>dust </a:t>
            </a:r>
            <a:r>
              <a:rPr lang="en-GB" sz="2400" b="0" dirty="0" smtClean="0">
                <a:solidFill>
                  <a:schemeClr val="tx2"/>
                </a:solidFill>
              </a:rPr>
              <a:t>NPs </a:t>
            </a:r>
            <a:r>
              <a:rPr lang="en-GB" sz="2400" b="0" dirty="0" smtClean="0"/>
              <a:t>to </a:t>
            </a:r>
            <a:r>
              <a:rPr lang="en-GB" sz="2400" b="0" dirty="0"/>
              <a:t>fluctuate in </a:t>
            </a:r>
            <a:r>
              <a:rPr lang="en-GB" sz="2400" b="0" dirty="0">
                <a:solidFill>
                  <a:schemeClr val="tx2"/>
                </a:solidFill>
              </a:rPr>
              <a:t>temperature</a:t>
            </a:r>
          </a:p>
          <a:p>
            <a:pPr>
              <a:buNone/>
            </a:pPr>
            <a:endParaRPr lang="en-GB" sz="800" b="0" dirty="0"/>
          </a:p>
          <a:p>
            <a:pPr algn="ctr">
              <a:buNone/>
            </a:pPr>
            <a:r>
              <a:rPr lang="en-US" sz="2400" b="0" dirty="0">
                <a:solidFill>
                  <a:schemeClr val="tx2"/>
                </a:solidFill>
              </a:rPr>
              <a:t>QM forbids temperature</a:t>
            </a:r>
            <a:r>
              <a:rPr lang="en-US" sz="2400" b="0" dirty="0"/>
              <a:t> fluctuations as </a:t>
            </a:r>
            <a:r>
              <a:rPr lang="en-US" sz="2400" b="0" dirty="0">
                <a:solidFill>
                  <a:schemeClr val="tx2"/>
                </a:solidFill>
              </a:rPr>
              <a:t>atomic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chemeClr val="tx2"/>
                </a:solidFill>
              </a:rPr>
              <a:t>heat capacities vanish</a:t>
            </a:r>
            <a:r>
              <a:rPr lang="en-US" sz="2400" b="0" dirty="0"/>
              <a:t> which requires </a:t>
            </a:r>
            <a:r>
              <a:rPr lang="en-US" sz="2400" b="0" dirty="0">
                <a:solidFill>
                  <a:schemeClr val="tx2"/>
                </a:solidFill>
              </a:rPr>
              <a:t>conservation</a:t>
            </a:r>
            <a:r>
              <a:rPr lang="en-US" sz="2400" b="0" dirty="0"/>
              <a:t> of galaxy photons by </a:t>
            </a:r>
            <a:r>
              <a:rPr lang="en-US" sz="2400" b="0" dirty="0">
                <a:solidFill>
                  <a:schemeClr val="tx2"/>
                </a:solidFill>
              </a:rPr>
              <a:t>non-thermal</a:t>
            </a:r>
            <a:r>
              <a:rPr lang="en-US" sz="2400" b="0" dirty="0"/>
              <a:t> mechanisms, e.g</a:t>
            </a:r>
            <a:r>
              <a:rPr lang="en-US" sz="2400" b="0" dirty="0" smtClean="0"/>
              <a:t>.,</a:t>
            </a:r>
          </a:p>
          <a:p>
            <a:pPr algn="ctr">
              <a:buNone/>
            </a:pPr>
            <a:endParaRPr lang="en-US" sz="2400" b="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Cosmic </a:t>
            </a:r>
            <a:r>
              <a:rPr lang="en-US" sz="2400" b="0" dirty="0">
                <a:solidFill>
                  <a:schemeClr val="tx2"/>
                </a:solidFill>
              </a:rPr>
              <a:t>dust</a:t>
            </a:r>
            <a:r>
              <a:rPr lang="en-US" sz="2400" b="0" dirty="0"/>
              <a:t> conserves </a:t>
            </a:r>
            <a:r>
              <a:rPr lang="en-US" sz="2400" b="0" dirty="0">
                <a:solidFill>
                  <a:schemeClr val="tx2"/>
                </a:solidFill>
              </a:rPr>
              <a:t>galaxy photons </a:t>
            </a:r>
            <a:r>
              <a:rPr lang="en-US" sz="2400" b="0" dirty="0"/>
              <a:t>by redshifted  </a:t>
            </a:r>
            <a:r>
              <a:rPr lang="en-US" sz="2400" b="0" dirty="0">
                <a:solidFill>
                  <a:schemeClr val="tx2"/>
                </a:solidFill>
              </a:rPr>
              <a:t>optical  </a:t>
            </a:r>
            <a:r>
              <a:rPr lang="en-US" sz="2400" b="0" dirty="0" smtClean="0">
                <a:solidFill>
                  <a:schemeClr val="tx2"/>
                </a:solidFill>
              </a:rPr>
              <a:t>re-emission</a:t>
            </a:r>
            <a:r>
              <a:rPr lang="en-US" sz="2400" b="0" dirty="0">
                <a:solidFill>
                  <a:schemeClr val="tx2"/>
                </a:solidFill>
              </a:rPr>
              <a:t> </a:t>
            </a:r>
            <a:r>
              <a:rPr lang="en-US" sz="2400" b="0" dirty="0"/>
              <a:t>w/o</a:t>
            </a:r>
            <a:r>
              <a:rPr lang="en-US" sz="2400" b="0" dirty="0">
                <a:solidFill>
                  <a:schemeClr val="tx2"/>
                </a:solidFill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</a:rPr>
              <a:t>temperature change</a:t>
            </a:r>
          </a:p>
        </p:txBody>
      </p:sp>
    </p:spTree>
    <p:extLst>
      <p:ext uri="{BB962C8B-B14F-4D97-AF65-F5344CB8AC3E}">
        <p14:creationId xmlns:p14="http://schemas.microsoft.com/office/powerpoint/2010/main" val="21480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Atomic Heat </a:t>
            </a:r>
            <a:r>
              <a:rPr lang="en-US" dirty="0"/>
              <a:t>Capacity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477000"/>
            <a:ext cx="85344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458200" y="5867400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>
                <a:ea typeface="新細明體" charset="-120"/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751668" y="4744342"/>
            <a:ext cx="8305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1600" b="0" dirty="0">
                <a:solidFill>
                  <a:schemeClr val="tx2"/>
                </a:solidFill>
              </a:rPr>
              <a:t>Classical physics </a:t>
            </a:r>
            <a:r>
              <a:rPr lang="en-GB" sz="1600" b="0" dirty="0"/>
              <a:t>(dotted lines) allows  dust  atoms for any EM confinement                          to </a:t>
            </a:r>
            <a:r>
              <a:rPr lang="en-GB" sz="1600" b="0" dirty="0">
                <a:solidFill>
                  <a:schemeClr val="tx2"/>
                </a:solidFill>
              </a:rPr>
              <a:t>always</a:t>
            </a:r>
            <a:r>
              <a:rPr lang="en-GB" sz="1600" b="0" dirty="0"/>
              <a:t> have </a:t>
            </a:r>
            <a:r>
              <a:rPr lang="en-GB" sz="1600" b="0" dirty="0" err="1">
                <a:solidFill>
                  <a:schemeClr val="tx2"/>
                </a:solidFill>
              </a:rPr>
              <a:t>kT</a:t>
            </a:r>
            <a:r>
              <a:rPr lang="en-GB" sz="1600" b="0" dirty="0">
                <a:solidFill>
                  <a:schemeClr val="tx2"/>
                </a:solidFill>
              </a:rPr>
              <a:t> heat capacity. </a:t>
            </a:r>
          </a:p>
          <a:p>
            <a:pPr algn="ctr">
              <a:buNone/>
            </a:pPr>
            <a:r>
              <a:rPr lang="en-GB" sz="1600" b="0" dirty="0">
                <a:solidFill>
                  <a:schemeClr val="tx2"/>
                </a:solidFill>
              </a:rPr>
              <a:t>QM differs </a:t>
            </a:r>
            <a:r>
              <a:rPr lang="en-GB" sz="1600" b="0" dirty="0"/>
              <a:t>by</a:t>
            </a:r>
            <a:r>
              <a:rPr lang="en-GB" sz="1600" b="0" dirty="0">
                <a:solidFill>
                  <a:schemeClr val="tx2"/>
                </a:solidFill>
              </a:rPr>
              <a:t> only </a:t>
            </a:r>
            <a:r>
              <a:rPr lang="en-GB" sz="1600" b="0" dirty="0"/>
              <a:t>allowing </a:t>
            </a:r>
            <a:r>
              <a:rPr lang="en-GB" sz="1600" b="0" dirty="0" err="1">
                <a:solidFill>
                  <a:schemeClr val="tx2"/>
                </a:solidFill>
              </a:rPr>
              <a:t>kT</a:t>
            </a:r>
            <a:r>
              <a:rPr lang="en-GB" sz="1600" b="0" dirty="0">
                <a:solidFill>
                  <a:schemeClr val="tx2"/>
                </a:solidFill>
              </a:rPr>
              <a:t> heat capacity </a:t>
            </a:r>
            <a:r>
              <a:rPr lang="en-GB" sz="1600" b="0" dirty="0"/>
              <a:t>at  macro scale                                           </a:t>
            </a:r>
            <a:endParaRPr lang="en-GB" sz="1600" b="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GB" sz="1600" b="0" dirty="0">
                <a:solidFill>
                  <a:schemeClr val="tx2"/>
                </a:solidFill>
              </a:rPr>
              <a:t>How does dust provide EM confinement &lt; 0.1 microns? </a:t>
            </a:r>
            <a:endParaRPr lang="en-US" sz="1600" b="0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05000" y="1352489"/>
            <a:ext cx="5628216" cy="3391853"/>
            <a:chOff x="1905000" y="1352489"/>
            <a:chExt cx="5628216" cy="3391853"/>
          </a:xfrm>
        </p:grpSpPr>
        <p:grpSp>
          <p:nvGrpSpPr>
            <p:cNvPr id="11" name="Group 10"/>
            <p:cNvGrpSpPr/>
            <p:nvPr/>
          </p:nvGrpSpPr>
          <p:grpSpPr>
            <a:xfrm>
              <a:off x="1905000" y="1352489"/>
              <a:ext cx="5628216" cy="3391853"/>
              <a:chOff x="1905000" y="1352489"/>
              <a:chExt cx="5628216" cy="3391853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" name="Chart 5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734023738"/>
                      </p:ext>
                    </p:extLst>
                  </p:nvPr>
                </p:nvGraphicFramePr>
                <p:xfrm>
                  <a:off x="1905000" y="1352489"/>
                  <a:ext cx="5628216" cy="339185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</mc:Choice>
            <mc:Fallback xmlns="">
              <p:graphicFrame>
                <p:nvGraphicFramePr>
                  <p:cNvPr id="6" name="Chart 5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687294646"/>
                      </p:ext>
                    </p:extLst>
                  </p:nvPr>
                </p:nvGraphicFramePr>
                <p:xfrm>
                  <a:off x="1905000" y="1352489"/>
                  <a:ext cx="5628216" cy="339185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 Box 1"/>
                  <p:cNvSpPr txBox="1"/>
                  <p:nvPr/>
                </p:nvSpPr>
                <p:spPr>
                  <a:xfrm>
                    <a:off x="4904568" y="1981200"/>
                    <a:ext cx="2307956" cy="1228824"/>
                  </a:xfrm>
                  <a:prstGeom prst="rect">
                    <a:avLst/>
                  </a:prstGeom>
                </p:spPr>
                <p:txBody>
                  <a:bodyPr wrap="square" rtlCol="0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/>
                            </a:rPr>
                            <m:t>E</m:t>
                          </m:r>
                          <m:r>
                            <a:rPr lang="en-US" sz="1600" b="0" i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b="0" i="1"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600" b="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600" b="0" i="0">
                                      <a:latin typeface="Cambria Math"/>
                                    </a:rPr>
                                    <m:t>hc</m:t>
                                  </m:r>
                                </m:num>
                                <m:den>
                                  <m:r>
                                    <a:rPr lang="en-US" sz="1600" b="0" i="0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den>
                              </m:f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 b="0" i="0">
                                  <a:latin typeface="Cambria Math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US" sz="16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>
                                          <a:latin typeface="Cambria Math"/>
                                        </a:rPr>
                                        <m:t>hc</m:t>
                                      </m:r>
                                    </m:num>
                                    <m:den>
                                      <m:r>
                                        <a:rPr lang="en-US" sz="1600" b="0" i="0">
                                          <a:latin typeface="Cambria Math"/>
                                          <a:sym typeface="Symbol"/>
                                        </a:rPr>
                                        <m:t>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>
                                          <a:latin typeface="Cambria Math"/>
                                          <a:sym typeface="Symbol"/>
                                        </a:rPr>
                                        <m:t>kT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600" b="0" i="0">
                                  <a:latin typeface="Cambria Math"/>
                                </a:rPr>
                                <m:t> −1</m:t>
                              </m:r>
                            </m:den>
                          </m:f>
                        </m:oMath>
                      </m:oMathPara>
                    </a14:m>
                    <a:endParaRPr lang="en-US" sz="1600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 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4568" y="1981200"/>
                    <a:ext cx="2307956" cy="122882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TextBox 3"/>
            <p:cNvSpPr txBox="1"/>
            <p:nvPr/>
          </p:nvSpPr>
          <p:spPr>
            <a:xfrm>
              <a:off x="2351868" y="4157246"/>
              <a:ext cx="696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b="0" dirty="0" smtClean="0"/>
                <a:t>NPs</a:t>
              </a:r>
              <a:endParaRPr lang="en-US" sz="1600" b="0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829732" y="4114800"/>
              <a:ext cx="218268" cy="1692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54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22" y="533400"/>
            <a:ext cx="7772400" cy="1143000"/>
          </a:xfrm>
        </p:spPr>
        <p:txBody>
          <a:bodyPr/>
          <a:lstStyle/>
          <a:p>
            <a:r>
              <a:rPr lang="en-US" dirty="0"/>
              <a:t>EM Confinement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74758"/>
            <a:ext cx="85344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b="0" smtClean="0"/>
              <a:t>Dark Matter and Modified Gravity Conference – Aachen, February 6-7, 2019</a:t>
            </a:r>
            <a:endParaRPr lang="en-US" altLang="zh-TW" b="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472488" y="5951538"/>
            <a:ext cx="671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>
                <a:ea typeface="新細明體" charset="-120"/>
              </a:rPr>
              <a:t>8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866978"/>
            <a:ext cx="801528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0" dirty="0">
                <a:solidFill>
                  <a:schemeClr val="tx2"/>
                </a:solidFill>
              </a:rPr>
              <a:t>EM confinement </a:t>
            </a:r>
            <a:r>
              <a:rPr lang="en-US" sz="2400" b="0" dirty="0"/>
              <a:t>of atoms in cosmic dust is a natural consequence of </a:t>
            </a:r>
            <a:r>
              <a:rPr lang="en-US" sz="2400" b="0" dirty="0">
                <a:solidFill>
                  <a:schemeClr val="tx2"/>
                </a:solidFill>
              </a:rPr>
              <a:t>high S/V ratios </a:t>
            </a:r>
          </a:p>
          <a:p>
            <a:pPr algn="ctr">
              <a:buNone/>
            </a:pPr>
            <a:endParaRPr lang="en-US" sz="800" b="0" dirty="0"/>
          </a:p>
          <a:p>
            <a:pPr algn="ctr">
              <a:buNone/>
            </a:pPr>
            <a:r>
              <a:rPr lang="en-US" sz="2400" b="0" dirty="0">
                <a:solidFill>
                  <a:schemeClr val="tx2"/>
                </a:solidFill>
              </a:rPr>
              <a:t>S/V</a:t>
            </a:r>
            <a:r>
              <a:rPr lang="en-US" sz="2400" b="0" dirty="0"/>
              <a:t> = surface-to-volume</a:t>
            </a:r>
          </a:p>
          <a:p>
            <a:pPr algn="ctr">
              <a:buNone/>
            </a:pPr>
            <a:endParaRPr lang="en-US" sz="800" b="0" dirty="0"/>
          </a:p>
          <a:p>
            <a:pPr algn="ctr">
              <a:buNone/>
            </a:pPr>
            <a:r>
              <a:rPr lang="en-US" sz="2400" b="0" dirty="0"/>
              <a:t>   Upon absorption of galaxy light, </a:t>
            </a:r>
            <a:r>
              <a:rPr lang="en-US" sz="2400" b="0" dirty="0">
                <a:solidFill>
                  <a:schemeClr val="tx2"/>
                </a:solidFill>
              </a:rPr>
              <a:t>almost all </a:t>
            </a:r>
            <a:r>
              <a:rPr lang="en-US" sz="2400" b="0" dirty="0"/>
              <a:t>of the </a:t>
            </a:r>
            <a:r>
              <a:rPr lang="en-US" sz="2400" b="0" dirty="0">
                <a:solidFill>
                  <a:schemeClr val="tx2"/>
                </a:solidFill>
              </a:rPr>
              <a:t>photon energy </a:t>
            </a:r>
            <a:r>
              <a:rPr lang="en-US" sz="2400" b="0" dirty="0"/>
              <a:t>is </a:t>
            </a:r>
            <a:r>
              <a:rPr lang="en-US" sz="2400" b="0" dirty="0">
                <a:solidFill>
                  <a:schemeClr val="tx2"/>
                </a:solidFill>
              </a:rPr>
              <a:t>deposited</a:t>
            </a:r>
            <a:r>
              <a:rPr lang="en-US" sz="2400" b="0" dirty="0"/>
              <a:t> in the </a:t>
            </a:r>
            <a:r>
              <a:rPr lang="en-US" sz="2400" b="0" dirty="0">
                <a:solidFill>
                  <a:schemeClr val="tx2"/>
                </a:solidFill>
              </a:rPr>
              <a:t>dust surface</a:t>
            </a:r>
          </a:p>
          <a:p>
            <a:pPr algn="ctr">
              <a:buNone/>
            </a:pPr>
            <a:endParaRPr lang="en-US" sz="800" b="0" dirty="0"/>
          </a:p>
          <a:p>
            <a:pPr algn="ctr">
              <a:buNone/>
            </a:pPr>
            <a:endParaRPr lang="en-US" sz="800" b="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400" b="0" dirty="0">
                <a:solidFill>
                  <a:schemeClr val="tx2"/>
                </a:solidFill>
              </a:rPr>
              <a:t>EM confinement</a:t>
            </a:r>
            <a:r>
              <a:rPr lang="en-US" sz="2400" b="0" dirty="0"/>
              <a:t> occurs as </a:t>
            </a:r>
            <a:r>
              <a:rPr lang="en-US" sz="2400" b="0" dirty="0">
                <a:solidFill>
                  <a:schemeClr val="tx2"/>
                </a:solidFill>
              </a:rPr>
              <a:t>QM </a:t>
            </a:r>
            <a:r>
              <a:rPr lang="en-US" sz="2400" b="0" dirty="0" smtClean="0"/>
              <a:t>precludes </a:t>
            </a:r>
            <a:r>
              <a:rPr lang="en-US" sz="2400" b="0" dirty="0">
                <a:solidFill>
                  <a:schemeClr val="tx2"/>
                </a:solidFill>
              </a:rPr>
              <a:t>a </a:t>
            </a:r>
            <a:r>
              <a:rPr lang="en-US" sz="2400" b="0" dirty="0" smtClean="0">
                <a:solidFill>
                  <a:schemeClr val="tx2"/>
                </a:solidFill>
              </a:rPr>
              <a:t>temperature </a:t>
            </a:r>
            <a:r>
              <a:rPr lang="en-US" sz="2400" b="0" dirty="0" smtClean="0"/>
              <a:t>increase </a:t>
            </a:r>
            <a:r>
              <a:rPr lang="en-US" sz="2400" b="0" dirty="0"/>
              <a:t>to relieve the </a:t>
            </a:r>
            <a:r>
              <a:rPr lang="en-US" sz="2400" b="0" dirty="0">
                <a:solidFill>
                  <a:schemeClr val="tx2"/>
                </a:solidFill>
              </a:rPr>
              <a:t>surface heat</a:t>
            </a:r>
            <a:r>
              <a:rPr lang="en-US" sz="2400" b="0" dirty="0"/>
              <a:t> by </a:t>
            </a:r>
            <a:r>
              <a:rPr lang="en-US" sz="2400" b="0" dirty="0">
                <a:solidFill>
                  <a:schemeClr val="tx2"/>
                </a:solidFill>
              </a:rPr>
              <a:t>thermal</a:t>
            </a:r>
            <a:r>
              <a:rPr lang="en-US" sz="2400" b="0" dirty="0"/>
              <a:t> expansion.</a:t>
            </a:r>
          </a:p>
          <a:p>
            <a:pPr algn="ctr">
              <a:buNone/>
            </a:pP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20556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66750" y="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Reddening v. Redshift</a:t>
            </a:r>
            <a:endParaRPr lang="en-US" altLang="en-US" dirty="0"/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2553" y="6477000"/>
            <a:ext cx="8305800" cy="381000"/>
          </a:xfrm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1400" b="0" smtClean="0">
                <a:solidFill>
                  <a:schemeClr val="tx2"/>
                </a:solidFill>
              </a:rPr>
              <a:t>Dark Matter and Modified Gravity Conference – Aachen, February 6-7, 2019</a:t>
            </a:r>
            <a:endParaRPr lang="en-US" altLang="zh-TW" sz="1400" b="0" dirty="0">
              <a:solidFill>
                <a:schemeClr val="tx2"/>
              </a:solidFill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8458200" y="5867400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dirty="0">
                <a:ea typeface="新細明體" charset="-12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99702" y="5710535"/>
                <a:ext cx="35341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latin typeface="Cambria Math"/>
                            </a:rPr>
                            <m:t>meas</m:t>
                          </m:r>
                        </m:sub>
                      </m:sSub>
                      <m:r>
                        <a:rPr lang="en-GB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latin typeface="Cambria Math"/>
                            </a:rPr>
                            <m:t>V</m:t>
                          </m:r>
                        </m:sub>
                      </m:sSub>
                      <m:r>
                        <a:rPr lang="en-GB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latin typeface="Cambria Math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702" y="5710535"/>
                <a:ext cx="3534196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428748" y="2713576"/>
            <a:ext cx="6876105" cy="1866099"/>
            <a:chOff x="1428748" y="2139008"/>
            <a:chExt cx="6876105" cy="1866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743200" y="2139008"/>
                  <a:ext cx="3890699" cy="8097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meas</m:t>
                            </m:r>
                          </m:sub>
                        </m:sSub>
                        <m:r>
                          <a:rPr lang="en-GB" sz="24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400">
                                <a:latin typeface="Cambria Math"/>
                                <a:sym typeface="Symbol"/>
                              </a:rPr>
                              <m:t></m:t>
                            </m:r>
                          </m:num>
                          <m:den>
                            <m:r>
                              <a:rPr lang="en-GB" sz="2400">
                                <a:latin typeface="Cambria Math"/>
                                <a:sym typeface="Symbol"/>
                              </a:rPr>
                              <m:t></m:t>
                            </m:r>
                          </m:den>
                        </m:f>
                        <m:r>
                          <a:rPr lang="en-GB" sz="24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>
                                        <a:latin typeface="Cambria Math"/>
                                        <a:sym typeface="Symbol"/>
                                      </a:rPr>
                                      <m:t>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2400">
                                        <a:latin typeface="Cambria Math"/>
                                      </a:rPr>
                                      <m:t>V</m:t>
                                    </m:r>
                                  </m:sub>
                                </m:sSub>
                                <m:r>
                                  <a:rPr lang="en-GB" sz="240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>
                                        <a:latin typeface="Cambria Math"/>
                                        <a:sym typeface="Symbol"/>
                                      </a:rPr>
                                      <m:t>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2400">
                                        <a:latin typeface="Cambria Math"/>
                                      </a:rPr>
                                      <m:t>D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GB" sz="2400">
                                <a:latin typeface="Cambria Math"/>
                                <a:sym typeface="Symbol"/>
                              </a:rPr>
                              <m:t>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139008"/>
                  <a:ext cx="3890699" cy="80970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1428748" y="2967767"/>
              <a:ext cx="6876105" cy="1037340"/>
              <a:chOff x="1428748" y="2967767"/>
              <a:chExt cx="6876105" cy="103734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428748" y="2967767"/>
                <a:ext cx="68761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2400" b="0" dirty="0">
                    <a:sym typeface="Symbol"/>
                  </a:rPr>
                  <a:t></a:t>
                </a:r>
                <a:r>
                  <a:rPr lang="en-GB" sz="2400" b="0" baseline="-25000" dirty="0"/>
                  <a:t>V</a:t>
                </a:r>
                <a:r>
                  <a:rPr lang="en-GB" sz="2400" b="0" dirty="0"/>
                  <a:t>  = wavelength increment of </a:t>
                </a:r>
                <a:r>
                  <a:rPr lang="en-GB" sz="2400" b="0" dirty="0">
                    <a:solidFill>
                      <a:schemeClr val="tx2"/>
                    </a:solidFill>
                  </a:rPr>
                  <a:t>galaxy recession</a:t>
                </a:r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551182" y="3543442"/>
                <a:ext cx="60869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GB" sz="2400" b="0" dirty="0">
                    <a:sym typeface="Symbol"/>
                  </a:rPr>
                  <a:t></a:t>
                </a:r>
                <a:r>
                  <a:rPr lang="en-GB" sz="2400" b="0" baseline="-25000" dirty="0"/>
                  <a:t>D</a:t>
                </a:r>
                <a:r>
                  <a:rPr lang="en-GB" sz="2400" b="0" dirty="0"/>
                  <a:t> = wavelength increment of </a:t>
                </a:r>
                <a:r>
                  <a:rPr lang="en-GB" sz="2400" b="0" dirty="0">
                    <a:solidFill>
                      <a:schemeClr val="tx2"/>
                    </a:solidFill>
                  </a:rPr>
                  <a:t>cosmic dust</a:t>
                </a:r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2652501" y="4655875"/>
            <a:ext cx="478930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dirty="0"/>
              <a:t>Z</a:t>
            </a:r>
            <a:r>
              <a:rPr lang="en-US" sz="2400" b="0" baseline="-25000" dirty="0"/>
              <a:t>V</a:t>
            </a:r>
            <a:r>
              <a:rPr lang="en-US" sz="2400" b="0" dirty="0"/>
              <a:t> = </a:t>
            </a:r>
            <a:r>
              <a:rPr lang="en-US" sz="2400" b="0" dirty="0">
                <a:sym typeface="Symbol"/>
              </a:rPr>
              <a:t></a:t>
            </a:r>
            <a:r>
              <a:rPr lang="en-US" sz="2400" b="0" baseline="-25000" dirty="0"/>
              <a:t>V</a:t>
            </a:r>
            <a:r>
              <a:rPr lang="en-US" sz="2400" b="0" dirty="0"/>
              <a:t>/</a:t>
            </a:r>
            <a:r>
              <a:rPr lang="en-US" sz="2400" b="0" dirty="0">
                <a:sym typeface="Symbol"/>
              </a:rPr>
              <a:t></a:t>
            </a:r>
            <a:r>
              <a:rPr lang="en-US" sz="2400" b="0" dirty="0"/>
              <a:t>    </a:t>
            </a:r>
            <a:r>
              <a:rPr lang="en-US" sz="2400" b="0" dirty="0">
                <a:solidFill>
                  <a:schemeClr val="tx2"/>
                </a:solidFill>
              </a:rPr>
              <a:t>recession redshift </a:t>
            </a:r>
          </a:p>
          <a:p>
            <a:pPr>
              <a:buNone/>
            </a:pPr>
            <a:r>
              <a:rPr lang="en-US" sz="2400" b="0" dirty="0"/>
              <a:t>Z</a:t>
            </a:r>
            <a:r>
              <a:rPr lang="en-US" sz="2400" b="0" baseline="-25000" dirty="0"/>
              <a:t>D</a:t>
            </a:r>
            <a:r>
              <a:rPr lang="en-US" sz="2400" b="0" dirty="0"/>
              <a:t> = </a:t>
            </a:r>
            <a:r>
              <a:rPr lang="en-US" sz="2400" b="0" dirty="0">
                <a:sym typeface="Symbol"/>
              </a:rPr>
              <a:t></a:t>
            </a:r>
            <a:r>
              <a:rPr lang="en-US" sz="2400" b="0" baseline="-25000" dirty="0"/>
              <a:t>D</a:t>
            </a:r>
            <a:r>
              <a:rPr lang="en-US" sz="2400" b="0" dirty="0"/>
              <a:t>/</a:t>
            </a:r>
            <a:r>
              <a:rPr lang="en-US" sz="2400" b="0" dirty="0">
                <a:sym typeface="Symbol"/>
              </a:rPr>
              <a:t>    </a:t>
            </a:r>
            <a:r>
              <a:rPr lang="en-US" sz="2400" b="0" dirty="0">
                <a:solidFill>
                  <a:schemeClr val="tx2"/>
                </a:solidFill>
              </a:rPr>
              <a:t>cosmic dust redshift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736" y="1219200"/>
            <a:ext cx="79248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800" b="0" dirty="0" smtClean="0"/>
          </a:p>
          <a:p>
            <a:pPr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Dust Reddening</a:t>
            </a:r>
            <a:r>
              <a:rPr lang="en-US" sz="2400" b="0" dirty="0" smtClean="0"/>
              <a:t> is color </a:t>
            </a:r>
            <a:r>
              <a:rPr lang="en-US" sz="2400" b="0" dirty="0"/>
              <a:t>change </a:t>
            </a:r>
            <a:r>
              <a:rPr lang="en-US" sz="2400" b="0" dirty="0" smtClean="0"/>
              <a:t>                                  </a:t>
            </a:r>
            <a:r>
              <a:rPr lang="en-US" sz="2400" b="0" dirty="0" smtClean="0">
                <a:solidFill>
                  <a:schemeClr val="tx2"/>
                </a:solidFill>
              </a:rPr>
              <a:t>w/o change in wavelength </a:t>
            </a:r>
          </a:p>
          <a:p>
            <a:pPr algn="ctr">
              <a:buNone/>
            </a:pPr>
            <a:endParaRPr lang="en-US" sz="800" b="0" dirty="0"/>
          </a:p>
          <a:p>
            <a:pPr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Dust </a:t>
            </a:r>
            <a:r>
              <a:rPr lang="en-US" sz="2400" b="0" dirty="0">
                <a:solidFill>
                  <a:schemeClr val="tx2"/>
                </a:solidFill>
              </a:rPr>
              <a:t>redshift changes </a:t>
            </a:r>
            <a:r>
              <a:rPr lang="en-US" sz="2400" b="0" dirty="0" smtClean="0">
                <a:solidFill>
                  <a:schemeClr val="tx2"/>
                </a:solidFill>
              </a:rPr>
              <a:t>wavelength</a:t>
            </a:r>
          </a:p>
          <a:p>
            <a:pPr algn="ctr">
              <a:buNone/>
            </a:pPr>
            <a:endParaRPr lang="en-US" sz="2400" b="0" dirty="0"/>
          </a:p>
          <a:p>
            <a:pPr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87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17399</TotalTime>
  <Words>2361</Words>
  <Application>Microsoft Office PowerPoint</Application>
  <PresentationFormat>Letter Paper (8.5x11 in)</PresentationFormat>
  <Paragraphs>386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2_Default Design</vt:lpstr>
      <vt:lpstr>A Return of Cosmology  to  Newtonian Mechanics? </vt:lpstr>
      <vt:lpstr>Dilemma</vt:lpstr>
      <vt:lpstr>Background</vt:lpstr>
      <vt:lpstr>Purpose</vt:lpstr>
      <vt:lpstr>History</vt:lpstr>
      <vt:lpstr>QM v. Classical Physics</vt:lpstr>
      <vt:lpstr>Atomic Heat Capacity  </vt:lpstr>
      <vt:lpstr>EM Confinement </vt:lpstr>
      <vt:lpstr>Reddening v. Redshift</vt:lpstr>
      <vt:lpstr>Doppler Shift</vt:lpstr>
      <vt:lpstr>Simple QED</vt:lpstr>
      <vt:lpstr>Simple QED(Cont’d)</vt:lpstr>
      <vt:lpstr>Valid Redshift?</vt:lpstr>
      <vt:lpstr>Simple QED </vt:lpstr>
      <vt:lpstr>Bullet Cluster</vt:lpstr>
      <vt:lpstr>Bullet Cluster </vt:lpstr>
      <vt:lpstr>Gravitational Lensing</vt:lpstr>
      <vt:lpstr>Errors</vt:lpstr>
      <vt:lpstr>Light Bending &amp; NPs</vt:lpstr>
      <vt:lpstr>Discussions</vt:lpstr>
      <vt:lpstr>Radio Redshift</vt:lpstr>
      <vt:lpstr>Accelerated Expansion </vt:lpstr>
      <vt:lpstr>Dark Matter</vt:lpstr>
      <vt:lpstr>Line Intensity</vt:lpstr>
      <vt:lpstr>Shape Intensity</vt:lpstr>
      <vt:lpstr>Ghost Galaxy</vt:lpstr>
      <vt:lpstr>Wave-Particle Duality</vt:lpstr>
      <vt:lpstr>Bullet Cluster</vt:lpstr>
      <vt:lpstr>Conclusion</vt:lpstr>
      <vt:lpstr>      Questions &amp; Papers</vt:lpstr>
    </vt:vector>
  </TitlesOfParts>
  <Company>TMS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skendall</dc:creator>
  <cp:lastModifiedBy>Acer</cp:lastModifiedBy>
  <cp:revision>988</cp:revision>
  <dcterms:created xsi:type="dcterms:W3CDTF">2002-07-09T18:53:13Z</dcterms:created>
  <dcterms:modified xsi:type="dcterms:W3CDTF">2018-11-09T09:39:10Z</dcterms:modified>
</cp:coreProperties>
</file>