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6"/>
  </p:notesMasterIdLst>
  <p:sldIdLst>
    <p:sldId id="257" r:id="rId2"/>
    <p:sldId id="359" r:id="rId3"/>
    <p:sldId id="401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03" r:id="rId14"/>
    <p:sldId id="27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Prevenslik" initials="TP" lastIdx="4" clrIdx="0">
    <p:extLst>
      <p:ext uri="{19B8F6BF-5375-455C-9EA6-DF929625EA0E}">
        <p15:presenceInfo xmlns:p15="http://schemas.microsoft.com/office/powerpoint/2012/main" userId="7803091193ecd1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65"/>
    <a:srgbClr val="000066"/>
    <a:srgbClr val="003399"/>
    <a:srgbClr val="0000CC"/>
    <a:srgbClr val="0000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602" autoAdjust="0"/>
    <p:restoredTop sz="94684" autoAdjust="0"/>
  </p:normalViewPr>
  <p:slideViewPr>
    <p:cSldViewPr>
      <p:cViewPr varScale="1">
        <p:scale>
          <a:sx n="52" d="100"/>
          <a:sy n="52" d="100"/>
        </p:scale>
        <p:origin x="12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7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57BFFD-18D8-4F2B-9D39-19CA3973B3D9}" type="datetimeFigureOut">
              <a:rPr lang="en-US"/>
              <a:pPr>
                <a:defRPr/>
              </a:pPr>
              <a:t>3/14/2020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004D0C-7D6A-419B-82FB-E98D89C0C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22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7B86DA-D33F-47E6-99E6-9FE7F6D9C782}" type="slidenum">
              <a:rPr lang="zh-TW" alt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zh-TW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z="900" dirty="0">
                <a:latin typeface="Arial" charset="0"/>
              </a:rPr>
              <a:t>Enter speaker notes here.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2EEE0-1581-4B47-A822-D00955997DA3}" type="slidenum">
              <a:rPr lang="zh-TW" altLang="en-US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z="900">
                <a:latin typeface="Arial" charset="0"/>
              </a:rPr>
              <a:t>Enter speaker notes here.</a:t>
            </a:r>
          </a:p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Scientific Meet  International Conference, Prague, April 12- 13,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3A4C8D1E-1FDE-4EB1-93A3-43F0FEA7309E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4441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Scientific Meet  International Conference, Prague, April 12- 13,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C218A975-90E2-46A2-A0C7-E7B468B5D93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7814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Scientific Meet  International Conference, Prague, April 12- 13,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1F95F4C0-78B0-4CB0-BDD6-BAF80E9AB864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06101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Scientific Meet  International Conference, Prague, April 12- 13, 2020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E4CE1AFA-A97D-44D1-92FB-ED245E62D31E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14029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Scientific Meet  International Conference, Prague, April 12- 13, 2020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B6C83872-5FB3-46AA-A49C-91B0C414DCCD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7754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Scientific Meet  International Conference, Prague, April 12- 13,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98905-EDE7-4AAE-80A8-F02D1C8B5AC8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3087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Scientific Meet  International Conference, Prague, April 12- 13,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8A9219BE-E441-471E-96AF-E824FE427A21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7975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Scientific Meet  International Conference, Prague, April 12- 13, 2020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3E379EAA-2477-4BD4-8C52-A29B864CCE46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800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Scientific Meet  International Conference, Prague, April 12- 13, 2020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2EBF116D-931A-4119-AD40-1937E8E1758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2403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Scientific Meet  International Conference, Prague, April 12- 13, 2020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A0B6F7EB-2CA7-4443-87D7-984A9BCF12B7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7232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Scientific Meet  International Conference, Prague, April 12- 13, 2020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09B5F633-53BB-4C5B-B9C1-F2601DFFA3F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1608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Scientific Meet  International Conference, Prague, April 12- 13, 2020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BA1026B8-3165-43CD-83E1-56585CFCDB1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5986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Scientific Meet  International Conference, Prague, April 12- 13, 2020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CE22CE89-B687-4953-9545-55531D57358B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6008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6078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40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i="1">
                <a:solidFill>
                  <a:srgbClr val="FFFF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Scientific Meet  International Conference, Prague, April 12- 13, 2020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CE0DFFD9-35C8-4DDC-AFCF-7C809277AEC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2" r:id="rId1"/>
    <p:sldLayoutId id="2147483861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qed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52800"/>
            <a:ext cx="8686800" cy="457200"/>
          </a:xfrm>
        </p:spPr>
        <p:txBody>
          <a:bodyPr/>
          <a:lstStyle/>
          <a:p>
            <a:r>
              <a:rPr lang="en-US" dirty="0"/>
              <a:t>Broadband endogenous UV      in Mitochondria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altLang="zh-TW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4114800"/>
            <a:ext cx="7772400" cy="14462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1800" b="0" dirty="0">
                <a:solidFill>
                  <a:srgbClr val="FFFFFF"/>
                </a:solidFill>
                <a:ea typeface="新細明體" pitchFamily="18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1800" b="0" dirty="0">
                <a:solidFill>
                  <a:srgbClr val="FFFFFF"/>
                </a:solidFill>
                <a:ea typeface="新細明體" pitchFamily="18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1800" b="0" dirty="0">
                <a:solidFill>
                  <a:srgbClr val="FFFFFF"/>
                </a:solidFill>
                <a:ea typeface="新細明體" pitchFamily="18" charset="-120"/>
              </a:rPr>
              <a:t>Berlin 10777, Germany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zh-TW" dirty="0">
                <a:solidFill>
                  <a:srgbClr val="FFFF00"/>
                </a:solidFill>
              </a:rPr>
              <a:t>Scientific Meet  International Conference, Prague, April 12- 13, 2020</a:t>
            </a:r>
          </a:p>
        </p:txBody>
      </p:sp>
      <p:sp>
        <p:nvSpPr>
          <p:cNvPr id="14341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136C1-CD24-482F-8BFA-9C7BDA831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Standing UV Radiations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10A11F-5A9F-456E-B15C-F5F8585E1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/>
              <a:t>Scientific Meet  International Conference, Prague, April 12- 13,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0ABE95-1023-4267-AA4C-FBD8476DC075}"/>
              </a:ext>
            </a:extLst>
          </p:cNvPr>
          <p:cNvSpPr/>
          <p:nvPr/>
        </p:nvSpPr>
        <p:spPr>
          <a:xfrm>
            <a:off x="685800" y="13716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UV dehydration </a:t>
            </a:r>
            <a:r>
              <a:rPr lang="en-NZ" sz="2400" dirty="0">
                <a:latin typeface="+mn-lt"/>
                <a:ea typeface="Times New Roman" panose="02020603050405020304" pitchFamily="18" charset="0"/>
              </a:rPr>
              <a:t>differs as </a:t>
            </a:r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EM radiation stands (red</a:t>
            </a:r>
            <a:r>
              <a:rPr lang="en-NZ" sz="2400" dirty="0">
                <a:latin typeface="+mn-lt"/>
                <a:ea typeface="Times New Roman" panose="02020603050405020304" pitchFamily="18" charset="0"/>
              </a:rPr>
              <a:t>) between </a:t>
            </a:r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adjacent </a:t>
            </a:r>
            <a:r>
              <a:rPr lang="en-NZ" sz="2400" dirty="0">
                <a:latin typeface="+mn-lt"/>
                <a:ea typeface="Times New Roman" panose="02020603050405020304" pitchFamily="18" charset="0"/>
              </a:rPr>
              <a:t>dimers </a:t>
            </a:r>
            <a:endParaRPr lang="en-US" sz="2400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223E43-068F-4EF5-AB9B-C8733E57E1B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14600"/>
            <a:ext cx="6293485" cy="17811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4A74B46-98D3-43B4-BEF7-3E30558AF6AC}"/>
              </a:ext>
            </a:extLst>
          </p:cNvPr>
          <p:cNvSpPr/>
          <p:nvPr/>
        </p:nvSpPr>
        <p:spPr>
          <a:xfrm>
            <a:off x="838200" y="4572000"/>
            <a:ext cx="731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Dimers</a:t>
            </a:r>
            <a:r>
              <a:rPr lang="en-NZ" sz="2400" dirty="0">
                <a:latin typeface="+mn-lt"/>
                <a:ea typeface="Times New Roman" panose="02020603050405020304" pitchFamily="18" charset="0"/>
              </a:rPr>
              <a:t> on adjacent cristae </a:t>
            </a:r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closest</a:t>
            </a:r>
            <a:r>
              <a:rPr lang="en-NZ" sz="2400" dirty="0">
                <a:latin typeface="+mn-lt"/>
                <a:ea typeface="Times New Roman" panose="02020603050405020304" pitchFamily="18" charset="0"/>
              </a:rPr>
              <a:t> each other uniquely define the </a:t>
            </a:r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nodes</a:t>
            </a:r>
            <a:r>
              <a:rPr lang="en-NZ" sz="2400" dirty="0">
                <a:latin typeface="+mn-lt"/>
                <a:ea typeface="Times New Roman" panose="02020603050405020304" pitchFamily="18" charset="0"/>
              </a:rPr>
              <a:t> of</a:t>
            </a:r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 (red) standing EM radiation</a:t>
            </a:r>
            <a:r>
              <a:rPr lang="en-NZ" sz="2400" dirty="0">
                <a:latin typeface="+mn-lt"/>
                <a:ea typeface="Times New Roman" panose="02020603050405020304" pitchFamily="18" charset="0"/>
              </a:rPr>
              <a:t> instead of the </a:t>
            </a:r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geometrically               unlikely (blue)</a:t>
            </a:r>
            <a:r>
              <a:rPr lang="en-NZ" sz="2400" dirty="0">
                <a:latin typeface="+mn-lt"/>
                <a:ea typeface="Times New Roman" panose="02020603050405020304" pitchFamily="18" charset="0"/>
              </a:rPr>
              <a:t> standing </a:t>
            </a:r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EM waves</a:t>
            </a:r>
            <a:r>
              <a:rPr lang="en-NZ" sz="2400" dirty="0">
                <a:latin typeface="+mn-lt"/>
                <a:ea typeface="Times New Roman" panose="02020603050405020304" pitchFamily="18" charset="0"/>
              </a:rPr>
              <a:t>. </a:t>
            </a:r>
            <a:endParaRPr lang="en-US" sz="2400" dirty="0">
              <a:latin typeface="+mn-lt"/>
            </a:endParaRPr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F2A2FA32-6C91-4B6C-A301-B195EE0DC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867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98993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03D26-91B6-428A-AFEA-005AEC569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r>
              <a:rPr lang="en-US" dirty="0"/>
              <a:t>Broadband UV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2A6E7A-5CD7-4578-B1D0-FF49D29B5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/>
              <a:t>Scientific Meet  International Conference, Prague, April 12- 13, 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B25044-C5E7-4B74-AF59-AD9F24AFF2DF}"/>
              </a:ext>
            </a:extLst>
          </p:cNvPr>
          <p:cNvSpPr/>
          <p:nvPr/>
        </p:nvSpPr>
        <p:spPr>
          <a:xfrm>
            <a:off x="914400" y="11430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2400" dirty="0">
                <a:latin typeface="+mn-lt"/>
                <a:ea typeface="Times New Roman" panose="02020603050405020304" pitchFamily="18" charset="0"/>
              </a:rPr>
              <a:t>In mitochondria, </a:t>
            </a:r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broadband UV </a:t>
            </a:r>
            <a:r>
              <a:rPr lang="en-NZ" sz="2400" dirty="0">
                <a:latin typeface="+mn-lt"/>
                <a:ea typeface="Times New Roman" panose="02020603050405020304" pitchFamily="18" charset="0"/>
              </a:rPr>
              <a:t>takes advantage of </a:t>
            </a:r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EM waves </a:t>
            </a:r>
            <a:r>
              <a:rPr lang="en-NZ" sz="2400" dirty="0">
                <a:latin typeface="+mn-lt"/>
                <a:ea typeface="Times New Roman" panose="02020603050405020304" pitchFamily="18" charset="0"/>
              </a:rPr>
              <a:t>standing over a </a:t>
            </a:r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number N of cristae spaces </a:t>
            </a:r>
            <a:r>
              <a:rPr lang="en-NZ" sz="2400" dirty="0">
                <a:latin typeface="+mn-lt"/>
                <a:ea typeface="Times New Roman" panose="02020603050405020304" pitchFamily="18" charset="0"/>
              </a:rPr>
              <a:t>of </a:t>
            </a:r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dimension </a:t>
            </a:r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tx2"/>
              </a:solidFill>
              <a:latin typeface="+mn-lt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93FBEDE-0FA2-4459-B867-17865B56940F}"/>
              </a:ext>
            </a:extLst>
          </p:cNvPr>
          <p:cNvGrpSpPr/>
          <p:nvPr/>
        </p:nvGrpSpPr>
        <p:grpSpPr>
          <a:xfrm>
            <a:off x="2286000" y="2514601"/>
            <a:ext cx="4876800" cy="3401008"/>
            <a:chOff x="2286000" y="2514601"/>
            <a:chExt cx="4876800" cy="340100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D3079F1-DF64-4911-B1EB-ED2DD7B40917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985"/>
            <a:stretch/>
          </p:blipFill>
          <p:spPr bwMode="auto">
            <a:xfrm>
              <a:off x="2286000" y="2514601"/>
              <a:ext cx="4876800" cy="340100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855B83F-B5FB-4F7C-852D-7B22C9DAF070}"/>
                </a:ext>
              </a:extLst>
            </p:cNvPr>
            <p:cNvSpPr txBox="1"/>
            <p:nvPr/>
          </p:nvSpPr>
          <p:spPr>
            <a:xfrm>
              <a:off x="6400800" y="4800600"/>
              <a:ext cx="609600" cy="45720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US" dirty="0">
                <a:noFill/>
              </a:endParaRPr>
            </a:p>
          </p:txBody>
        </p:sp>
      </p:grpSp>
      <p:sp>
        <p:nvSpPr>
          <p:cNvPr id="9" name="Text Box 25">
            <a:extLst>
              <a:ext uri="{FF2B5EF4-FFF2-40B4-BE49-F238E27FC236}">
                <a16:creationId xmlns:a16="http://schemas.microsoft.com/office/drawing/2014/main" id="{BA52586E-6D63-4D42-8A84-9EAEF073E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867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43292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97F6A-AECE-44D6-ADCE-4D3730C38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FADB5E-6781-412A-8381-726D32950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/>
              <a:t>Scientific Meet  International Conference, Prague, April 12- 13,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5A45FE-5B09-4485-B562-2812B631F427}"/>
              </a:ext>
            </a:extLst>
          </p:cNvPr>
          <p:cNvSpPr/>
          <p:nvPr/>
        </p:nvSpPr>
        <p:spPr>
          <a:xfrm>
            <a:off x="457200" y="4521684"/>
            <a:ext cx="84582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2400" dirty="0">
                <a:latin typeface="+mn-lt"/>
                <a:ea typeface="Times New Roman" panose="02020603050405020304" pitchFamily="18" charset="0"/>
              </a:rPr>
              <a:t>The </a:t>
            </a:r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blue</a:t>
            </a:r>
            <a:r>
              <a:rPr lang="en-NZ" sz="2400" dirty="0">
                <a:latin typeface="+mn-lt"/>
                <a:ea typeface="Times New Roman" panose="02020603050405020304" pitchFamily="18" charset="0"/>
              </a:rPr>
              <a:t> arrows show the </a:t>
            </a:r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K value </a:t>
            </a:r>
            <a:r>
              <a:rPr lang="en-NZ" sz="2400" dirty="0">
                <a:latin typeface="+mn-lt"/>
                <a:ea typeface="Times New Roman" panose="02020603050405020304" pitchFamily="18" charset="0"/>
              </a:rPr>
              <a:t>at which </a:t>
            </a:r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UVC</a:t>
            </a:r>
            <a:r>
              <a:rPr lang="en-NZ" sz="2400" dirty="0">
                <a:latin typeface="+mn-lt"/>
                <a:ea typeface="Times New Roman" panose="02020603050405020304" pitchFamily="18" charset="0"/>
              </a:rPr>
              <a:t> occurs for </a:t>
            </a:r>
            <a:r>
              <a:rPr lang="en-NZ" sz="2400" i="1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Drosophila</a:t>
            </a:r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NZ" sz="2400" dirty="0">
                <a:latin typeface="+mn-lt"/>
                <a:ea typeface="Times New Roman" panose="02020603050405020304" pitchFamily="18" charset="0"/>
              </a:rPr>
              <a:t>and the </a:t>
            </a:r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human lung</a:t>
            </a:r>
            <a:r>
              <a:rPr lang="en-NZ" sz="2400" dirty="0">
                <a:latin typeface="+mn-lt"/>
                <a:ea typeface="Times New Roman" panose="02020603050405020304" pitchFamily="18" charset="0"/>
              </a:rPr>
              <a:t>. </a:t>
            </a:r>
          </a:p>
          <a:p>
            <a:pPr algn="ctr"/>
            <a:endParaRPr lang="en-NZ" sz="1000" dirty="0">
              <a:latin typeface="+mn-lt"/>
              <a:ea typeface="Times New Roman" panose="02020603050405020304" pitchFamily="18" charset="0"/>
            </a:endParaRPr>
          </a:p>
          <a:p>
            <a:pPr algn="ctr"/>
            <a:r>
              <a:rPr lang="en-NZ" sz="2400" dirty="0">
                <a:latin typeface="+mn-lt"/>
                <a:ea typeface="Times New Roman" panose="02020603050405020304" pitchFamily="18" charset="0"/>
              </a:rPr>
              <a:t> For </a:t>
            </a:r>
            <a:r>
              <a:rPr lang="en-NZ" sz="2400" i="1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Drosophila </a:t>
            </a:r>
            <a:r>
              <a:rPr lang="en-NZ" sz="2400" dirty="0">
                <a:latin typeface="+mn-lt"/>
                <a:ea typeface="Times New Roman" panose="02020603050405020304" pitchFamily="18" charset="0"/>
              </a:rPr>
              <a:t>from K = 8 at 270.5 nm, and                         for </a:t>
            </a:r>
            <a:r>
              <a:rPr lang="en-NZ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human lung </a:t>
            </a:r>
            <a:r>
              <a:rPr lang="en-NZ" sz="2400" dirty="0">
                <a:latin typeface="+mn-lt"/>
                <a:ea typeface="Times New Roman" panose="02020603050405020304" pitchFamily="18" charset="0"/>
              </a:rPr>
              <a:t>from K = 2 at 260 nm. </a:t>
            </a:r>
            <a:endParaRPr lang="en-US" sz="2400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DC51DB-75E4-4BFA-9B2D-12F6012A57D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6019800" cy="26336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25">
            <a:extLst>
              <a:ext uri="{FF2B5EF4-FFF2-40B4-BE49-F238E27FC236}">
                <a16:creationId xmlns:a16="http://schemas.microsoft.com/office/drawing/2014/main" id="{B2CCE969-2193-4B3A-BA89-6F74D71AA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8674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08859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F2024-505C-40AE-AE87-EB1309F9E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990600"/>
            <a:ext cx="7772400" cy="11430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402557-3D3E-47AB-85D3-5B8FE2D36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/>
              <a:t>Scientific Meet  International Conference, Prague, April 12- 13,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165DD3-FCC9-435D-89AA-38113F45CCA5}"/>
              </a:ext>
            </a:extLst>
          </p:cNvPr>
          <p:cNvSpPr/>
          <p:nvPr/>
        </p:nvSpPr>
        <p:spPr>
          <a:xfrm>
            <a:off x="609600" y="2209800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2400" b="1" dirty="0"/>
              <a:t> </a:t>
            </a:r>
            <a:endParaRPr lang="en-US" sz="2400" dirty="0">
              <a:solidFill>
                <a:schemeClr val="tx2"/>
              </a:solidFill>
            </a:endParaRPr>
          </a:p>
          <a:p>
            <a:pPr algn="ctr"/>
            <a:r>
              <a:rPr lang="en-NZ" sz="2400" dirty="0">
                <a:solidFill>
                  <a:schemeClr val="tx2"/>
                </a:solidFill>
              </a:rPr>
              <a:t>Broadband UV </a:t>
            </a:r>
            <a:r>
              <a:rPr lang="en-NZ" sz="2400" dirty="0"/>
              <a:t>enhances </a:t>
            </a:r>
            <a:r>
              <a:rPr lang="en-NZ" sz="2400" dirty="0">
                <a:solidFill>
                  <a:schemeClr val="tx2"/>
                </a:solidFill>
              </a:rPr>
              <a:t>dehydration</a:t>
            </a:r>
            <a:r>
              <a:rPr lang="en-NZ" sz="2400" dirty="0"/>
              <a:t> </a:t>
            </a:r>
            <a:r>
              <a:rPr lang="en-NZ" sz="2400" dirty="0">
                <a:solidFill>
                  <a:schemeClr val="tx2"/>
                </a:solidFill>
              </a:rPr>
              <a:t>ATP synthesis</a:t>
            </a:r>
            <a:r>
              <a:rPr lang="en-NZ" sz="2400" dirty="0"/>
              <a:t> by increasing the</a:t>
            </a:r>
            <a:r>
              <a:rPr lang="en-NZ" sz="2400" dirty="0">
                <a:solidFill>
                  <a:schemeClr val="tx2"/>
                </a:solidFill>
              </a:rPr>
              <a:t> efficiency </a:t>
            </a:r>
            <a:r>
              <a:rPr lang="en-NZ" sz="2400" dirty="0"/>
              <a:t>of </a:t>
            </a:r>
            <a:r>
              <a:rPr lang="en-NZ" sz="2400" dirty="0">
                <a:solidFill>
                  <a:schemeClr val="tx2"/>
                </a:solidFill>
              </a:rPr>
              <a:t>fluorescence.</a:t>
            </a:r>
            <a:endParaRPr lang="en-US" sz="2400" dirty="0">
              <a:solidFill>
                <a:schemeClr val="tx2"/>
              </a:solidFill>
            </a:endParaRPr>
          </a:p>
          <a:p>
            <a:pPr algn="ctr"/>
            <a:r>
              <a:rPr lang="en-NZ" sz="2400" dirty="0"/>
              <a:t> </a:t>
            </a:r>
            <a:endParaRPr lang="en-US" sz="2400" dirty="0"/>
          </a:p>
          <a:p>
            <a:pPr algn="ctr"/>
            <a:r>
              <a:rPr lang="en-NZ" sz="2400" dirty="0"/>
              <a:t>The </a:t>
            </a:r>
            <a:r>
              <a:rPr lang="en-NZ" sz="2400" dirty="0">
                <a:solidFill>
                  <a:schemeClr val="tx2"/>
                </a:solidFill>
              </a:rPr>
              <a:t>UV level</a:t>
            </a:r>
            <a:r>
              <a:rPr lang="en-NZ" sz="2400" dirty="0"/>
              <a:t> for mitochondria species </a:t>
            </a:r>
            <a:r>
              <a:rPr lang="en-NZ" sz="2400" dirty="0">
                <a:solidFill>
                  <a:schemeClr val="tx2"/>
                </a:solidFill>
              </a:rPr>
              <a:t>may not be UVC</a:t>
            </a:r>
            <a:r>
              <a:rPr lang="en-NZ" sz="2400" dirty="0"/>
              <a:t>.</a:t>
            </a:r>
          </a:p>
          <a:p>
            <a:pPr algn="ctr"/>
            <a:r>
              <a:rPr lang="en-NZ" sz="2400" dirty="0"/>
              <a:t> </a:t>
            </a:r>
          </a:p>
          <a:p>
            <a:pPr algn="ctr"/>
            <a:r>
              <a:rPr lang="en-NZ" sz="2400" dirty="0">
                <a:solidFill>
                  <a:schemeClr val="tx2"/>
                </a:solidFill>
              </a:rPr>
              <a:t>Experiments </a:t>
            </a:r>
            <a:r>
              <a:rPr lang="en-NZ" sz="2400" dirty="0"/>
              <a:t>are required to determine the </a:t>
            </a:r>
            <a:r>
              <a:rPr lang="en-NZ" sz="2400" dirty="0">
                <a:solidFill>
                  <a:schemeClr val="tx2"/>
                </a:solidFill>
              </a:rPr>
              <a:t>optimum UV wavelength</a:t>
            </a:r>
            <a:r>
              <a:rPr lang="en-NZ" sz="2400" dirty="0"/>
              <a:t> for </a:t>
            </a:r>
            <a:r>
              <a:rPr lang="en-NZ" sz="2400" dirty="0">
                <a:solidFill>
                  <a:schemeClr val="tx2"/>
                </a:solidFill>
              </a:rPr>
              <a:t>dehydration ATP synthesis.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FEC06E21-D081-4DC6-B8A6-23F9AAA5E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4529" y="60960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70808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71600"/>
            <a:ext cx="7772400" cy="611188"/>
          </a:xfrm>
        </p:spPr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      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Questions &amp; Papers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76600"/>
            <a:ext cx="8382000" cy="1066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dirty="0">
                <a:solidFill>
                  <a:schemeClr val="tx2"/>
                </a:solidFill>
                <a:ea typeface="SimSun" pitchFamily="2" charset="-122"/>
              </a:rPr>
              <a:t>        </a:t>
            </a:r>
            <a:r>
              <a:rPr lang="en-US" altLang="zh-CN" sz="2800" b="0" dirty="0">
                <a:ea typeface="SimSun" pitchFamily="2" charset="-122"/>
              </a:rPr>
              <a:t>Email: nanoqed@gmail.com</a:t>
            </a:r>
          </a:p>
          <a:p>
            <a:pPr algn="ctr">
              <a:buFontTx/>
              <a:buNone/>
            </a:pPr>
            <a:endParaRPr lang="en-US" altLang="zh-CN" b="0" dirty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b="0" dirty="0">
                <a:ea typeface="SimSun" pitchFamily="2" charset="-122"/>
              </a:rPr>
              <a:t>     </a:t>
            </a:r>
            <a:r>
              <a:rPr lang="en-US" altLang="zh-CN" sz="2800" b="0" dirty="0">
                <a:solidFill>
                  <a:schemeClr val="tx2"/>
                </a:solidFill>
                <a:ea typeface="SimSun" pitchFamily="2" charset="-122"/>
                <a:hlinkClick r:id="rId3"/>
              </a:rPr>
              <a:t>http://www.nanoqed.org</a:t>
            </a:r>
            <a:endParaRPr lang="en-US" altLang="zh-CN" sz="2800" b="0" dirty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sz="2800" b="0" dirty="0">
                <a:ea typeface="SimSun" pitchFamily="2" charset="-122"/>
              </a:rPr>
              <a:t>     </a:t>
            </a:r>
            <a:endParaRPr lang="en-US" altLang="zh-CN" sz="2800" b="0" dirty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sz="2800" b="0" dirty="0">
                <a:solidFill>
                  <a:schemeClr val="tx2"/>
                </a:solidFill>
                <a:ea typeface="SimSun" pitchFamily="2" charset="-122"/>
              </a:rPr>
              <a:t>     </a:t>
            </a:r>
            <a:endParaRPr lang="en-US" altLang="zh-CN" sz="2800" b="0" dirty="0">
              <a:ea typeface="SimSun" pitchFamily="2" charset="-122"/>
            </a:endParaRPr>
          </a:p>
        </p:txBody>
      </p:sp>
      <p:sp>
        <p:nvSpPr>
          <p:cNvPr id="37893" name="Footer Placeholder 1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rgbClr val="FFFF00"/>
                </a:solidFill>
              </a:rPr>
              <a:t>Scientific Meet  International Conference, Prague, April 12- 13, 2020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534400" y="61102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71600" y="6400800"/>
            <a:ext cx="6817627" cy="228600"/>
          </a:xfrm>
        </p:spPr>
        <p:txBody>
          <a:bodyPr/>
          <a:lstStyle/>
          <a:p>
            <a:pPr algn="ctr">
              <a:defRPr/>
            </a:pPr>
            <a:r>
              <a:rPr lang="en-US" altLang="zh-TW"/>
              <a:t>Scientific Meet  International Conference, Prague, April 12- 13, 2020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381000" y="1447800"/>
            <a:ext cx="82296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	In 1960’s, </a:t>
            </a:r>
            <a:r>
              <a:rPr lang="en-US" sz="2400" dirty="0">
                <a:solidFill>
                  <a:schemeClr val="tx2"/>
                </a:solidFill>
              </a:rPr>
              <a:t>biological research</a:t>
            </a:r>
            <a:r>
              <a:rPr lang="en-US" sz="2400" dirty="0"/>
              <a:t> was the </a:t>
            </a:r>
            <a:r>
              <a:rPr lang="en-US" sz="2400" dirty="0">
                <a:solidFill>
                  <a:schemeClr val="tx2"/>
                </a:solidFill>
              </a:rPr>
              <a:t>origin of life</a:t>
            </a:r>
            <a:r>
              <a:rPr lang="en-US" sz="2400" dirty="0"/>
              <a:t>. </a:t>
            </a:r>
          </a:p>
          <a:p>
            <a:pPr algn="ctr"/>
            <a:endParaRPr lang="en-US" sz="1000" dirty="0"/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Mitchell</a:t>
            </a:r>
            <a:r>
              <a:rPr lang="en-US" sz="2400" dirty="0"/>
              <a:t> proposed </a:t>
            </a:r>
            <a:r>
              <a:rPr lang="en-US" sz="2400" dirty="0">
                <a:solidFill>
                  <a:schemeClr val="tx2"/>
                </a:solidFill>
              </a:rPr>
              <a:t>ATP synthesis </a:t>
            </a:r>
            <a:r>
              <a:rPr lang="en-US" sz="2400" dirty="0"/>
              <a:t>in </a:t>
            </a:r>
            <a:r>
              <a:rPr lang="en-US" sz="2400" dirty="0">
                <a:solidFill>
                  <a:schemeClr val="tx2"/>
                </a:solidFill>
              </a:rPr>
              <a:t>mitochondria</a:t>
            </a:r>
            <a:r>
              <a:rPr lang="en-US" sz="2400" dirty="0"/>
              <a:t> by </a:t>
            </a:r>
            <a:r>
              <a:rPr lang="en-US" sz="2400" dirty="0">
                <a:solidFill>
                  <a:schemeClr val="tx2"/>
                </a:solidFill>
              </a:rPr>
              <a:t>chemiosmosis</a:t>
            </a:r>
            <a:r>
              <a:rPr lang="en-US" sz="2400" dirty="0"/>
              <a:t> powered by </a:t>
            </a:r>
            <a:r>
              <a:rPr lang="en-US" sz="2400" dirty="0">
                <a:solidFill>
                  <a:schemeClr val="tx2"/>
                </a:solidFill>
              </a:rPr>
              <a:t>hydrolysis </a:t>
            </a:r>
            <a:r>
              <a:rPr lang="en-US" sz="2400" dirty="0"/>
              <a:t>from flow of            </a:t>
            </a:r>
            <a:r>
              <a:rPr lang="en-US" sz="2400" dirty="0">
                <a:solidFill>
                  <a:schemeClr val="tx2"/>
                </a:solidFill>
              </a:rPr>
              <a:t>H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</a:t>
            </a:r>
            <a:r>
              <a:rPr lang="en-US" sz="2400" dirty="0">
                <a:solidFill>
                  <a:schemeClr val="tx2"/>
                </a:solidFill>
              </a:rPr>
              <a:t> ions </a:t>
            </a:r>
            <a:r>
              <a:rPr lang="en-US" sz="2400" dirty="0"/>
              <a:t>across the </a:t>
            </a:r>
            <a:r>
              <a:rPr lang="en-US" sz="2400" dirty="0">
                <a:solidFill>
                  <a:schemeClr val="tx2"/>
                </a:solidFill>
              </a:rPr>
              <a:t>inner membrane</a:t>
            </a:r>
          </a:p>
          <a:p>
            <a:pPr algn="ctr"/>
            <a:endParaRPr lang="en-US" sz="1000" dirty="0"/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Chemiosmosis</a:t>
            </a:r>
            <a:r>
              <a:rPr lang="en-US" sz="2400" dirty="0"/>
              <a:t> occurs by a </a:t>
            </a:r>
            <a:r>
              <a:rPr lang="en-US" sz="2400" dirty="0">
                <a:solidFill>
                  <a:schemeClr val="tx2"/>
                </a:solidFill>
              </a:rPr>
              <a:t>chain</a:t>
            </a:r>
            <a:r>
              <a:rPr lang="en-US" sz="2400" dirty="0"/>
              <a:t> of complex </a:t>
            </a:r>
            <a:r>
              <a:rPr lang="en-US" sz="2400" dirty="0">
                <a:solidFill>
                  <a:schemeClr val="tx2"/>
                </a:solidFill>
              </a:rPr>
              <a:t>redox reactions </a:t>
            </a:r>
            <a:r>
              <a:rPr lang="en-US" sz="2400" dirty="0"/>
              <a:t>with </a:t>
            </a:r>
            <a:r>
              <a:rPr lang="en-US" sz="2400" dirty="0">
                <a:solidFill>
                  <a:schemeClr val="tx2"/>
                </a:solidFill>
              </a:rPr>
              <a:t>electron transfer</a:t>
            </a:r>
            <a:r>
              <a:rPr lang="en-US" sz="2400" dirty="0"/>
              <a:t> from donors to acceptors </a:t>
            </a:r>
            <a:r>
              <a:rPr lang="en-US" sz="2400" dirty="0">
                <a:solidFill>
                  <a:schemeClr val="tx2"/>
                </a:solidFill>
              </a:rPr>
              <a:t>assisted </a:t>
            </a:r>
            <a:r>
              <a:rPr lang="en-US" sz="2400" dirty="0"/>
              <a:t>by conveniently </a:t>
            </a:r>
            <a:r>
              <a:rPr lang="en-US" sz="2400" dirty="0">
                <a:solidFill>
                  <a:schemeClr val="tx2"/>
                </a:solidFill>
              </a:rPr>
              <a:t>available enzymes. </a:t>
            </a:r>
          </a:p>
          <a:p>
            <a:pPr algn="ctr"/>
            <a:r>
              <a:rPr lang="en-US" sz="1000" dirty="0"/>
              <a:t> </a:t>
            </a:r>
          </a:p>
          <a:p>
            <a:pPr algn="ctr"/>
            <a:r>
              <a:rPr lang="en-US" sz="2400" dirty="0"/>
              <a:t>In contrast, </a:t>
            </a:r>
            <a:r>
              <a:rPr lang="en-US" sz="2400" dirty="0">
                <a:solidFill>
                  <a:schemeClr val="tx2"/>
                </a:solidFill>
              </a:rPr>
              <a:t>Sagan et al</a:t>
            </a:r>
            <a:r>
              <a:rPr lang="en-US" sz="2400" dirty="0"/>
              <a:t>. proposed </a:t>
            </a:r>
            <a:r>
              <a:rPr lang="en-US" sz="2400" dirty="0">
                <a:solidFill>
                  <a:schemeClr val="tx2"/>
                </a:solidFill>
              </a:rPr>
              <a:t>life</a:t>
            </a:r>
            <a:r>
              <a:rPr lang="en-US" sz="2400" dirty="0"/>
              <a:t> on the early Earth </a:t>
            </a:r>
            <a:r>
              <a:rPr lang="en-US" sz="2400" dirty="0">
                <a:solidFill>
                  <a:schemeClr val="tx2"/>
                </a:solidFill>
              </a:rPr>
              <a:t>began</a:t>
            </a:r>
            <a:r>
              <a:rPr lang="en-US" sz="2400" dirty="0"/>
              <a:t> by </a:t>
            </a:r>
            <a:r>
              <a:rPr lang="en-US" sz="2400" dirty="0">
                <a:solidFill>
                  <a:schemeClr val="tx2"/>
                </a:solidFill>
              </a:rPr>
              <a:t>dehydration</a:t>
            </a:r>
            <a:r>
              <a:rPr lang="en-US" sz="2400" dirty="0"/>
              <a:t> reactions under </a:t>
            </a:r>
            <a:r>
              <a:rPr lang="en-US" sz="2400" dirty="0">
                <a:solidFill>
                  <a:schemeClr val="tx2"/>
                </a:solidFill>
              </a:rPr>
              <a:t>intense UV </a:t>
            </a:r>
            <a:r>
              <a:rPr lang="en-US" sz="2400" dirty="0"/>
              <a:t>radiation and showed experimentally,</a:t>
            </a:r>
          </a:p>
          <a:p>
            <a:pPr algn="ctr"/>
            <a:endParaRPr lang="en-US" sz="1000" dirty="0"/>
          </a:p>
          <a:p>
            <a:pPr algn="ctr"/>
            <a:r>
              <a:rPr lang="en-US" sz="2400" dirty="0"/>
              <a:t> ADP + P + UV </a:t>
            </a:r>
            <a:r>
              <a:rPr lang="en-US" sz="2400" dirty="0">
                <a:sym typeface="Symbol" panose="05050102010706020507" pitchFamily="18" charset="2"/>
              </a:rPr>
              <a:t> ATP + </a:t>
            </a:r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O. </a:t>
            </a:r>
          </a:p>
          <a:p>
            <a:pPr algn="ctr"/>
            <a:endParaRPr lang="en-US" sz="2400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74529" y="6096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0085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F51CC-49CB-4908-9C82-040DD14A9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53FAE7-74FF-49FF-A50A-D12AA4FB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77000"/>
            <a:ext cx="7842380" cy="315686"/>
          </a:xfrm>
        </p:spPr>
        <p:txBody>
          <a:bodyPr/>
          <a:lstStyle/>
          <a:p>
            <a:pPr algn="ctr">
              <a:defRPr/>
            </a:pPr>
            <a:r>
              <a:rPr lang="en-US" altLang="zh-TW" dirty="0"/>
              <a:t>Scientific Meet  International Conference, Prague, April 12- 13,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1CC527-B3D7-4AB8-AF76-8978493E393A}"/>
              </a:ext>
            </a:extLst>
          </p:cNvPr>
          <p:cNvSpPr/>
          <p:nvPr/>
        </p:nvSpPr>
        <p:spPr>
          <a:xfrm>
            <a:off x="457200" y="1295400"/>
            <a:ext cx="8153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But </a:t>
            </a:r>
            <a:r>
              <a:rPr lang="en-US" sz="2400" dirty="0">
                <a:solidFill>
                  <a:schemeClr val="tx2"/>
                </a:solidFill>
              </a:rPr>
              <a:t>Chemiosmosis</a:t>
            </a:r>
            <a:r>
              <a:rPr lang="en-US" sz="2400" dirty="0"/>
              <a:t> was selected over </a:t>
            </a:r>
            <a:r>
              <a:rPr lang="en-US" sz="2400" dirty="0">
                <a:solidFill>
                  <a:schemeClr val="tx2"/>
                </a:solidFill>
              </a:rPr>
              <a:t>UV dehydration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Nature</a:t>
            </a:r>
            <a:r>
              <a:rPr lang="en-US" sz="2400" dirty="0"/>
              <a:t> most likely </a:t>
            </a:r>
            <a:r>
              <a:rPr lang="en-US" sz="2400" dirty="0">
                <a:solidFill>
                  <a:schemeClr val="tx2"/>
                </a:solidFill>
              </a:rPr>
              <a:t>did not </a:t>
            </a:r>
            <a:r>
              <a:rPr lang="en-US" sz="2400" dirty="0"/>
              <a:t>choose </a:t>
            </a:r>
            <a:r>
              <a:rPr lang="en-US" sz="2400" dirty="0">
                <a:solidFill>
                  <a:schemeClr val="tx2"/>
                </a:solidFill>
              </a:rPr>
              <a:t>chemiosmosis</a:t>
            </a:r>
            <a:r>
              <a:rPr lang="en-US" sz="2400" dirty="0"/>
              <a:t> as the mechanism for </a:t>
            </a:r>
            <a:r>
              <a:rPr lang="en-US" sz="2400" dirty="0">
                <a:solidFill>
                  <a:schemeClr val="tx2"/>
                </a:solidFill>
              </a:rPr>
              <a:t>ATP synthesis </a:t>
            </a:r>
            <a:r>
              <a:rPr lang="en-US" sz="2400" dirty="0"/>
              <a:t>as the more direct path is    </a:t>
            </a:r>
            <a:r>
              <a:rPr lang="en-US" sz="2400" dirty="0">
                <a:solidFill>
                  <a:schemeClr val="tx2"/>
                </a:solidFill>
              </a:rPr>
              <a:t>UV enhanced dehydration</a:t>
            </a:r>
          </a:p>
          <a:p>
            <a:pPr algn="ctr"/>
            <a:endParaRPr lang="en-US" dirty="0"/>
          </a:p>
          <a:p>
            <a:pPr algn="ctr"/>
            <a:r>
              <a:rPr lang="en-US" sz="2400" dirty="0"/>
              <a:t>But </a:t>
            </a:r>
            <a:r>
              <a:rPr lang="en-US" sz="2400" dirty="0">
                <a:solidFill>
                  <a:schemeClr val="tx2"/>
                </a:solidFill>
              </a:rPr>
              <a:t>UV dehydration</a:t>
            </a:r>
            <a:r>
              <a:rPr lang="en-US" sz="2400" dirty="0"/>
              <a:t> directly </a:t>
            </a:r>
            <a:r>
              <a:rPr lang="en-US" sz="2400" dirty="0">
                <a:solidFill>
                  <a:schemeClr val="tx2"/>
                </a:solidFill>
              </a:rPr>
              <a:t>damages DNA </a:t>
            </a:r>
            <a:r>
              <a:rPr lang="en-US" sz="2400" dirty="0"/>
              <a:t>, and indirectly by creating </a:t>
            </a:r>
            <a:r>
              <a:rPr lang="en-US" sz="2400" dirty="0">
                <a:solidFill>
                  <a:schemeClr val="tx2"/>
                </a:solidFill>
              </a:rPr>
              <a:t>reactive oxygen species (ROS). </a:t>
            </a:r>
          </a:p>
          <a:p>
            <a:pPr algn="ctr"/>
            <a:endParaRPr lang="en-US" sz="2400" dirty="0">
              <a:solidFill>
                <a:schemeClr val="tx2"/>
              </a:solidFill>
            </a:endParaRPr>
          </a:p>
          <a:p>
            <a:pPr algn="ctr"/>
            <a:r>
              <a:rPr lang="en-US" sz="2400" dirty="0"/>
              <a:t>But </a:t>
            </a:r>
            <a:r>
              <a:rPr lang="en-US" sz="2400" dirty="0">
                <a:solidFill>
                  <a:schemeClr val="tx2"/>
                </a:solidFill>
              </a:rPr>
              <a:t>chemiosmosis </a:t>
            </a:r>
            <a:r>
              <a:rPr lang="en-US" sz="2400" dirty="0"/>
              <a:t>creates </a:t>
            </a:r>
            <a:r>
              <a:rPr lang="en-US" sz="2400" dirty="0">
                <a:solidFill>
                  <a:schemeClr val="tx2"/>
                </a:solidFill>
              </a:rPr>
              <a:t>ROS</a:t>
            </a:r>
            <a:r>
              <a:rPr lang="en-US" sz="2400" dirty="0"/>
              <a:t> by errant interaction of </a:t>
            </a:r>
            <a:r>
              <a:rPr lang="en-US" sz="2400" dirty="0">
                <a:solidFill>
                  <a:schemeClr val="tx2"/>
                </a:solidFill>
              </a:rPr>
              <a:t>oxygen</a:t>
            </a:r>
            <a:r>
              <a:rPr lang="en-US" sz="2400" dirty="0"/>
              <a:t> with </a:t>
            </a:r>
            <a:r>
              <a:rPr lang="en-US" sz="2400" dirty="0">
                <a:solidFill>
                  <a:schemeClr val="tx2"/>
                </a:solidFill>
              </a:rPr>
              <a:t>electrons</a:t>
            </a:r>
            <a:r>
              <a:rPr lang="en-US" sz="2400" dirty="0"/>
              <a:t> in the chain of </a:t>
            </a:r>
            <a:r>
              <a:rPr lang="en-US" sz="2400" dirty="0">
                <a:solidFill>
                  <a:schemeClr val="tx2"/>
                </a:solidFill>
              </a:rPr>
              <a:t>electron reactions.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 Life </a:t>
            </a:r>
            <a:r>
              <a:rPr lang="en-US" sz="2400" dirty="0"/>
              <a:t>is close </a:t>
            </a:r>
            <a:r>
              <a:rPr lang="en-US" sz="2400" dirty="0">
                <a:solidFill>
                  <a:schemeClr val="tx2"/>
                </a:solidFill>
              </a:rPr>
              <a:t>balance</a:t>
            </a:r>
            <a:r>
              <a:rPr lang="en-US" sz="2400" dirty="0"/>
              <a:t> of </a:t>
            </a:r>
            <a:r>
              <a:rPr lang="en-US" sz="2400" dirty="0">
                <a:solidFill>
                  <a:schemeClr val="tx2"/>
                </a:solidFill>
              </a:rPr>
              <a:t>ATP synthesis</a:t>
            </a:r>
            <a:r>
              <a:rPr lang="en-US" sz="2400" dirty="0"/>
              <a:t> and </a:t>
            </a:r>
            <a:r>
              <a:rPr lang="en-US" sz="2400" dirty="0">
                <a:solidFill>
                  <a:schemeClr val="tx2"/>
                </a:solidFill>
              </a:rPr>
              <a:t>DNA damage</a:t>
            </a:r>
          </a:p>
          <a:p>
            <a:pPr algn="ctr"/>
            <a:endParaRPr lang="en-US" sz="2400" dirty="0"/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3C2DCA0D-4A7E-49B2-BFF2-E3C4218E1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867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4347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DC7B1-29F4-4560-942F-F66BB28D5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 of Life Arguments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9587F2-9498-4DA1-AC58-A9424317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532984"/>
            <a:ext cx="77724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dirty="0"/>
              <a:t>Scientific Meet  International Conference, Prague, April 12- 13,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E2C6CA-F186-4445-998B-9BFD578701AC}"/>
              </a:ext>
            </a:extLst>
          </p:cNvPr>
          <p:cNvSpPr/>
          <p:nvPr/>
        </p:nvSpPr>
        <p:spPr>
          <a:xfrm>
            <a:off x="838200" y="1981200"/>
            <a:ext cx="75438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+mn-lt"/>
              </a:rPr>
              <a:t>Pro: Recent </a:t>
            </a:r>
            <a:r>
              <a:rPr lang="en-US" sz="2400" dirty="0">
                <a:solidFill>
                  <a:schemeClr val="tx2"/>
                </a:solidFill>
                <a:latin typeface="+mn-lt"/>
              </a:rPr>
              <a:t>UV </a:t>
            </a:r>
            <a:r>
              <a:rPr lang="en-US" sz="2400" dirty="0">
                <a:latin typeface="+mn-lt"/>
              </a:rPr>
              <a:t>polymerization</a:t>
            </a:r>
            <a:r>
              <a:rPr lang="en-US" sz="24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>
                <a:latin typeface="+mn-lt"/>
              </a:rPr>
              <a:t>of </a:t>
            </a:r>
            <a:r>
              <a:rPr lang="en-US" sz="2400" dirty="0">
                <a:solidFill>
                  <a:schemeClr val="tx2"/>
                </a:solidFill>
                <a:latin typeface="+mn-lt"/>
              </a:rPr>
              <a:t>nucleotides</a:t>
            </a:r>
            <a:r>
              <a:rPr lang="en-US" sz="2400" dirty="0">
                <a:latin typeface="+mn-lt"/>
              </a:rPr>
              <a:t> to </a:t>
            </a:r>
            <a:r>
              <a:rPr lang="en-US" sz="2400" dirty="0">
                <a:solidFill>
                  <a:schemeClr val="tx2"/>
                </a:solidFill>
                <a:latin typeface="+mn-lt"/>
              </a:rPr>
              <a:t>RNA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chemeClr val="tx2"/>
              </a:solidFill>
              <a:latin typeface="+mn-lt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+mn-lt"/>
                <a:ea typeface="MS UI Gothic" panose="020B0600070205080204" pitchFamily="34" charset="-128"/>
              </a:rPr>
              <a:t>Con: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+mn-lt"/>
                <a:ea typeface="MS UI Gothic" panose="020B0600070205080204" pitchFamily="34" charset="-128"/>
              </a:rPr>
              <a:t>UV destroys as much RNA as it creates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+mn-lt"/>
                <a:ea typeface="MS UI Gothic" panose="020B0600070205080204" pitchFamily="34" charset="-128"/>
              </a:rPr>
              <a:t>and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+mn-lt"/>
                <a:ea typeface="MS UI Gothic" panose="020B0600070205080204" pitchFamily="34" charset="-128"/>
              </a:rPr>
              <a:t>If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MS UI Gothic" panose="020B0600070205080204" pitchFamily="34" charset="-128"/>
              </a:rPr>
              <a:t>UV </a:t>
            </a:r>
            <a:r>
              <a:rPr lang="en-US" sz="2400" dirty="0">
                <a:latin typeface="+mn-lt"/>
                <a:ea typeface="MS UI Gothic" panose="020B0600070205080204" pitchFamily="34" charset="-128"/>
              </a:rPr>
              <a:t>was the primordial source of energy, why does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MS UI Gothic" panose="020B0600070205080204" pitchFamily="34" charset="-128"/>
              </a:rPr>
              <a:t>no life today </a:t>
            </a:r>
            <a:r>
              <a:rPr lang="en-US" sz="2400" dirty="0">
                <a:latin typeface="+mn-lt"/>
                <a:ea typeface="MS UI Gothic" panose="020B0600070205080204" pitchFamily="34" charset="-128"/>
              </a:rPr>
              <a:t>undergo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MS UI Gothic" panose="020B0600070205080204" pitchFamily="34" charset="-128"/>
              </a:rPr>
              <a:t>ATP synthesis by UV </a:t>
            </a:r>
            <a:r>
              <a:rPr lang="en-US" sz="2400" dirty="0">
                <a:latin typeface="+mn-lt"/>
                <a:ea typeface="MS UI Gothic" panose="020B0600070205080204" pitchFamily="34" charset="-128"/>
              </a:rPr>
              <a:t>radiation?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+mn-lt"/>
              <a:ea typeface="MS UI Gothic" panose="020B0600070205080204" pitchFamily="34" charset="-128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+mn-lt"/>
                <a:ea typeface="MS UI Gothic" panose="020B0600070205080204" pitchFamily="34" charset="-128"/>
              </a:rPr>
              <a:t>Resolved: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+mn-lt"/>
                <a:ea typeface="MS UI Gothic" panose="020B0600070205080204" pitchFamily="34" charset="-128"/>
              </a:rPr>
              <a:t>Survival</a:t>
            </a:r>
            <a:r>
              <a:rPr lang="en-US" sz="2400" dirty="0">
                <a:latin typeface="+mn-lt"/>
                <a:ea typeface="MS UI Gothic" panose="020B0600070205080204" pitchFamily="34" charset="-128"/>
              </a:rPr>
              <a:t> required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MS UI Gothic" panose="020B0600070205080204" pitchFamily="34" charset="-128"/>
              </a:rPr>
              <a:t>ATP synthesis</a:t>
            </a:r>
            <a:r>
              <a:rPr lang="en-US" sz="2400" dirty="0">
                <a:latin typeface="+mn-lt"/>
                <a:ea typeface="MS UI Gothic" panose="020B0600070205080204" pitchFamily="34" charset="-128"/>
              </a:rPr>
              <a:t> exceed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MS UI Gothic" panose="020B0600070205080204" pitchFamily="34" charset="-128"/>
              </a:rPr>
              <a:t>DNA damage </a:t>
            </a:r>
            <a:r>
              <a:rPr lang="en-US" sz="2400" dirty="0">
                <a:latin typeface="+mn-lt"/>
                <a:ea typeface="MS UI Gothic" panose="020B0600070205080204" pitchFamily="34" charset="-128"/>
              </a:rPr>
              <a:t>on the early Earth that continues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MS UI Gothic" panose="020B0600070205080204" pitchFamily="34" charset="-128"/>
              </a:rPr>
              <a:t>today</a:t>
            </a:r>
            <a:r>
              <a:rPr lang="en-US" sz="2400" dirty="0">
                <a:latin typeface="+mn-lt"/>
                <a:ea typeface="MS UI Gothic" panose="020B0600070205080204" pitchFamily="34" charset="-128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MS UI Gothic" panose="020B0600070205080204" pitchFamily="34" charset="-128"/>
              </a:rPr>
              <a:t>!!!</a:t>
            </a:r>
            <a:endParaRPr lang="en-US" sz="2400" dirty="0">
              <a:solidFill>
                <a:schemeClr val="tx2"/>
              </a:solidFill>
              <a:effectLst/>
              <a:latin typeface="+mn-lt"/>
              <a:ea typeface="MS UI Gothic" panose="020B0600070205080204" pitchFamily="34" charset="-128"/>
            </a:endParaRP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CC5B7097-B1FC-4DCA-BAF6-F26D9CFC9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867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2895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E18A8-0C44-4900-A0D4-7E9B2F7FD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/>
              <a:t>Mitochondria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D56A2F-D115-45FF-B0D9-8300A97E2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/>
              <a:t>Scientific Meet  International Conference, Prague, April 12- 13,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3C511B-E349-4B52-A385-4A60C13FB837}"/>
              </a:ext>
            </a:extLst>
          </p:cNvPr>
          <p:cNvSpPr/>
          <p:nvPr/>
        </p:nvSpPr>
        <p:spPr>
          <a:xfrm>
            <a:off x="381000" y="914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Mitochondria</a:t>
            </a:r>
            <a:r>
              <a:rPr lang="en-US" sz="2000" dirty="0">
                <a:latin typeface="+mn-lt"/>
                <a:ea typeface="Times New Roman" panose="02020603050405020304" pitchFamily="18" charset="0"/>
              </a:rPr>
              <a:t> evolved </a:t>
            </a:r>
            <a:r>
              <a:rPr lang="en-US" sz="20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endogenous UV </a:t>
            </a:r>
            <a:r>
              <a:rPr lang="en-US" sz="2000" dirty="0">
                <a:latin typeface="+mn-lt"/>
                <a:ea typeface="Times New Roman" panose="02020603050405020304" pitchFamily="18" charset="0"/>
              </a:rPr>
              <a:t>to replace </a:t>
            </a:r>
            <a:r>
              <a:rPr lang="en-US" sz="20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solar UV </a:t>
            </a:r>
            <a:r>
              <a:rPr lang="en-US" sz="2000" dirty="0">
                <a:latin typeface="+mn-lt"/>
                <a:ea typeface="Times New Roman" panose="02020603050405020304" pitchFamily="18" charset="0"/>
              </a:rPr>
              <a:t>upon ozone formation. </a:t>
            </a:r>
            <a:r>
              <a:rPr lang="en-US" sz="20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Today</a:t>
            </a:r>
            <a:r>
              <a:rPr lang="en-US" sz="2000" dirty="0"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simple QED </a:t>
            </a:r>
            <a:r>
              <a:rPr lang="en-US" sz="2000" dirty="0">
                <a:latin typeface="+mn-lt"/>
                <a:ea typeface="Times New Roman" panose="02020603050405020304" pitchFamily="18" charset="0"/>
              </a:rPr>
              <a:t>produces exogenous UV in the form of </a:t>
            </a:r>
            <a:r>
              <a:rPr lang="en-US" sz="20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EM waves standing</a:t>
            </a:r>
            <a:r>
              <a:rPr lang="en-US" sz="2000" dirty="0">
                <a:latin typeface="+mn-lt"/>
                <a:ea typeface="Times New Roman" panose="02020603050405020304" pitchFamily="18" charset="0"/>
              </a:rPr>
              <a:t> between </a:t>
            </a:r>
            <a:r>
              <a:rPr lang="en-US" sz="20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adjacent cristae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 descr="ATP">
            <a:extLst>
              <a:ext uri="{FF2B5EF4-FFF2-40B4-BE49-F238E27FC236}">
                <a16:creationId xmlns:a16="http://schemas.microsoft.com/office/drawing/2014/main" id="{DFFA7E38-4F36-4C9D-92F8-EF56E9A1C9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5638800" cy="4191000"/>
          </a:xfrm>
          <a:prstGeom prst="rect">
            <a:avLst/>
          </a:prstGeom>
          <a:noFill/>
        </p:spPr>
      </p:pic>
      <p:sp>
        <p:nvSpPr>
          <p:cNvPr id="6" name="Text Box 25">
            <a:extLst>
              <a:ext uri="{FF2B5EF4-FFF2-40B4-BE49-F238E27FC236}">
                <a16:creationId xmlns:a16="http://schemas.microsoft.com/office/drawing/2014/main" id="{FB1597D4-4E7A-460B-8641-B26ADD466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867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323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B8254-21C4-4679-A25B-B139BE6C5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ATP Synthesis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F8A366-F7CF-4071-8730-0A94A4BD6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/>
              <a:t>Scientific Meet  International Conference, Prague, April 12- 13,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A8F050-4919-46E1-AD42-B7E9C56DFEF9}"/>
              </a:ext>
            </a:extLst>
          </p:cNvPr>
          <p:cNvSpPr/>
          <p:nvPr/>
        </p:nvSpPr>
        <p:spPr>
          <a:xfrm>
            <a:off x="381000" y="4572000"/>
            <a:ext cx="83058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Endogenous UV </a:t>
            </a:r>
            <a:r>
              <a:rPr lang="en-US" sz="2400" dirty="0">
                <a:latin typeface="+mn-lt"/>
                <a:ea typeface="Times New Roman" panose="02020603050405020304" pitchFamily="18" charset="0"/>
              </a:rPr>
              <a:t>in mitochondria follows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simple QED </a:t>
            </a:r>
            <a:r>
              <a:rPr lang="en-US" sz="2400" dirty="0">
                <a:latin typeface="+mn-lt"/>
                <a:ea typeface="Times New Roman" panose="02020603050405020304" pitchFamily="18" charset="0"/>
              </a:rPr>
              <a:t>heat transfer converting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metabolic heat</a:t>
            </a:r>
            <a:r>
              <a:rPr lang="en-US" sz="2400" dirty="0">
                <a:latin typeface="+mn-lt"/>
                <a:ea typeface="Times New Roman" panose="02020603050405020304" pitchFamily="18" charset="0"/>
              </a:rPr>
              <a:t> to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UV radiation</a:t>
            </a:r>
            <a:r>
              <a:rPr lang="en-US" sz="2400" dirty="0">
                <a:latin typeface="+mn-lt"/>
                <a:ea typeface="Times New Roman" panose="02020603050405020304" pitchFamily="18" charset="0"/>
              </a:rPr>
              <a:t>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+mn-lt"/>
              <a:ea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altLang="zh-HK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Human lung </a:t>
            </a:r>
            <a:r>
              <a:rPr lang="en-US" altLang="zh-HK" sz="2400" dirty="0">
                <a:latin typeface="Arial" panose="020B0604020202020204" pitchFamily="34" charset="0"/>
                <a:ea typeface="Times New Roman" panose="02020603050405020304" pitchFamily="18" charset="0"/>
              </a:rPr>
              <a:t>having spacings </a:t>
            </a:r>
            <a:r>
              <a:rPr lang="en-US" altLang="zh-HK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 </a:t>
            </a:r>
            <a:r>
              <a:rPr lang="en-US" altLang="zh-HK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altLang="zh-HK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50-100 nm</a:t>
            </a:r>
            <a:r>
              <a:rPr lang="en-US" altLang="zh-HK" sz="2400" dirty="0">
                <a:solidFill>
                  <a:schemeClr val="tx2"/>
                </a:solidFill>
                <a:ea typeface="Times New Roman" panose="02020603050405020304" pitchFamily="18" charset="0"/>
              </a:rPr>
              <a:t> </a:t>
            </a:r>
            <a:r>
              <a:rPr lang="en-US" altLang="zh-HK" sz="2400" dirty="0">
                <a:latin typeface="Arial" panose="020B0604020202020204" pitchFamily="34" charset="0"/>
                <a:ea typeface="Times New Roman" panose="02020603050405020304" pitchFamily="18" charset="0"/>
              </a:rPr>
              <a:t>between     adjacent cristae produces </a:t>
            </a:r>
            <a:r>
              <a:rPr lang="en-US" altLang="zh-HK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= 2nd</a:t>
            </a:r>
            <a:r>
              <a:rPr lang="en-US" altLang="zh-HK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zh-HK" sz="2400" dirty="0">
                <a:latin typeface="Arial" panose="020B0604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altLang="zh-HK" sz="2400" dirty="0">
                <a:latin typeface="Arial" panose="020B0604020202020204" pitchFamily="34" charset="0"/>
                <a:ea typeface="Times New Roman" panose="02020603050405020304" pitchFamily="18" charset="0"/>
              </a:rPr>
              <a:t>UVC (254 nm)</a:t>
            </a:r>
            <a:endParaRPr lang="en-US" sz="24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49CE79-884F-45A9-8FF0-9D771E7E1A5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" t="3808" r="1555" b="11141"/>
          <a:stretch/>
        </p:blipFill>
        <p:spPr bwMode="auto">
          <a:xfrm>
            <a:off x="2133600" y="1371600"/>
            <a:ext cx="4829175" cy="2980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 Box 25">
            <a:extLst>
              <a:ext uri="{FF2B5EF4-FFF2-40B4-BE49-F238E27FC236}">
                <a16:creationId xmlns:a16="http://schemas.microsoft.com/office/drawing/2014/main" id="{E41AFEE3-BFE6-46E1-88DF-3331C78EA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867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4246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A56C8-F4BB-484A-A733-8EA1F4330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7696200" cy="990600"/>
          </a:xfrm>
        </p:spPr>
        <p:txBody>
          <a:bodyPr/>
          <a:lstStyle/>
          <a:p>
            <a:r>
              <a:rPr lang="en-US" altLang="zh-HK" b="0" i="1" dirty="0"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lang="en-US" altLang="zh-HK" b="0" i="1" dirty="0" bmk="">
                <a:latin typeface="Arial" panose="020B0604020202020204" pitchFamily="34" charset="0"/>
                <a:ea typeface="Times New Roman" panose="02020603050405020304" pitchFamily="18" charset="0"/>
              </a:rPr>
              <a:t>rosophila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876EFD-5811-4519-9AB6-6CFB1747E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/>
              <a:t>Scientific Meet  International Conference, Prague, April 12- 13, 2020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D842B0A-941E-4987-A4E8-91D888E1F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40214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But </a:t>
            </a:r>
            <a:r>
              <a:rPr kumimoji="0" lang="en-US" altLang="zh-HK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mitochondria</a:t>
            </a:r>
            <a:r>
              <a:rPr kumimoji="0" lang="en-US" altLang="zh-HK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of the fruit fly </a:t>
            </a:r>
            <a:r>
              <a:rPr kumimoji="0" lang="en-US" altLang="zh-HK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zh-HK" sz="2400" b="0" i="1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kumimoji="0" lang="en-US" altLang="zh-HK" sz="2400" b="0" i="1" u="none" strike="noStrike" cap="none" normalizeH="0" baseline="0" dirty="0" bmk="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rosophila</a:t>
            </a:r>
            <a:r>
              <a:rPr kumimoji="0" lang="en-US" altLang="zh-HK" sz="2400" b="0" i="0" u="none" strike="noStrike" cap="none" normalizeH="0" baseline="0" dirty="0" bmk="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zh-HK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have  smaller cristae spacings d = 13 nm </a:t>
            </a:r>
            <a:r>
              <a:rPr kumimoji="0" lang="en-US" altLang="zh-HK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kumimoji="0" lang="en-US" altLang="zh-HK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 = 2</a:t>
            </a:r>
            <a:r>
              <a:rPr kumimoji="0" lang="en-US" altLang="zh-HK" sz="24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nd</a:t>
            </a:r>
            <a:r>
              <a:rPr lang="en-US" altLang="zh-HK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HK" sz="2400" dirty="0">
                <a:latin typeface="Arial" panose="020B0604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 EUV (66 nm)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EUV &gt; UVC</a:t>
            </a:r>
            <a:endParaRPr kumimoji="0" lang="en-US" altLang="zh-H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HK" sz="24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Picture 6">
            <a:extLst>
              <a:ext uri="{FF2B5EF4-FFF2-40B4-BE49-F238E27FC236}">
                <a16:creationId xmlns:a16="http://schemas.microsoft.com/office/drawing/2014/main" id="{0CA441E5-926E-4785-8345-9F69C823C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667000"/>
            <a:ext cx="3241905" cy="336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233114F5-81BA-4F94-B663-D34DC1F4A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E0E692B0-7C72-4DE6-BA7E-AC7A7D26D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867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07057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39A6B-719E-489F-B5BC-4AE71D540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Fluorescence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01AF15-00A5-4E34-8F79-EF242A935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/>
              <a:t>Scientific Meet  International Conference, Prague, April 12- 13,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A96EE1-7646-4A6F-8DC9-9D3FBDF1B22B}"/>
              </a:ext>
            </a:extLst>
          </p:cNvPr>
          <p:cNvSpPr/>
          <p:nvPr/>
        </p:nvSpPr>
        <p:spPr>
          <a:xfrm>
            <a:off x="762000" y="1859340"/>
            <a:ext cx="7467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Drosophila</a:t>
            </a:r>
            <a:r>
              <a:rPr lang="en-US" sz="2400" dirty="0">
                <a:latin typeface="+mn-lt"/>
                <a:ea typeface="Times New Roman" panose="02020603050405020304" pitchFamily="18" charset="0"/>
              </a:rPr>
              <a:t> having small cristae spacings produce simple QED radiation in the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 EUV</a:t>
            </a:r>
            <a:r>
              <a:rPr lang="en-US" sz="2400" dirty="0">
                <a:latin typeface="+mn-lt"/>
                <a:ea typeface="Times New Roman" panose="02020603050405020304" pitchFamily="18" charset="0"/>
              </a:rPr>
              <a:t> and enhance      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ATP synthesis</a:t>
            </a:r>
            <a:r>
              <a:rPr lang="en-US" sz="2400" dirty="0">
                <a:latin typeface="+mn-lt"/>
                <a:ea typeface="Times New Roman" panose="02020603050405020304" pitchFamily="18" charset="0"/>
              </a:rPr>
              <a:t> by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fluorescing </a:t>
            </a:r>
            <a:r>
              <a:rPr lang="en-US" sz="2400" dirty="0">
                <a:latin typeface="+mn-lt"/>
                <a:ea typeface="Times New Roman" panose="02020603050405020304" pitchFamily="18" charset="0"/>
              </a:rPr>
              <a:t>down to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UVC</a:t>
            </a:r>
            <a:r>
              <a:rPr lang="en-US" sz="2400" dirty="0">
                <a:latin typeface="+mn-lt"/>
                <a:ea typeface="Times New Roman" panose="02020603050405020304" pitchFamily="18" charset="0"/>
              </a:rPr>
              <a:t> levels.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n-lt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+mn-lt"/>
                <a:ea typeface="Times New Roman" panose="02020603050405020304" pitchFamily="18" charset="0"/>
              </a:rPr>
              <a:t>However,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fluorescence</a:t>
            </a:r>
            <a:r>
              <a:rPr lang="en-US" sz="2400" dirty="0">
                <a:latin typeface="+mn-lt"/>
                <a:ea typeface="Times New Roman" panose="02020603050405020304" pitchFamily="18" charset="0"/>
              </a:rPr>
              <a:t> is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inefficient</a:t>
            </a:r>
            <a:r>
              <a:rPr lang="en-US" sz="2400" dirty="0">
                <a:latin typeface="+mn-lt"/>
                <a:ea typeface="Times New Roman" panose="02020603050405020304" pitchFamily="18" charset="0"/>
              </a:rPr>
              <a:t>.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n-lt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High efficiency </a:t>
            </a:r>
            <a:r>
              <a:rPr lang="en-US" sz="2400" dirty="0">
                <a:latin typeface="+mn-lt"/>
                <a:ea typeface="Times New Roman" panose="02020603050405020304" pitchFamily="18" charset="0"/>
              </a:rPr>
              <a:t>requires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EM waves </a:t>
            </a:r>
            <a:r>
              <a:rPr lang="en-US" sz="2400" dirty="0">
                <a:latin typeface="+mn-lt"/>
                <a:ea typeface="Times New Roman" panose="02020603050405020304" pitchFamily="18" charset="0"/>
              </a:rPr>
              <a:t>stand over longer spacings to produce UV to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least upper bound UVC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n-lt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UVC</a:t>
            </a:r>
            <a:r>
              <a:rPr lang="en-US" sz="2400" dirty="0">
                <a:latin typeface="+mn-lt"/>
                <a:ea typeface="Times New Roman" panose="02020603050405020304" pitchFamily="18" charset="0"/>
              </a:rPr>
              <a:t> enhances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ATP synthesis</a:t>
            </a:r>
            <a:r>
              <a:rPr lang="en-US" sz="2400" dirty="0">
                <a:latin typeface="+mn-lt"/>
                <a:ea typeface="Times New Roman" panose="02020603050405020304" pitchFamily="18" charset="0"/>
              </a:rPr>
              <a:t>, but also synthesizes 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1500 proteins </a:t>
            </a:r>
            <a:r>
              <a:rPr lang="en-US" sz="2400" dirty="0">
                <a:latin typeface="+mn-lt"/>
                <a:ea typeface="Times New Roman" panose="02020603050405020304" pitchFamily="18" charset="0"/>
              </a:rPr>
              <a:t>necessary in diverse cell functions.</a:t>
            </a:r>
            <a:endParaRPr lang="en-US" sz="24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ACA854B0-383F-4685-9925-289D694E9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867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8135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B1851-B5E6-485B-B6A1-7A6B5312C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/>
              <a:t>ATP Synthase Dimers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1D400F-1175-4BFA-A174-E11C61424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532984"/>
            <a:ext cx="77724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/>
              <a:t>Scientific Meet  International Conference, Prague, April 12- 13,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B751D-D496-4D8B-9541-2D0F9FE789F8}"/>
              </a:ext>
            </a:extLst>
          </p:cNvPr>
          <p:cNvSpPr/>
          <p:nvPr/>
        </p:nvSpPr>
        <p:spPr>
          <a:xfrm>
            <a:off x="914400" y="1066800"/>
            <a:ext cx="7467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  <a:ea typeface="Times New Roman" panose="02020603050405020304" pitchFamily="18" charset="0"/>
              </a:rPr>
              <a:t>In 2019,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ATP synthase dimers </a:t>
            </a:r>
            <a:r>
              <a:rPr lang="en-US" sz="2400" dirty="0">
                <a:latin typeface="+mn-lt"/>
                <a:ea typeface="Times New Roman" panose="02020603050405020304" pitchFamily="18" charset="0"/>
              </a:rPr>
              <a:t>were found                on tightly curved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</a:rPr>
              <a:t>cristae tips.</a:t>
            </a:r>
          </a:p>
          <a:p>
            <a:pPr algn="ctr"/>
            <a:endParaRPr lang="en-US" sz="2400" dirty="0">
              <a:latin typeface="+mn-lt"/>
              <a:ea typeface="Times New Roman" panose="02020603050405020304" pitchFamily="18" charset="0"/>
            </a:endParaRPr>
          </a:p>
          <a:p>
            <a:pPr algn="ctr"/>
            <a:endParaRPr lang="en-US" sz="2400" dirty="0">
              <a:latin typeface="+mn-lt"/>
              <a:ea typeface="Times New Roman" panose="02020603050405020304" pitchFamily="18" charset="0"/>
            </a:endParaRPr>
          </a:p>
          <a:p>
            <a:pPr algn="ctr"/>
            <a:endParaRPr lang="en-US" sz="2400" dirty="0">
              <a:latin typeface="+mn-lt"/>
              <a:ea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+mn-lt"/>
                <a:ea typeface="Times New Roman" panose="02020603050405020304" pitchFamily="18" charset="0"/>
              </a:rPr>
              <a:t> </a:t>
            </a:r>
          </a:p>
          <a:p>
            <a:pPr algn="ctr"/>
            <a:endParaRPr lang="en-US" sz="2400" dirty="0">
              <a:latin typeface="+mn-lt"/>
              <a:ea typeface="Times New Roman" panose="02020603050405020304" pitchFamily="18" charset="0"/>
            </a:endParaRPr>
          </a:p>
          <a:p>
            <a:pPr algn="ctr"/>
            <a:endParaRPr lang="en-US" sz="2400" dirty="0">
              <a:latin typeface="+mn-lt"/>
              <a:ea typeface="Times New Roman" panose="02020603050405020304" pitchFamily="18" charset="0"/>
            </a:endParaRPr>
          </a:p>
          <a:p>
            <a:pPr algn="ctr"/>
            <a:endParaRPr lang="en-US" sz="2400" dirty="0">
              <a:latin typeface="+mn-lt"/>
              <a:ea typeface="Times New Roman" panose="02020603050405020304" pitchFamily="18" charset="0"/>
            </a:endParaRPr>
          </a:p>
          <a:p>
            <a:pPr algn="ctr"/>
            <a:endParaRPr lang="en-US" sz="2400" dirty="0">
              <a:latin typeface="+mn-lt"/>
              <a:ea typeface="Times New Roman" panose="02020603050405020304" pitchFamily="18" charset="0"/>
            </a:endParaRPr>
          </a:p>
          <a:p>
            <a:pPr algn="ctr"/>
            <a:endParaRPr lang="en-US" sz="2400" dirty="0">
              <a:latin typeface="+mn-lt"/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2B955C-55D4-4708-AC8D-40A3CF6C7B2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402336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652957E-C5DA-4EAD-BF23-A71412F49F84}"/>
              </a:ext>
            </a:extLst>
          </p:cNvPr>
          <p:cNvSpPr/>
          <p:nvPr/>
        </p:nvSpPr>
        <p:spPr>
          <a:xfrm>
            <a:off x="914400" y="4876800"/>
            <a:ext cx="72592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2400" dirty="0">
                <a:ea typeface="Times New Roman" panose="02020603050405020304" pitchFamily="18" charset="0"/>
              </a:rPr>
              <a:t>In</a:t>
            </a:r>
            <a:r>
              <a:rPr lang="en-NZ" sz="2400" dirty="0">
                <a:solidFill>
                  <a:schemeClr val="tx2"/>
                </a:solidFill>
                <a:ea typeface="Times New Roman" panose="02020603050405020304" pitchFamily="18" charset="0"/>
              </a:rPr>
              <a:t> chemiosmosis</a:t>
            </a:r>
            <a:r>
              <a:rPr lang="en-NZ" sz="2400" dirty="0">
                <a:ea typeface="Times New Roman" panose="02020603050405020304" pitchFamily="18" charset="0"/>
              </a:rPr>
              <a:t>, the </a:t>
            </a:r>
            <a:r>
              <a:rPr lang="en-NZ" sz="2400" dirty="0">
                <a:solidFill>
                  <a:schemeClr val="tx2"/>
                </a:solidFill>
                <a:ea typeface="Times New Roman" panose="02020603050405020304" pitchFamily="18" charset="0"/>
              </a:rPr>
              <a:t>protons (red) </a:t>
            </a:r>
            <a:r>
              <a:rPr lang="en-NZ" sz="2400" dirty="0">
                <a:ea typeface="Times New Roman" panose="02020603050405020304" pitchFamily="18" charset="0"/>
              </a:rPr>
              <a:t>are pumped   </a:t>
            </a:r>
            <a:r>
              <a:rPr lang="en-NZ" sz="2400" dirty="0">
                <a:solidFill>
                  <a:schemeClr val="tx2"/>
                </a:solidFill>
                <a:ea typeface="Times New Roman" panose="02020603050405020304" pitchFamily="18" charset="0"/>
              </a:rPr>
              <a:t>(green) </a:t>
            </a:r>
            <a:r>
              <a:rPr lang="en-NZ" sz="2400" dirty="0">
                <a:ea typeface="Times New Roman" panose="02020603050405020304" pitchFamily="18" charset="0"/>
              </a:rPr>
              <a:t>into the cristae space and flow through     the  </a:t>
            </a:r>
            <a:r>
              <a:rPr lang="en-NZ" sz="2400" dirty="0">
                <a:solidFill>
                  <a:schemeClr val="tx2"/>
                </a:solidFill>
                <a:ea typeface="Times New Roman" panose="02020603050405020304" pitchFamily="18" charset="0"/>
              </a:rPr>
              <a:t>synthase</a:t>
            </a:r>
            <a:r>
              <a:rPr lang="en-NZ" sz="2400" dirty="0">
                <a:ea typeface="Times New Roman" panose="02020603050405020304" pitchFamily="18" charset="0"/>
              </a:rPr>
              <a:t> </a:t>
            </a:r>
            <a:r>
              <a:rPr lang="en-NZ" sz="2400" dirty="0">
                <a:solidFill>
                  <a:schemeClr val="tx2"/>
                </a:solidFill>
                <a:ea typeface="Times New Roman" panose="02020603050405020304" pitchFamily="18" charset="0"/>
              </a:rPr>
              <a:t>rotor</a:t>
            </a:r>
            <a:r>
              <a:rPr lang="en-NZ" sz="2400" dirty="0">
                <a:ea typeface="Times New Roman" panose="02020603050405020304" pitchFamily="18" charset="0"/>
              </a:rPr>
              <a:t> to </a:t>
            </a:r>
            <a:r>
              <a:rPr lang="en-NZ" sz="2400" dirty="0">
                <a:solidFill>
                  <a:schemeClr val="tx2"/>
                </a:solidFill>
                <a:ea typeface="Times New Roman" panose="02020603050405020304" pitchFamily="18" charset="0"/>
              </a:rPr>
              <a:t>produce ATP.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C875CE87-3FAF-458B-B9B6-12405888A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867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98372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blipFill rotWithShape="1">
          <a:blip xmlns:r="http://schemas.openxmlformats.org/officeDocument/2006/relationships" r:embed="rId1"/>
          <a:stretch>
            <a:fillRect t="-1984" r="-25354" b="-7937"/>
          </a:stretch>
        </a:blipFill>
      </a:spPr>
      <a:bodyPr/>
      <a:lstStyle>
        <a:defPPr>
          <a:defRPr>
            <a:noFill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16748</TotalTime>
  <Words>825</Words>
  <Application>Microsoft Office PowerPoint</Application>
  <PresentationFormat>On-screen Show (4:3)</PresentationFormat>
  <Paragraphs>116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Default Design</vt:lpstr>
      <vt:lpstr>Broadband endogenous UV      in Mitochondria   </vt:lpstr>
      <vt:lpstr>Introduction</vt:lpstr>
      <vt:lpstr>Discussion</vt:lpstr>
      <vt:lpstr>Origin of Life Arguments</vt:lpstr>
      <vt:lpstr>Mitochondria</vt:lpstr>
      <vt:lpstr>ATP Synthesis</vt:lpstr>
      <vt:lpstr>Drosophila</vt:lpstr>
      <vt:lpstr>Fluorescence</vt:lpstr>
      <vt:lpstr>ATP Synthase Dimers</vt:lpstr>
      <vt:lpstr>Standing UV Radiations</vt:lpstr>
      <vt:lpstr>Broadband UV</vt:lpstr>
      <vt:lpstr>Summary</vt:lpstr>
      <vt:lpstr>Conclusions</vt:lpstr>
      <vt:lpstr>      Questions &amp; Papers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Memristors by Quantum Mechanics</dc:title>
  <dc:creator>Acer</dc:creator>
  <cp:lastModifiedBy>Thomas Prevenslik</cp:lastModifiedBy>
  <cp:revision>1367</cp:revision>
  <dcterms:created xsi:type="dcterms:W3CDTF">2011-07-17T19:05:40Z</dcterms:created>
  <dcterms:modified xsi:type="dcterms:W3CDTF">2020-03-14T20:49:08Z</dcterms:modified>
</cp:coreProperties>
</file>